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3" r:id="rId1"/>
    <p:sldMasterId id="2147484245" r:id="rId2"/>
    <p:sldMasterId id="2147484281" r:id="rId3"/>
    <p:sldMasterId id="2147484317" r:id="rId4"/>
    <p:sldMasterId id="2147484345" r:id="rId5"/>
    <p:sldMasterId id="2147484387" r:id="rId6"/>
    <p:sldMasterId id="2147484461" r:id="rId7"/>
    <p:sldMasterId id="2147484477" r:id="rId8"/>
  </p:sldMasterIdLst>
  <p:notesMasterIdLst>
    <p:notesMasterId r:id="rId25"/>
  </p:notesMasterIdLst>
  <p:handoutMasterIdLst>
    <p:handoutMasterId r:id="rId26"/>
  </p:handoutMasterIdLst>
  <p:sldIdLst>
    <p:sldId id="786" r:id="rId9"/>
    <p:sldId id="791" r:id="rId10"/>
    <p:sldId id="797" r:id="rId11"/>
    <p:sldId id="798" r:id="rId12"/>
    <p:sldId id="802" r:id="rId13"/>
    <p:sldId id="792" r:id="rId14"/>
    <p:sldId id="793" r:id="rId15"/>
    <p:sldId id="795" r:id="rId16"/>
    <p:sldId id="796" r:id="rId17"/>
    <p:sldId id="799" r:id="rId18"/>
    <p:sldId id="772" r:id="rId19"/>
    <p:sldId id="803" r:id="rId20"/>
    <p:sldId id="788" r:id="rId21"/>
    <p:sldId id="804" r:id="rId22"/>
    <p:sldId id="783" r:id="rId23"/>
    <p:sldId id="703" r:id="rId24"/>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7">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43"/>
    <a:srgbClr val="1E1E1E"/>
    <a:srgbClr val="CC66FF"/>
    <a:srgbClr val="FF33CC"/>
    <a:srgbClr val="FFFFFF"/>
    <a:srgbClr val="000099"/>
    <a:srgbClr val="FF9933"/>
    <a:srgbClr val="006600"/>
    <a:srgbClr val="66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9" autoAdjust="0"/>
    <p:restoredTop sz="88908" autoAdjust="0"/>
  </p:normalViewPr>
  <p:slideViewPr>
    <p:cSldViewPr>
      <p:cViewPr>
        <p:scale>
          <a:sx n="94" d="100"/>
          <a:sy n="94" d="100"/>
        </p:scale>
        <p:origin x="-57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40" y="-84"/>
      </p:cViewPr>
      <p:guideLst>
        <p:guide orient="horz" pos="2907"/>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t" anchorCtr="0" compatLnSpc="1">
            <a:prstTxWarp prst="textNoShape">
              <a:avLst/>
            </a:prstTxWarp>
          </a:bodyPr>
          <a:lstStyle>
            <a:lvl1pPr>
              <a:defRPr sz="1200">
                <a:latin typeface="Arial" charset="0"/>
              </a:defRPr>
            </a:lvl1pPr>
          </a:lstStyle>
          <a:p>
            <a:pPr>
              <a:defRPr/>
            </a:pPr>
            <a:endParaRPr lang="en-US"/>
          </a:p>
        </p:txBody>
      </p:sp>
      <p:sp>
        <p:nvSpPr>
          <p:cNvPr id="252931" name="Rectangle 3"/>
          <p:cNvSpPr>
            <a:spLocks noGrp="1" noChangeArrowheads="1"/>
          </p:cNvSpPr>
          <p:nvPr>
            <p:ph type="dt" sz="quarter" idx="1"/>
          </p:nvPr>
        </p:nvSpPr>
        <p:spPr bwMode="auto">
          <a:xfrm>
            <a:off x="3927475"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t" anchorCtr="0" compatLnSpc="1">
            <a:prstTxWarp prst="textNoShape">
              <a:avLst/>
            </a:prstTxWarp>
          </a:bodyPr>
          <a:lstStyle>
            <a:lvl1pPr algn="r">
              <a:defRPr sz="1200">
                <a:latin typeface="Arial" charset="0"/>
              </a:defRPr>
            </a:lvl1pPr>
          </a:lstStyle>
          <a:p>
            <a:pPr>
              <a:defRPr/>
            </a:pPr>
            <a:endParaRPr lang="en-US"/>
          </a:p>
        </p:txBody>
      </p:sp>
      <p:sp>
        <p:nvSpPr>
          <p:cNvPr id="252932" name="Rectangle 4"/>
          <p:cNvSpPr>
            <a:spLocks noGrp="1" noChangeArrowheads="1"/>
          </p:cNvSpPr>
          <p:nvPr>
            <p:ph type="ftr" sz="quarter" idx="2"/>
          </p:nvPr>
        </p:nvSpPr>
        <p:spPr bwMode="auto">
          <a:xfrm>
            <a:off x="0" y="876935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b" anchorCtr="0" compatLnSpc="1">
            <a:prstTxWarp prst="textNoShape">
              <a:avLst/>
            </a:prstTxWarp>
          </a:bodyPr>
          <a:lstStyle>
            <a:lvl1pPr>
              <a:defRPr sz="1200">
                <a:latin typeface="Arial" charset="0"/>
              </a:defRPr>
            </a:lvl1pPr>
          </a:lstStyle>
          <a:p>
            <a:pPr>
              <a:defRPr/>
            </a:pPr>
            <a:endParaRPr lang="en-US"/>
          </a:p>
        </p:txBody>
      </p:sp>
      <p:sp>
        <p:nvSpPr>
          <p:cNvPr id="252933" name="Rectangle 5"/>
          <p:cNvSpPr>
            <a:spLocks noGrp="1" noChangeArrowheads="1"/>
          </p:cNvSpPr>
          <p:nvPr>
            <p:ph type="sldNum" sz="quarter" idx="3"/>
          </p:nvPr>
        </p:nvSpPr>
        <p:spPr bwMode="auto">
          <a:xfrm>
            <a:off x="3927475" y="876935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b" anchorCtr="0" compatLnSpc="1">
            <a:prstTxWarp prst="textNoShape">
              <a:avLst/>
            </a:prstTxWarp>
          </a:bodyPr>
          <a:lstStyle>
            <a:lvl1pPr algn="r">
              <a:defRPr sz="1200">
                <a:latin typeface="Arial" charset="0"/>
              </a:defRPr>
            </a:lvl1pPr>
          </a:lstStyle>
          <a:p>
            <a:pPr>
              <a:defRPr/>
            </a:pPr>
            <a:fld id="{F4DE0758-766A-40CF-A427-A06D6C957099}" type="slidenum">
              <a:rPr lang="en-US"/>
              <a:pPr>
                <a:defRPr/>
              </a:pPr>
              <a:t>‹#›</a:t>
            </a:fld>
            <a:endParaRPr lang="en-US"/>
          </a:p>
        </p:txBody>
      </p:sp>
    </p:spTree>
    <p:extLst>
      <p:ext uri="{BB962C8B-B14F-4D97-AF65-F5344CB8AC3E}">
        <p14:creationId xmlns:p14="http://schemas.microsoft.com/office/powerpoint/2010/main" val="4086155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t" anchorCtr="0" compatLnSpc="1">
            <a:prstTxWarp prst="textNoShape">
              <a:avLst/>
            </a:prstTxWarp>
          </a:bodyPr>
          <a:lstStyle>
            <a:lvl1pPr>
              <a:defRPr sz="1200">
                <a:latin typeface="Arial" charset="0"/>
              </a:defRPr>
            </a:lvl1pPr>
          </a:lstStyle>
          <a:p>
            <a:pPr>
              <a:defRPr/>
            </a:pPr>
            <a:endParaRPr lang="en-US"/>
          </a:p>
        </p:txBody>
      </p:sp>
      <p:sp>
        <p:nvSpPr>
          <p:cNvPr id="211971" name="Rectangle 3"/>
          <p:cNvSpPr>
            <a:spLocks noGrp="1" noChangeArrowheads="1"/>
          </p:cNvSpPr>
          <p:nvPr>
            <p:ph type="dt" idx="1"/>
          </p:nvPr>
        </p:nvSpPr>
        <p:spPr bwMode="auto">
          <a:xfrm>
            <a:off x="3927475"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t" anchorCtr="0" compatLnSpc="1">
            <a:prstTxWarp prst="textNoShape">
              <a:avLst/>
            </a:prstTxWarp>
          </a:bodyPr>
          <a:lstStyle>
            <a:lvl1pPr algn="r">
              <a:defRPr sz="1200">
                <a:latin typeface="Arial"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1973" name="Rectangle 5"/>
          <p:cNvSpPr>
            <a:spLocks noGrp="1" noChangeArrowheads="1"/>
          </p:cNvSpPr>
          <p:nvPr>
            <p:ph type="body" sz="quarter" idx="3"/>
          </p:nvPr>
        </p:nvSpPr>
        <p:spPr bwMode="auto">
          <a:xfrm>
            <a:off x="693738" y="4386263"/>
            <a:ext cx="5546725"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1974" name="Rectangle 6"/>
          <p:cNvSpPr>
            <a:spLocks noGrp="1" noChangeArrowheads="1"/>
          </p:cNvSpPr>
          <p:nvPr>
            <p:ph type="ftr" sz="quarter" idx="4"/>
          </p:nvPr>
        </p:nvSpPr>
        <p:spPr bwMode="auto">
          <a:xfrm>
            <a:off x="0" y="876935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b" anchorCtr="0" compatLnSpc="1">
            <a:prstTxWarp prst="textNoShape">
              <a:avLst/>
            </a:prstTxWarp>
          </a:bodyPr>
          <a:lstStyle>
            <a:lvl1pPr>
              <a:defRPr sz="1200">
                <a:latin typeface="Arial" charset="0"/>
              </a:defRPr>
            </a:lvl1pPr>
          </a:lstStyle>
          <a:p>
            <a:pPr>
              <a:defRPr/>
            </a:pPr>
            <a:endParaRPr lang="en-US"/>
          </a:p>
        </p:txBody>
      </p:sp>
      <p:sp>
        <p:nvSpPr>
          <p:cNvPr id="211975" name="Rectangle 7"/>
          <p:cNvSpPr>
            <a:spLocks noGrp="1" noChangeArrowheads="1"/>
          </p:cNvSpPr>
          <p:nvPr>
            <p:ph type="sldNum" sz="quarter" idx="5"/>
          </p:nvPr>
        </p:nvSpPr>
        <p:spPr bwMode="auto">
          <a:xfrm>
            <a:off x="3927475" y="876935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7" tIns="46269" rIns="92537" bIns="46269" numCol="1" anchor="b" anchorCtr="0" compatLnSpc="1">
            <a:prstTxWarp prst="textNoShape">
              <a:avLst/>
            </a:prstTxWarp>
          </a:bodyPr>
          <a:lstStyle>
            <a:lvl1pPr algn="r">
              <a:defRPr sz="1200">
                <a:latin typeface="Arial" charset="0"/>
              </a:defRPr>
            </a:lvl1pPr>
          </a:lstStyle>
          <a:p>
            <a:pPr>
              <a:defRPr/>
            </a:pPr>
            <a:fld id="{77AB5C2F-865D-4967-942C-B0413AD9B3DF}" type="slidenum">
              <a:rPr lang="en-US"/>
              <a:pPr>
                <a:defRPr/>
              </a:pPr>
              <a:t>‹#›</a:t>
            </a:fld>
            <a:endParaRPr lang="en-US"/>
          </a:p>
        </p:txBody>
      </p:sp>
    </p:spTree>
    <p:extLst>
      <p:ext uri="{BB962C8B-B14F-4D97-AF65-F5344CB8AC3E}">
        <p14:creationId xmlns:p14="http://schemas.microsoft.com/office/powerpoint/2010/main" val="29763137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B5C2F-865D-4967-942C-B0413AD9B3DF}" type="slidenum">
              <a:rPr lang="en-US" smtClean="0"/>
              <a:pPr>
                <a:defRPr/>
              </a:pPr>
              <a:t>3</a:t>
            </a:fld>
            <a:endParaRPr lang="en-US"/>
          </a:p>
        </p:txBody>
      </p:sp>
    </p:spTree>
    <p:extLst>
      <p:ext uri="{BB962C8B-B14F-4D97-AF65-F5344CB8AC3E}">
        <p14:creationId xmlns:p14="http://schemas.microsoft.com/office/powerpoint/2010/main" val="18582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B5C2F-865D-4967-942C-B0413AD9B3DF}" type="slidenum">
              <a:rPr lang="en-US" smtClean="0"/>
              <a:pPr>
                <a:defRPr/>
              </a:pPr>
              <a:t>15</a:t>
            </a:fld>
            <a:endParaRPr lang="en-US"/>
          </a:p>
        </p:txBody>
      </p:sp>
    </p:spTree>
    <p:extLst>
      <p:ext uri="{BB962C8B-B14F-4D97-AF65-F5344CB8AC3E}">
        <p14:creationId xmlns:p14="http://schemas.microsoft.com/office/powerpoint/2010/main" val="226267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B5C2F-865D-4967-942C-B0413AD9B3DF}"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4642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B5C2F-865D-4967-942C-B0413AD9B3DF}"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149569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6</a:t>
            </a:fld>
            <a:endParaRPr lang="en-US" sz="1200">
              <a:solidFill>
                <a:prstClr val="black"/>
              </a:solidFill>
            </a:endParaRPr>
          </a:p>
        </p:txBody>
      </p:sp>
    </p:spTree>
    <p:extLst>
      <p:ext uri="{BB962C8B-B14F-4D97-AF65-F5344CB8AC3E}">
        <p14:creationId xmlns:p14="http://schemas.microsoft.com/office/powerpoint/2010/main" val="281846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7</a:t>
            </a:fld>
            <a:endParaRPr lang="en-US" sz="1200">
              <a:solidFill>
                <a:prstClr val="black"/>
              </a:solidFill>
            </a:endParaRPr>
          </a:p>
        </p:txBody>
      </p:sp>
    </p:spTree>
    <p:extLst>
      <p:ext uri="{BB962C8B-B14F-4D97-AF65-F5344CB8AC3E}">
        <p14:creationId xmlns:p14="http://schemas.microsoft.com/office/powerpoint/2010/main" val="375702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8</a:t>
            </a:fld>
            <a:endParaRPr lang="en-US" sz="1200">
              <a:solidFill>
                <a:prstClr val="black"/>
              </a:solidFill>
            </a:endParaRPr>
          </a:p>
        </p:txBody>
      </p:sp>
    </p:spTree>
    <p:extLst>
      <p:ext uri="{BB962C8B-B14F-4D97-AF65-F5344CB8AC3E}">
        <p14:creationId xmlns:p14="http://schemas.microsoft.com/office/powerpoint/2010/main" val="1580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9</a:t>
            </a:fld>
            <a:endParaRPr lang="en-US" sz="1200">
              <a:solidFill>
                <a:prstClr val="black"/>
              </a:solidFill>
            </a:endParaRPr>
          </a:p>
        </p:txBody>
      </p:sp>
    </p:spTree>
    <p:extLst>
      <p:ext uri="{BB962C8B-B14F-4D97-AF65-F5344CB8AC3E}">
        <p14:creationId xmlns:p14="http://schemas.microsoft.com/office/powerpoint/2010/main" val="228699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0602" indent="-288693">
              <a:defRPr sz="2400">
                <a:solidFill>
                  <a:schemeClr val="tx1"/>
                </a:solidFill>
                <a:latin typeface="Arial" charset="0"/>
                <a:ea typeface="ＭＳ Ｐゴシック" charset="0"/>
              </a:defRPr>
            </a:lvl2pPr>
            <a:lvl3pPr marL="1154773" indent="-230955">
              <a:defRPr sz="2400">
                <a:solidFill>
                  <a:schemeClr val="tx1"/>
                </a:solidFill>
                <a:latin typeface="Arial" charset="0"/>
                <a:ea typeface="ＭＳ Ｐゴシック" charset="0"/>
              </a:defRPr>
            </a:lvl3pPr>
            <a:lvl4pPr marL="1616682" indent="-230955">
              <a:defRPr sz="2400">
                <a:solidFill>
                  <a:schemeClr val="tx1"/>
                </a:solidFill>
                <a:latin typeface="Arial" charset="0"/>
                <a:ea typeface="ＭＳ Ｐゴシック" charset="0"/>
              </a:defRPr>
            </a:lvl4pPr>
            <a:lvl5pPr marL="2078591" indent="-230955">
              <a:defRPr sz="2400">
                <a:solidFill>
                  <a:schemeClr val="tx1"/>
                </a:solidFill>
                <a:latin typeface="Arial" charset="0"/>
                <a:ea typeface="ＭＳ Ｐゴシック" charset="0"/>
              </a:defRPr>
            </a:lvl5pPr>
            <a:lvl6pPr marL="2540500" indent="-230955" eaLnBrk="0" fontAlgn="base" hangingPunct="0">
              <a:spcBef>
                <a:spcPct val="0"/>
              </a:spcBef>
              <a:spcAft>
                <a:spcPct val="0"/>
              </a:spcAft>
              <a:defRPr sz="2400">
                <a:solidFill>
                  <a:schemeClr val="tx1"/>
                </a:solidFill>
                <a:latin typeface="Arial" charset="0"/>
                <a:ea typeface="ＭＳ Ｐゴシック" charset="0"/>
              </a:defRPr>
            </a:lvl6pPr>
            <a:lvl7pPr marL="3002410" indent="-230955" eaLnBrk="0" fontAlgn="base" hangingPunct="0">
              <a:spcBef>
                <a:spcPct val="0"/>
              </a:spcBef>
              <a:spcAft>
                <a:spcPct val="0"/>
              </a:spcAft>
              <a:defRPr sz="2400">
                <a:solidFill>
                  <a:schemeClr val="tx1"/>
                </a:solidFill>
                <a:latin typeface="Arial" charset="0"/>
                <a:ea typeface="ＭＳ Ｐゴシック" charset="0"/>
              </a:defRPr>
            </a:lvl7pPr>
            <a:lvl8pPr marL="3464319" indent="-230955" eaLnBrk="0" fontAlgn="base" hangingPunct="0">
              <a:spcBef>
                <a:spcPct val="0"/>
              </a:spcBef>
              <a:spcAft>
                <a:spcPct val="0"/>
              </a:spcAft>
              <a:defRPr sz="2400">
                <a:solidFill>
                  <a:schemeClr val="tx1"/>
                </a:solidFill>
                <a:latin typeface="Arial" charset="0"/>
                <a:ea typeface="ＭＳ Ｐゴシック" charset="0"/>
              </a:defRPr>
            </a:lvl8pPr>
            <a:lvl9pPr marL="3926228" indent="-230955" eaLnBrk="0" fontAlgn="base" hangingPunct="0">
              <a:spcBef>
                <a:spcPct val="0"/>
              </a:spcBef>
              <a:spcAft>
                <a:spcPct val="0"/>
              </a:spcAft>
              <a:defRPr sz="2400">
                <a:solidFill>
                  <a:schemeClr val="tx1"/>
                </a:solidFill>
                <a:latin typeface="Arial" charset="0"/>
                <a:ea typeface="ＭＳ Ｐゴシック" charset="0"/>
              </a:defRPr>
            </a:lvl9pPr>
          </a:lstStyle>
          <a:p>
            <a:fld id="{DF1A3FDD-BD36-7E40-A7CC-D9C770A72210}" type="slidenum">
              <a:rPr lang="en-US" sz="1200">
                <a:solidFill>
                  <a:prstClr val="black"/>
                </a:solidFill>
              </a:rPr>
              <a:pPr/>
              <a:t>10</a:t>
            </a:fld>
            <a:endParaRPr lang="en-US" sz="1200">
              <a:solidFill>
                <a:prstClr val="black"/>
              </a:solidFill>
            </a:endParaRPr>
          </a:p>
        </p:txBody>
      </p:sp>
    </p:spTree>
    <p:extLst>
      <p:ext uri="{BB962C8B-B14F-4D97-AF65-F5344CB8AC3E}">
        <p14:creationId xmlns:p14="http://schemas.microsoft.com/office/powerpoint/2010/main" val="98134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B5C2F-865D-4967-942C-B0413AD9B3DF}" type="slidenum">
              <a:rPr lang="en-US" smtClean="0"/>
              <a:pPr>
                <a:defRPr/>
              </a:pPr>
              <a:t>11</a:t>
            </a:fld>
            <a:endParaRPr lang="en-US"/>
          </a:p>
        </p:txBody>
      </p:sp>
    </p:spTree>
    <p:extLst>
      <p:ext uri="{BB962C8B-B14F-4D97-AF65-F5344CB8AC3E}">
        <p14:creationId xmlns:p14="http://schemas.microsoft.com/office/powerpoint/2010/main" val="146895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8D6EA9D-C377-4BE8-B36F-EE1226D4E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36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FF44FC4-705B-48BB-8D17-D8C1517CF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04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49E048E-F1BD-44F7-9AFD-3B2BE11DF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1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D04F5-BDDC-4BD9-8898-5EF292F8A1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044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0287DB-7A8E-45F4-8F0D-8D6112BFCB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24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D08E09-F65A-4FD1-B1CB-34C56AC7A6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15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0AB1B5-56E2-401B-89E4-21E71C7B6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535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E7FAA97-61EC-40C6-9DE5-7AE974790A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983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1E0F52F-17E0-47C9-BD1C-E517D2A646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92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4F0218-1854-4D4F-80C8-0F309E9064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721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19F08C9-6A4A-4DDA-811A-8E529B819B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199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4D104C9-54FF-44A7-ACDC-CF63E8563F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35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3E1B9E-DEEC-45E8-B86E-5DC2DD8F58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181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4C8B6A-705C-44D2-9A6D-DED23FD418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3720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51D35F-0AE1-4A86-A0E2-02127F95EB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5220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11E39-FDB4-8A46-8584-DE384BB44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454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86EB14-2328-5D41-9D9C-C259487E84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763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84122-49C4-1D4D-8678-D53660DB8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16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F4A05A-8858-4045-A47E-0CC0C93FD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29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E50B49-B0C0-8A4B-BF75-0D03FDF7C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824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E10C52-6CD8-4844-A64C-0A32FACD85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421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809E41-B614-B04D-9498-625703FBD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9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A4DB179-6475-4283-90B1-D8687D79C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843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40273D-7108-9C42-BCB5-D3F31FC6AA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891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88D87-2AE8-A44A-A459-FD21B12F2A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809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3D80F-E5BE-F940-8B97-4292FFB0E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79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8C0AC8-DD5E-F944-B59F-0E35021BB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059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C81CB786-7BB0-47B3-9E54-312B23C3E32F}" type="slidenum">
              <a:rPr lang="en-US"/>
              <a:pPr>
                <a:defRPr/>
              </a:pPr>
              <a:t>‹#›</a:t>
            </a:fld>
            <a:endParaRPr lang="en-US"/>
          </a:p>
        </p:txBody>
      </p:sp>
    </p:spTree>
    <p:extLst>
      <p:ext uri="{BB962C8B-B14F-4D97-AF65-F5344CB8AC3E}">
        <p14:creationId xmlns:p14="http://schemas.microsoft.com/office/powerpoint/2010/main" val="3036982005"/>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B1557241-2D93-4B20-8C54-9509E4E680A6}" type="slidenum">
              <a:rPr lang="en-US"/>
              <a:pPr>
                <a:defRPr/>
              </a:pPr>
              <a:t>‹#›</a:t>
            </a:fld>
            <a:endParaRPr lang="en-US"/>
          </a:p>
        </p:txBody>
      </p:sp>
    </p:spTree>
    <p:extLst>
      <p:ext uri="{BB962C8B-B14F-4D97-AF65-F5344CB8AC3E}">
        <p14:creationId xmlns:p14="http://schemas.microsoft.com/office/powerpoint/2010/main" val="814686635"/>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46296FB1-7000-4794-A6C8-CD6E3CE6C41B}" type="slidenum">
              <a:rPr lang="en-US"/>
              <a:pPr>
                <a:defRPr/>
              </a:pPr>
              <a:t>‹#›</a:t>
            </a:fld>
            <a:endParaRPr lang="en-US"/>
          </a:p>
        </p:txBody>
      </p:sp>
    </p:spTree>
    <p:extLst>
      <p:ext uri="{BB962C8B-B14F-4D97-AF65-F5344CB8AC3E}">
        <p14:creationId xmlns:p14="http://schemas.microsoft.com/office/powerpoint/2010/main" val="3929834391"/>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vl1pPr>
          </a:lstStyle>
          <a:p>
            <a:pPr>
              <a:defRPr/>
            </a:pPr>
            <a:fld id="{27DB0AA3-1656-4152-96A6-9FE6217B00BF}" type="slidenum">
              <a:rPr lang="en-US"/>
              <a:pPr>
                <a:defRPr/>
              </a:pPr>
              <a:t>‹#›</a:t>
            </a:fld>
            <a:endParaRPr lang="en-US"/>
          </a:p>
        </p:txBody>
      </p:sp>
    </p:spTree>
    <p:extLst>
      <p:ext uri="{BB962C8B-B14F-4D97-AF65-F5344CB8AC3E}">
        <p14:creationId xmlns:p14="http://schemas.microsoft.com/office/powerpoint/2010/main" val="308249740"/>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a:lvl1pPr>
          </a:lstStyle>
          <a:p>
            <a:pPr>
              <a:defRPr/>
            </a:pPr>
            <a:fld id="{74A23053-E479-437F-9F94-A3EE62ED443D}" type="slidenum">
              <a:rPr lang="en-US"/>
              <a:pPr>
                <a:defRPr/>
              </a:pPr>
              <a:t>‹#›</a:t>
            </a:fld>
            <a:endParaRPr lang="en-US"/>
          </a:p>
        </p:txBody>
      </p:sp>
    </p:spTree>
    <p:extLst>
      <p:ext uri="{BB962C8B-B14F-4D97-AF65-F5344CB8AC3E}">
        <p14:creationId xmlns:p14="http://schemas.microsoft.com/office/powerpoint/2010/main" val="2605515750"/>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a:lvl1pPr>
          </a:lstStyle>
          <a:p>
            <a:pPr>
              <a:defRPr/>
            </a:pPr>
            <a:fld id="{25A228A9-8539-4671-BF6D-9DC3BA7ED474}" type="slidenum">
              <a:rPr lang="en-US"/>
              <a:pPr>
                <a:defRPr/>
              </a:pPr>
              <a:t>‹#›</a:t>
            </a:fld>
            <a:endParaRPr lang="en-US"/>
          </a:p>
        </p:txBody>
      </p:sp>
    </p:spTree>
    <p:extLst>
      <p:ext uri="{BB962C8B-B14F-4D97-AF65-F5344CB8AC3E}">
        <p14:creationId xmlns:p14="http://schemas.microsoft.com/office/powerpoint/2010/main" val="1999041000"/>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E5DBFBE-32F9-481E-9239-15045B9727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219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a:lvl1pPr>
          </a:lstStyle>
          <a:p>
            <a:pPr>
              <a:defRPr/>
            </a:pPr>
            <a:fld id="{4FAD4303-3641-4623-8F0E-BD06FAAD21E3}" type="slidenum">
              <a:rPr lang="en-US"/>
              <a:pPr>
                <a:defRPr/>
              </a:pPr>
              <a:t>‹#›</a:t>
            </a:fld>
            <a:endParaRPr lang="en-US"/>
          </a:p>
        </p:txBody>
      </p:sp>
    </p:spTree>
    <p:extLst>
      <p:ext uri="{BB962C8B-B14F-4D97-AF65-F5344CB8AC3E}">
        <p14:creationId xmlns:p14="http://schemas.microsoft.com/office/powerpoint/2010/main" val="2195561365"/>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vl1pPr>
          </a:lstStyle>
          <a:p>
            <a:pPr>
              <a:defRPr/>
            </a:pPr>
            <a:fld id="{9DF0B1AB-FB33-450A-8D71-8EC14CAC09C7}" type="slidenum">
              <a:rPr lang="en-US"/>
              <a:pPr>
                <a:defRPr/>
              </a:pPr>
              <a:t>‹#›</a:t>
            </a:fld>
            <a:endParaRPr lang="en-US"/>
          </a:p>
        </p:txBody>
      </p:sp>
    </p:spTree>
    <p:extLst>
      <p:ext uri="{BB962C8B-B14F-4D97-AF65-F5344CB8AC3E}">
        <p14:creationId xmlns:p14="http://schemas.microsoft.com/office/powerpoint/2010/main" val="272573833"/>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vl1pPr>
          </a:lstStyle>
          <a:p>
            <a:pPr>
              <a:defRPr/>
            </a:pPr>
            <a:fld id="{D4372C41-42B1-4DA0-8CAD-A585D8B859C6}" type="slidenum">
              <a:rPr lang="en-US"/>
              <a:pPr>
                <a:defRPr/>
              </a:pPr>
              <a:t>‹#›</a:t>
            </a:fld>
            <a:endParaRPr lang="en-US"/>
          </a:p>
        </p:txBody>
      </p:sp>
    </p:spTree>
    <p:extLst>
      <p:ext uri="{BB962C8B-B14F-4D97-AF65-F5344CB8AC3E}">
        <p14:creationId xmlns:p14="http://schemas.microsoft.com/office/powerpoint/2010/main" val="3147875860"/>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373835E1-2AF9-457A-A63C-CE3E057F58FF}" type="slidenum">
              <a:rPr lang="en-US"/>
              <a:pPr>
                <a:defRPr/>
              </a:pPr>
              <a:t>‹#›</a:t>
            </a:fld>
            <a:endParaRPr lang="en-US"/>
          </a:p>
        </p:txBody>
      </p:sp>
    </p:spTree>
    <p:extLst>
      <p:ext uri="{BB962C8B-B14F-4D97-AF65-F5344CB8AC3E}">
        <p14:creationId xmlns:p14="http://schemas.microsoft.com/office/powerpoint/2010/main" val="591929188"/>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vl1pPr>
          </a:lstStyle>
          <a:p>
            <a:pPr>
              <a:defRPr/>
            </a:pPr>
            <a:fld id="{94543ACD-1D9C-46A6-B5C6-A528A9816219}" type="slidenum">
              <a:rPr lang="en-US"/>
              <a:pPr>
                <a:defRPr/>
              </a:pPr>
              <a:t>‹#›</a:t>
            </a:fld>
            <a:endParaRPr lang="en-US"/>
          </a:p>
        </p:txBody>
      </p:sp>
    </p:spTree>
    <p:extLst>
      <p:ext uri="{BB962C8B-B14F-4D97-AF65-F5344CB8AC3E}">
        <p14:creationId xmlns:p14="http://schemas.microsoft.com/office/powerpoint/2010/main" val="2891949494"/>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718577-A0A8-4D5D-8C1E-DE09DD779041}" type="slidenum">
              <a:rPr lang="en-US" altLang="en-US"/>
              <a:pPr>
                <a:defRPr/>
              </a:pPr>
              <a:t>‹#›</a:t>
            </a:fld>
            <a:endParaRPr lang="en-US" altLang="en-US"/>
          </a:p>
        </p:txBody>
      </p:sp>
    </p:spTree>
    <p:extLst>
      <p:ext uri="{BB962C8B-B14F-4D97-AF65-F5344CB8AC3E}">
        <p14:creationId xmlns:p14="http://schemas.microsoft.com/office/powerpoint/2010/main" val="1815404681"/>
      </p:ext>
    </p:extLst>
  </p:cSld>
  <p:clrMapOvr>
    <a:masterClrMapping/>
  </p:clrMapOvr>
  <p:transition xmlns:p14="http://schemas.microsoft.com/office/powerpoint/2010/mai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93CD6-B98B-4587-9CD9-8A39B34B24CB}" type="slidenum">
              <a:rPr lang="en-US" altLang="en-US"/>
              <a:pPr>
                <a:defRPr/>
              </a:pPr>
              <a:t>‹#›</a:t>
            </a:fld>
            <a:endParaRPr lang="en-US" altLang="en-US"/>
          </a:p>
        </p:txBody>
      </p:sp>
    </p:spTree>
    <p:extLst>
      <p:ext uri="{BB962C8B-B14F-4D97-AF65-F5344CB8AC3E}">
        <p14:creationId xmlns:p14="http://schemas.microsoft.com/office/powerpoint/2010/main" val="1136892996"/>
      </p:ext>
    </p:extLst>
  </p:cSld>
  <p:clrMapOvr>
    <a:masterClrMapping/>
  </p:clrMapOvr>
  <p:transition xmlns:p14="http://schemas.microsoft.com/office/powerpoint/2010/mai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F5E17-F65C-4AC1-AFB8-C3A7F31F263D}" type="slidenum">
              <a:rPr lang="en-US" altLang="en-US"/>
              <a:pPr>
                <a:defRPr/>
              </a:pPr>
              <a:t>‹#›</a:t>
            </a:fld>
            <a:endParaRPr lang="en-US" altLang="en-US"/>
          </a:p>
        </p:txBody>
      </p:sp>
    </p:spTree>
    <p:extLst>
      <p:ext uri="{BB962C8B-B14F-4D97-AF65-F5344CB8AC3E}">
        <p14:creationId xmlns:p14="http://schemas.microsoft.com/office/powerpoint/2010/main" val="421673196"/>
      </p:ext>
    </p:extLst>
  </p:cSld>
  <p:clrMapOvr>
    <a:masterClrMapping/>
  </p:clrMapOvr>
  <p:transition xmlns:p14="http://schemas.microsoft.com/office/powerpoint/2010/mai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F11190-03C6-43FE-8383-4B035FD755B6}" type="slidenum">
              <a:rPr lang="en-US" altLang="en-US"/>
              <a:pPr>
                <a:defRPr/>
              </a:pPr>
              <a:t>‹#›</a:t>
            </a:fld>
            <a:endParaRPr lang="en-US" altLang="en-US"/>
          </a:p>
        </p:txBody>
      </p:sp>
    </p:spTree>
    <p:extLst>
      <p:ext uri="{BB962C8B-B14F-4D97-AF65-F5344CB8AC3E}">
        <p14:creationId xmlns:p14="http://schemas.microsoft.com/office/powerpoint/2010/main" val="50361825"/>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EEE2F9-50CE-4E6F-A743-C145EBD8FE37}" type="slidenum">
              <a:rPr lang="en-US" altLang="en-US"/>
              <a:pPr>
                <a:defRPr/>
              </a:pPr>
              <a:t>‹#›</a:t>
            </a:fld>
            <a:endParaRPr lang="en-US" altLang="en-US"/>
          </a:p>
        </p:txBody>
      </p:sp>
    </p:spTree>
    <p:extLst>
      <p:ext uri="{BB962C8B-B14F-4D97-AF65-F5344CB8AC3E}">
        <p14:creationId xmlns:p14="http://schemas.microsoft.com/office/powerpoint/2010/main" val="3318063341"/>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C665934-A0C1-4027-A785-9C7684120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45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BCC47E-D3F9-4F03-A395-C83B6BA92D9E}" type="slidenum">
              <a:rPr lang="en-US" altLang="en-US"/>
              <a:pPr>
                <a:defRPr/>
              </a:pPr>
              <a:t>‹#›</a:t>
            </a:fld>
            <a:endParaRPr lang="en-US" altLang="en-US"/>
          </a:p>
        </p:txBody>
      </p:sp>
    </p:spTree>
    <p:extLst>
      <p:ext uri="{BB962C8B-B14F-4D97-AF65-F5344CB8AC3E}">
        <p14:creationId xmlns:p14="http://schemas.microsoft.com/office/powerpoint/2010/main" val="4108605042"/>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A5C922-6F6F-4758-81E5-D08FCE873EC6}" type="slidenum">
              <a:rPr lang="en-US" altLang="en-US"/>
              <a:pPr>
                <a:defRPr/>
              </a:pPr>
              <a:t>‹#›</a:t>
            </a:fld>
            <a:endParaRPr lang="en-US" altLang="en-US"/>
          </a:p>
        </p:txBody>
      </p:sp>
    </p:spTree>
    <p:extLst>
      <p:ext uri="{BB962C8B-B14F-4D97-AF65-F5344CB8AC3E}">
        <p14:creationId xmlns:p14="http://schemas.microsoft.com/office/powerpoint/2010/main" val="3600159335"/>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DF9B1-FF38-4766-A985-5BAC5825ECEC}" type="slidenum">
              <a:rPr lang="en-US" altLang="en-US"/>
              <a:pPr>
                <a:defRPr/>
              </a:pPr>
              <a:t>‹#›</a:t>
            </a:fld>
            <a:endParaRPr lang="en-US" altLang="en-US"/>
          </a:p>
        </p:txBody>
      </p:sp>
    </p:spTree>
    <p:extLst>
      <p:ext uri="{BB962C8B-B14F-4D97-AF65-F5344CB8AC3E}">
        <p14:creationId xmlns:p14="http://schemas.microsoft.com/office/powerpoint/2010/main" val="4124211461"/>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9F8A0-4DF8-4D04-B61D-C7B5C2CB5195}" type="slidenum">
              <a:rPr lang="en-US" altLang="en-US"/>
              <a:pPr>
                <a:defRPr/>
              </a:pPr>
              <a:t>‹#›</a:t>
            </a:fld>
            <a:endParaRPr lang="en-US" altLang="en-US"/>
          </a:p>
        </p:txBody>
      </p:sp>
    </p:spTree>
    <p:extLst>
      <p:ext uri="{BB962C8B-B14F-4D97-AF65-F5344CB8AC3E}">
        <p14:creationId xmlns:p14="http://schemas.microsoft.com/office/powerpoint/2010/main" val="3958298924"/>
      </p:ext>
    </p:extLst>
  </p:cSld>
  <p:clrMapOvr>
    <a:masterClrMapping/>
  </p:clrMapOvr>
  <p:transition xmlns:p14="http://schemas.microsoft.com/office/powerpoint/2010/mai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18903D-0F5E-4F78-A125-191FE90CFBEE}" type="slidenum">
              <a:rPr lang="en-US" altLang="en-US"/>
              <a:pPr>
                <a:defRPr/>
              </a:pPr>
              <a:t>‹#›</a:t>
            </a:fld>
            <a:endParaRPr lang="en-US" altLang="en-US"/>
          </a:p>
        </p:txBody>
      </p:sp>
    </p:spTree>
    <p:extLst>
      <p:ext uri="{BB962C8B-B14F-4D97-AF65-F5344CB8AC3E}">
        <p14:creationId xmlns:p14="http://schemas.microsoft.com/office/powerpoint/2010/main" val="1469546308"/>
      </p:ext>
    </p:extLst>
  </p:cSld>
  <p:clrMapOvr>
    <a:masterClrMapping/>
  </p:clrMapOvr>
  <p:transition xmlns:p14="http://schemas.microsoft.com/office/powerpoint/2010/mai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7494C-AF10-4BBE-BC16-16BDBEF073D9}" type="slidenum">
              <a:rPr lang="en-US" altLang="en-US"/>
              <a:pPr>
                <a:defRPr/>
              </a:pPr>
              <a:t>‹#›</a:t>
            </a:fld>
            <a:endParaRPr lang="en-US" altLang="en-US"/>
          </a:p>
        </p:txBody>
      </p:sp>
    </p:spTree>
    <p:extLst>
      <p:ext uri="{BB962C8B-B14F-4D97-AF65-F5344CB8AC3E}">
        <p14:creationId xmlns:p14="http://schemas.microsoft.com/office/powerpoint/2010/main" val="175935789"/>
      </p:ext>
    </p:extLst>
  </p:cSld>
  <p:clrMapOvr>
    <a:masterClrMapping/>
  </p:clrMapOvr>
  <p:transition xmlns:p14="http://schemas.microsoft.com/office/powerpoint/2010/mai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CC639810-207E-4104-82C5-456FD9D0B4D4}" type="slidenum">
              <a:rPr lang="en-US" altLang="en-US"/>
              <a:pPr>
                <a:defRPr/>
              </a:pPr>
              <a:t>‹#›</a:t>
            </a:fld>
            <a:endParaRPr lang="en-US" altLang="en-US"/>
          </a:p>
        </p:txBody>
      </p:sp>
    </p:spTree>
    <p:extLst>
      <p:ext uri="{BB962C8B-B14F-4D97-AF65-F5344CB8AC3E}">
        <p14:creationId xmlns:p14="http://schemas.microsoft.com/office/powerpoint/2010/main" val="2052365273"/>
      </p:ext>
    </p:extLst>
  </p:cSld>
  <p:clrMapOvr>
    <a:masterClrMapping/>
  </p:clrMapOvr>
  <p:transition xmlns:p14="http://schemas.microsoft.com/office/powerpoint/2010/mai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505D93D5-FB9E-42D8-9565-F55923B2A497}" type="slidenum">
              <a:rPr lang="en-US" altLang="en-US"/>
              <a:pPr>
                <a:defRPr/>
              </a:pPr>
              <a:t>‹#›</a:t>
            </a:fld>
            <a:endParaRPr lang="en-US" altLang="en-US"/>
          </a:p>
        </p:txBody>
      </p:sp>
    </p:spTree>
    <p:extLst>
      <p:ext uri="{BB962C8B-B14F-4D97-AF65-F5344CB8AC3E}">
        <p14:creationId xmlns:p14="http://schemas.microsoft.com/office/powerpoint/2010/main" val="1169430127"/>
      </p:ext>
    </p:extLst>
  </p:cSld>
  <p:clrMapOvr>
    <a:masterClrMapping/>
  </p:clrMapOvr>
  <p:transition xmlns:p14="http://schemas.microsoft.com/office/powerpoint/2010/main" spd="slow">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smtClean="0"/>
            </a:lvl1pPr>
          </a:lstStyle>
          <a:p>
            <a:pPr>
              <a:defRPr/>
            </a:pPr>
            <a:fld id="{1E13FEC9-3611-4472-921C-6E2148367759}" type="slidenum">
              <a:rPr lang="en-US" altLang="en-US"/>
              <a:pPr>
                <a:defRPr/>
              </a:pPr>
              <a:t>‹#›</a:t>
            </a:fld>
            <a:endParaRPr lang="en-US" altLang="en-US"/>
          </a:p>
        </p:txBody>
      </p:sp>
    </p:spTree>
    <p:extLst>
      <p:ext uri="{BB962C8B-B14F-4D97-AF65-F5344CB8AC3E}">
        <p14:creationId xmlns:p14="http://schemas.microsoft.com/office/powerpoint/2010/main" val="1816949284"/>
      </p:ext>
    </p:extLst>
  </p:cSld>
  <p:clrMapOvr>
    <a:masterClrMapping/>
  </p:clrMapOvr>
  <p:transition xmlns:p14="http://schemas.microsoft.com/office/powerpoint/2010/main" spd="slow">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smtClean="0">
                <a:solidFill>
                  <a:srgbClr val="FFFFFF"/>
                </a:solidFill>
              </a:defRPr>
            </a:lvl1pPr>
          </a:lstStyle>
          <a:p>
            <a:pPr>
              <a:defRPr/>
            </a:pPr>
            <a:fld id="{554A1818-E0C7-4B06-A953-59A351F9302A}" type="slidenum">
              <a:rPr lang="en-US" altLang="en-US"/>
              <a:pPr>
                <a:defRPr/>
              </a:pPr>
              <a:t>‹#›</a:t>
            </a:fld>
            <a:endParaRPr lang="en-US" altLang="en-US"/>
          </a:p>
        </p:txBody>
      </p:sp>
      <p:sp>
        <p:nvSpPr>
          <p:cNvPr id="6" name="Rectangle 219"/>
          <p:cNvSpPr>
            <a:spLocks noGrp="1" noChangeArrowheads="1"/>
          </p:cNvSpPr>
          <p:nvPr>
            <p:ph type="dt" sz="half" idx="11"/>
          </p:nvPr>
        </p:nvSpPr>
        <p:spPr/>
        <p:txBody>
          <a:bodyPr/>
          <a:lstStyle>
            <a:lvl1pPr>
              <a:defRPr>
                <a:solidFill>
                  <a:prstClr val="white"/>
                </a:solidFill>
              </a:defRPr>
            </a:lvl1pPr>
          </a:lstStyle>
          <a:p>
            <a:pPr>
              <a:defRPr/>
            </a:pPr>
            <a:endParaRPr lang="en-US"/>
          </a:p>
        </p:txBody>
      </p:sp>
      <p:sp>
        <p:nvSpPr>
          <p:cNvPr id="7" name="Rectangle 220"/>
          <p:cNvSpPr>
            <a:spLocks noGrp="1" noChangeArrowheads="1"/>
          </p:cNvSpPr>
          <p:nvPr>
            <p:ph type="ftr" sz="quarter" idx="12"/>
          </p:nvPr>
        </p:nvSpPr>
        <p:spPr/>
        <p:txBody>
          <a:bodyPr/>
          <a:lstStyle>
            <a:lvl1pPr>
              <a:defRPr>
                <a:solidFill>
                  <a:prstClr val="white"/>
                </a:solidFill>
              </a:defRPr>
            </a:lvl1pPr>
          </a:lstStyle>
          <a:p>
            <a:pPr>
              <a:defRPr/>
            </a:pPr>
            <a:endParaRPr lang="en-US"/>
          </a:p>
        </p:txBody>
      </p:sp>
    </p:spTree>
    <p:extLst>
      <p:ext uri="{BB962C8B-B14F-4D97-AF65-F5344CB8AC3E}">
        <p14:creationId xmlns:p14="http://schemas.microsoft.com/office/powerpoint/2010/main" val="400442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4E1F19C1-A136-4835-988E-94AA5D6FD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479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920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258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5150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1997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707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3232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891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460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178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35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7D79A43F-3710-4F08-BDEB-C3B416B494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816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D8098-6371-4C22-A886-CF4D8FA7149F}" type="datetimeFigureOut">
              <a:rPr lang="en-US" smtClean="0">
                <a:solidFill>
                  <a:prstClr val="black">
                    <a:tint val="75000"/>
                  </a:prstClr>
                </a:solidFill>
              </a:rPr>
              <a:pPr/>
              <a:t>3/8/17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1EBFA5-F91C-4A51-A880-3757611D3C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2317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6E202EAC-6D68-4BBF-9B17-BC9680395C73}" type="slidenum">
              <a:rPr lang="en-US">
                <a:solidFill>
                  <a:prstClr val="black">
                    <a:tint val="75000"/>
                  </a:prstClr>
                </a:solidFill>
              </a:rPr>
              <a:pPr>
                <a:defRPr/>
              </a:pPr>
              <a:t>‹#›</a:t>
            </a:fld>
            <a:endParaRPr lang="en-US">
              <a:solidFill>
                <a:prstClr val="black">
                  <a:tint val="75000"/>
                </a:prstClr>
              </a:solidFill>
            </a:endParaRPr>
          </a:p>
        </p:txBody>
      </p:sp>
      <p:sp>
        <p:nvSpPr>
          <p:cNvPr id="6" name="Rectangle 219"/>
          <p:cNvSpPr>
            <a:spLocks noGrp="1" noChangeArrowheads="1"/>
          </p:cNvSpPr>
          <p:nvPr>
            <p:ph type="dt" sz="half" idx="11"/>
          </p:nvPr>
        </p:nvSpPr>
        <p:spPr/>
        <p:txBody>
          <a:bodyPr/>
          <a:lstStyle>
            <a:lvl1pPr>
              <a:defRPr/>
            </a:lvl1pPr>
          </a:lstStyle>
          <a:p>
            <a:pPr>
              <a:defRPr/>
            </a:pPr>
            <a:endParaRPr lang="en-US">
              <a:solidFill>
                <a:prstClr val="black">
                  <a:tint val="75000"/>
                </a:prstClr>
              </a:solidFill>
            </a:endParaRPr>
          </a:p>
        </p:txBody>
      </p:sp>
      <p:sp>
        <p:nvSpPr>
          <p:cNvPr id="7" name="Rectangle 220"/>
          <p:cNvSpPr>
            <a:spLocks noGrp="1" noChangeArrowheads="1"/>
          </p:cNvSpPr>
          <p:nvPr>
            <p:ph type="ftr" sz="quarter" idx="12"/>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552710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461D6F-B8A2-40CE-A910-BCE5E3C42584}" type="slidenum">
              <a:rPr lang="en-US" altLang="en-US"/>
              <a:pPr/>
              <a:t>‹#›</a:t>
            </a:fld>
            <a:endParaRPr lang="en-US" altLang="en-US"/>
          </a:p>
        </p:txBody>
      </p:sp>
    </p:spTree>
    <p:extLst>
      <p:ext uri="{BB962C8B-B14F-4D97-AF65-F5344CB8AC3E}">
        <p14:creationId xmlns:p14="http://schemas.microsoft.com/office/powerpoint/2010/main" val="3093938330"/>
      </p:ext>
    </p:extLst>
  </p:cSld>
  <p:clrMapOvr>
    <a:masterClrMapping/>
  </p:clrMapOvr>
  <p:transition xmlns:p14="http://schemas.microsoft.com/office/powerpoint/2010/mai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2CDE4C-C1F3-4CD6-9380-BAE3816144C6}" type="slidenum">
              <a:rPr lang="en-US" altLang="en-US"/>
              <a:pPr/>
              <a:t>‹#›</a:t>
            </a:fld>
            <a:endParaRPr lang="en-US" altLang="en-US"/>
          </a:p>
        </p:txBody>
      </p:sp>
    </p:spTree>
    <p:extLst>
      <p:ext uri="{BB962C8B-B14F-4D97-AF65-F5344CB8AC3E}">
        <p14:creationId xmlns:p14="http://schemas.microsoft.com/office/powerpoint/2010/main" val="1190245461"/>
      </p:ext>
    </p:extLst>
  </p:cSld>
  <p:clrMapOvr>
    <a:masterClrMapping/>
  </p:clrMapOvr>
  <p:transition xmlns:p14="http://schemas.microsoft.com/office/powerpoint/2010/mai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F437C9-0784-4893-A773-322BCEB9A83E}" type="slidenum">
              <a:rPr lang="en-US" altLang="en-US"/>
              <a:pPr/>
              <a:t>‹#›</a:t>
            </a:fld>
            <a:endParaRPr lang="en-US" altLang="en-US"/>
          </a:p>
        </p:txBody>
      </p:sp>
    </p:spTree>
    <p:extLst>
      <p:ext uri="{BB962C8B-B14F-4D97-AF65-F5344CB8AC3E}">
        <p14:creationId xmlns:p14="http://schemas.microsoft.com/office/powerpoint/2010/main" val="2898405158"/>
      </p:ext>
    </p:extLst>
  </p:cSld>
  <p:clrMapOvr>
    <a:masterClrMapping/>
  </p:clrMapOvr>
  <p:transition xmlns:p14="http://schemas.microsoft.com/office/powerpoint/2010/mai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A61C56-64BF-46E6-9EBE-BFD3C1C09A6D}" type="slidenum">
              <a:rPr lang="en-US" altLang="en-US"/>
              <a:pPr/>
              <a:t>‹#›</a:t>
            </a:fld>
            <a:endParaRPr lang="en-US" altLang="en-US"/>
          </a:p>
        </p:txBody>
      </p:sp>
    </p:spTree>
    <p:extLst>
      <p:ext uri="{BB962C8B-B14F-4D97-AF65-F5344CB8AC3E}">
        <p14:creationId xmlns:p14="http://schemas.microsoft.com/office/powerpoint/2010/main" val="3500656207"/>
      </p:ext>
    </p:extLst>
  </p:cSld>
  <p:clrMapOvr>
    <a:masterClrMapping/>
  </p:clrMapOvr>
  <p:transition xmlns:p14="http://schemas.microsoft.com/office/powerpoint/2010/mai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6E7720-3CFD-43BA-8551-209C6F451EB4}" type="slidenum">
              <a:rPr lang="en-US" altLang="en-US"/>
              <a:pPr/>
              <a:t>‹#›</a:t>
            </a:fld>
            <a:endParaRPr lang="en-US" altLang="en-US"/>
          </a:p>
        </p:txBody>
      </p:sp>
    </p:spTree>
    <p:extLst>
      <p:ext uri="{BB962C8B-B14F-4D97-AF65-F5344CB8AC3E}">
        <p14:creationId xmlns:p14="http://schemas.microsoft.com/office/powerpoint/2010/main" val="965827511"/>
      </p:ext>
    </p:extLst>
  </p:cSld>
  <p:clrMapOvr>
    <a:masterClrMapping/>
  </p:clrMapOvr>
  <p:transition xmlns:p14="http://schemas.microsoft.com/office/powerpoint/2010/mai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573DC29-9365-499C-BDF6-336D07FADAA5}" type="slidenum">
              <a:rPr lang="en-US" altLang="en-US"/>
              <a:pPr/>
              <a:t>‹#›</a:t>
            </a:fld>
            <a:endParaRPr lang="en-US" altLang="en-US"/>
          </a:p>
        </p:txBody>
      </p:sp>
    </p:spTree>
    <p:extLst>
      <p:ext uri="{BB962C8B-B14F-4D97-AF65-F5344CB8AC3E}">
        <p14:creationId xmlns:p14="http://schemas.microsoft.com/office/powerpoint/2010/main" val="416818615"/>
      </p:ext>
    </p:extLst>
  </p:cSld>
  <p:clrMapOvr>
    <a:masterClrMapping/>
  </p:clrMapOvr>
  <p:transition xmlns:p14="http://schemas.microsoft.com/office/powerpoint/2010/mai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E574D88-F03B-438A-8F52-D7297308FCEF}" type="slidenum">
              <a:rPr lang="en-US" altLang="en-US"/>
              <a:pPr/>
              <a:t>‹#›</a:t>
            </a:fld>
            <a:endParaRPr lang="en-US" altLang="en-US"/>
          </a:p>
        </p:txBody>
      </p:sp>
    </p:spTree>
    <p:extLst>
      <p:ext uri="{BB962C8B-B14F-4D97-AF65-F5344CB8AC3E}">
        <p14:creationId xmlns:p14="http://schemas.microsoft.com/office/powerpoint/2010/main" val="728232623"/>
      </p:ext>
    </p:extLst>
  </p:cSld>
  <p:clrMapOvr>
    <a:masterClrMapping/>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65977C-7CF4-4B6E-8362-03B2B4A22F86}" type="slidenum">
              <a:rPr lang="en-US" altLang="en-US"/>
              <a:pPr/>
              <a:t>‹#›</a:t>
            </a:fld>
            <a:endParaRPr lang="en-US" altLang="en-US"/>
          </a:p>
        </p:txBody>
      </p:sp>
    </p:spTree>
    <p:extLst>
      <p:ext uri="{BB962C8B-B14F-4D97-AF65-F5344CB8AC3E}">
        <p14:creationId xmlns:p14="http://schemas.microsoft.com/office/powerpoint/2010/main" val="1572061932"/>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32566353-1D52-44EB-9E22-1150E0997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553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C47D16-A78D-4D5E-A260-2EFE787D16E9}" type="slidenum">
              <a:rPr lang="en-US" altLang="en-US"/>
              <a:pPr/>
              <a:t>‹#›</a:t>
            </a:fld>
            <a:endParaRPr lang="en-US" altLang="en-US"/>
          </a:p>
        </p:txBody>
      </p:sp>
    </p:spTree>
    <p:extLst>
      <p:ext uri="{BB962C8B-B14F-4D97-AF65-F5344CB8AC3E}">
        <p14:creationId xmlns:p14="http://schemas.microsoft.com/office/powerpoint/2010/main" val="1643157202"/>
      </p:ext>
    </p:extLst>
  </p:cSld>
  <p:clrMapOvr>
    <a:masterClrMapping/>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99491A-606E-4EDF-B22E-7301A3338A14}" type="slidenum">
              <a:rPr lang="en-US" altLang="en-US"/>
              <a:pPr/>
              <a:t>‹#›</a:t>
            </a:fld>
            <a:endParaRPr lang="en-US" altLang="en-US"/>
          </a:p>
        </p:txBody>
      </p:sp>
    </p:spTree>
    <p:extLst>
      <p:ext uri="{BB962C8B-B14F-4D97-AF65-F5344CB8AC3E}">
        <p14:creationId xmlns:p14="http://schemas.microsoft.com/office/powerpoint/2010/main" val="376278289"/>
      </p:ext>
    </p:extLst>
  </p:cSld>
  <p:clrMapOvr>
    <a:masterClrMapping/>
  </p:clrMapOvr>
  <p:transition xmlns:p14="http://schemas.microsoft.com/office/powerpoint/2010/mai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937CD3-3D26-4008-BA42-D65F50F8D4A9}" type="slidenum">
              <a:rPr lang="en-US" altLang="en-US"/>
              <a:pPr/>
              <a:t>‹#›</a:t>
            </a:fld>
            <a:endParaRPr lang="en-US" altLang="en-US"/>
          </a:p>
        </p:txBody>
      </p:sp>
    </p:spTree>
    <p:extLst>
      <p:ext uri="{BB962C8B-B14F-4D97-AF65-F5344CB8AC3E}">
        <p14:creationId xmlns:p14="http://schemas.microsoft.com/office/powerpoint/2010/main" val="160396065"/>
      </p:ext>
    </p:extLst>
  </p:cSld>
  <p:clrMapOvr>
    <a:masterClrMapping/>
  </p:clrMapOvr>
  <p:transition xmlns:p14="http://schemas.microsoft.com/office/powerpoint/2010/mai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62B7BE2-383C-4C7D-B4A6-83079CF689CA}" type="slidenum">
              <a:rPr lang="en-US" altLang="en-US"/>
              <a:pPr/>
              <a:t>‹#›</a:t>
            </a:fld>
            <a:endParaRPr lang="en-US" altLang="en-US"/>
          </a:p>
        </p:txBody>
      </p:sp>
    </p:spTree>
    <p:extLst>
      <p:ext uri="{BB962C8B-B14F-4D97-AF65-F5344CB8AC3E}">
        <p14:creationId xmlns:p14="http://schemas.microsoft.com/office/powerpoint/2010/main" val="2907653790"/>
      </p:ext>
    </p:extLst>
  </p:cSld>
  <p:clrMapOvr>
    <a:masterClrMapping/>
  </p:clrMapOvr>
  <p:transition xmlns:p14="http://schemas.microsoft.com/office/powerpoint/2010/main" spd="slow">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3F1E08B3-6271-4FD0-A0BA-B5CE2AAA2F3C}" type="slidenum">
              <a:rPr lang="en-US" altLang="en-US"/>
              <a:pPr/>
              <a:t>‹#›</a:t>
            </a:fld>
            <a:endParaRPr lang="en-US" altLang="en-US"/>
          </a:p>
        </p:txBody>
      </p:sp>
    </p:spTree>
    <p:extLst>
      <p:ext uri="{BB962C8B-B14F-4D97-AF65-F5344CB8AC3E}">
        <p14:creationId xmlns:p14="http://schemas.microsoft.com/office/powerpoint/2010/main" val="1377384689"/>
      </p:ext>
    </p:extLst>
  </p:cSld>
  <p:clrMapOvr>
    <a:masterClrMapping/>
  </p:clrMapOvr>
  <p:transition xmlns:p14="http://schemas.microsoft.com/office/powerpoint/2010/main" spd="slow">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28204A3-4CFB-4134-8B85-7E2CD1E74DAE}" type="slidenum">
              <a:rPr lang="en-US" altLang="en-US"/>
              <a:pPr/>
              <a:t>‹#›</a:t>
            </a:fld>
            <a:endParaRPr lang="en-US" altLang="en-US"/>
          </a:p>
        </p:txBody>
      </p:sp>
    </p:spTree>
    <p:extLst>
      <p:ext uri="{BB962C8B-B14F-4D97-AF65-F5344CB8AC3E}">
        <p14:creationId xmlns:p14="http://schemas.microsoft.com/office/powerpoint/2010/main" val="308484911"/>
      </p:ext>
    </p:extLst>
  </p:cSld>
  <p:clrMapOvr>
    <a:masterClrMapping/>
  </p:clrMapOvr>
  <p:transition xmlns:p14="http://schemas.microsoft.com/office/powerpoint/2010/main" spd="slow">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solidFill>
                  <a:srgbClr val="FFFFFF"/>
                </a:solidFill>
              </a:defRPr>
            </a:lvl1pPr>
          </a:lstStyle>
          <a:p>
            <a:fld id="{E0BD0A18-98B7-4DBC-A828-03BE4BCD6017}" type="slidenum">
              <a:rPr lang="en-US" altLang="en-US"/>
              <a:pPr/>
              <a:t>‹#›</a:t>
            </a:fld>
            <a:endParaRPr lang="en-US" altLang="en-US"/>
          </a:p>
        </p:txBody>
      </p:sp>
      <p:sp>
        <p:nvSpPr>
          <p:cNvPr id="6" name="Rectangle 219"/>
          <p:cNvSpPr>
            <a:spLocks noGrp="1" noChangeArrowheads="1"/>
          </p:cNvSpPr>
          <p:nvPr>
            <p:ph type="dt" sz="half" idx="11"/>
          </p:nvPr>
        </p:nvSpPr>
        <p:spPr/>
        <p:txBody>
          <a:bodyPr/>
          <a:lstStyle>
            <a:lvl1pPr>
              <a:defRPr>
                <a:solidFill>
                  <a:prstClr val="white"/>
                </a:solidFill>
              </a:defRPr>
            </a:lvl1pPr>
          </a:lstStyle>
          <a:p>
            <a:pPr>
              <a:defRPr/>
            </a:pPr>
            <a:endParaRPr lang="en-US"/>
          </a:p>
        </p:txBody>
      </p:sp>
      <p:sp>
        <p:nvSpPr>
          <p:cNvPr id="7" name="Rectangle 220"/>
          <p:cNvSpPr>
            <a:spLocks noGrp="1" noChangeArrowheads="1"/>
          </p:cNvSpPr>
          <p:nvPr>
            <p:ph type="ftr" sz="quarter" idx="12"/>
          </p:nvPr>
        </p:nvSpPr>
        <p:spPr/>
        <p:txBody>
          <a:bodyPr/>
          <a:lstStyle>
            <a:lvl1pPr>
              <a:defRPr>
                <a:solidFill>
                  <a:prstClr val="white"/>
                </a:solidFill>
              </a:defRPr>
            </a:lvl1pPr>
          </a:lstStyle>
          <a:p>
            <a:pPr>
              <a:defRPr/>
            </a:pPr>
            <a:endParaRPr lang="en-US"/>
          </a:p>
        </p:txBody>
      </p:sp>
    </p:spTree>
    <p:extLst>
      <p:ext uri="{BB962C8B-B14F-4D97-AF65-F5344CB8AC3E}">
        <p14:creationId xmlns:p14="http://schemas.microsoft.com/office/powerpoint/2010/main" val="63696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7CFB9A28-1454-0A41-94E7-F7B24E1A9881}" type="datetimeFigureOut">
              <a:rPr lang="en-US"/>
              <a:pPr>
                <a:defRPr/>
              </a:pPr>
              <a:t>3/8/17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78FFCBA3-5941-0C48-8C7B-BF1256F798FE}" type="slidenum">
              <a:rPr lang="en-US"/>
              <a:pPr>
                <a:defRPr/>
              </a:pPr>
              <a:t>‹#›</a:t>
            </a:fld>
            <a:endParaRPr lang="en-US"/>
          </a:p>
        </p:txBody>
      </p:sp>
    </p:spTree>
    <p:extLst>
      <p:ext uri="{BB962C8B-B14F-4D97-AF65-F5344CB8AC3E}">
        <p14:creationId xmlns:p14="http://schemas.microsoft.com/office/powerpoint/2010/main" val="4071204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1F4C5F6-B5BF-9D43-809A-FE05CC562A9D}" type="datetimeFigureOut">
              <a:rPr lang="en-US"/>
              <a:pPr>
                <a:defRPr/>
              </a:pPr>
              <a:t>3/8/17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1F61A421-7B61-D24C-B802-3B3E2CAC7578}" type="slidenum">
              <a:rPr lang="en-US"/>
              <a:pPr>
                <a:defRPr/>
              </a:pPr>
              <a:t>‹#›</a:t>
            </a:fld>
            <a:endParaRPr lang="en-US"/>
          </a:p>
        </p:txBody>
      </p:sp>
    </p:spTree>
    <p:extLst>
      <p:ext uri="{BB962C8B-B14F-4D97-AF65-F5344CB8AC3E}">
        <p14:creationId xmlns:p14="http://schemas.microsoft.com/office/powerpoint/2010/main" val="961778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C74B082-D2D0-5B47-886C-03FF2C03C812}" type="datetimeFigureOut">
              <a:rPr lang="en-US"/>
              <a:pPr>
                <a:defRPr/>
              </a:pPr>
              <a:t>3/8/17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78E65F63-CBE3-6F44-94B5-78D895052A77}" type="slidenum">
              <a:rPr lang="en-US"/>
              <a:pPr>
                <a:defRPr/>
              </a:pPr>
              <a:t>‹#›</a:t>
            </a:fld>
            <a:endParaRPr lang="en-US"/>
          </a:p>
        </p:txBody>
      </p:sp>
    </p:spTree>
    <p:extLst>
      <p:ext uri="{BB962C8B-B14F-4D97-AF65-F5344CB8AC3E}">
        <p14:creationId xmlns:p14="http://schemas.microsoft.com/office/powerpoint/2010/main" val="135781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AA4DF5A-60D6-4738-92C8-9841AFE71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788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DCE1B0BF-429B-5C4B-A8C4-9237175B8026}" type="datetimeFigureOut">
              <a:rPr lang="en-US"/>
              <a:pPr>
                <a:defRPr/>
              </a:pPr>
              <a:t>3/8/17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D8F4DF5E-190A-4E4A-B6DD-528DB94BFD1C}" type="slidenum">
              <a:rPr lang="en-US"/>
              <a:pPr>
                <a:defRPr/>
              </a:pPr>
              <a:t>‹#›</a:t>
            </a:fld>
            <a:endParaRPr lang="en-US"/>
          </a:p>
        </p:txBody>
      </p:sp>
    </p:spTree>
    <p:extLst>
      <p:ext uri="{BB962C8B-B14F-4D97-AF65-F5344CB8AC3E}">
        <p14:creationId xmlns:p14="http://schemas.microsoft.com/office/powerpoint/2010/main" val="2832781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3D54A096-ED26-FF40-AC50-0431EFBDD133}" type="datetimeFigureOut">
              <a:rPr lang="en-US"/>
              <a:pPr>
                <a:defRPr/>
              </a:pPr>
              <a:t>3/8/17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0E1C9E0D-D6BB-4E46-AE0E-A3EE6CF46969}" type="slidenum">
              <a:rPr lang="en-US"/>
              <a:pPr>
                <a:defRPr/>
              </a:pPr>
              <a:t>‹#›</a:t>
            </a:fld>
            <a:endParaRPr lang="en-US"/>
          </a:p>
        </p:txBody>
      </p:sp>
    </p:spTree>
    <p:extLst>
      <p:ext uri="{BB962C8B-B14F-4D97-AF65-F5344CB8AC3E}">
        <p14:creationId xmlns:p14="http://schemas.microsoft.com/office/powerpoint/2010/main" val="6247063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defRPr>
            </a:lvl1pPr>
          </a:lstStyle>
          <a:p>
            <a:pPr>
              <a:defRPr/>
            </a:pPr>
            <a:fld id="{4201BBF4-C27B-6B41-915E-5E7238CC0940}" type="datetimeFigureOut">
              <a:rPr lang="en-US"/>
              <a:pPr>
                <a:defRPr/>
              </a:pPr>
              <a:t>3/8/17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defRPr>
            </a:lvl1pPr>
          </a:lstStyle>
          <a:p>
            <a:pPr>
              <a:defRPr/>
            </a:pPr>
            <a:fld id="{6CA82A7A-4F09-664A-A097-120D52ED0B69}" type="slidenum">
              <a:rPr lang="en-US"/>
              <a:pPr>
                <a:defRPr/>
              </a:pPr>
              <a:t>‹#›</a:t>
            </a:fld>
            <a:endParaRPr lang="en-US"/>
          </a:p>
        </p:txBody>
      </p:sp>
    </p:spTree>
    <p:extLst>
      <p:ext uri="{BB962C8B-B14F-4D97-AF65-F5344CB8AC3E}">
        <p14:creationId xmlns:p14="http://schemas.microsoft.com/office/powerpoint/2010/main" val="2527326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fld id="{6F6AC643-6F98-3149-81B9-83C356F6DD51}" type="datetimeFigureOut">
              <a:rPr lang="en-US"/>
              <a:pPr>
                <a:defRPr/>
              </a:pPr>
              <a:t>3/8/17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defRPr>
            </a:lvl1pPr>
          </a:lstStyle>
          <a:p>
            <a:pPr>
              <a:defRPr/>
            </a:pPr>
            <a:fld id="{249D132E-FFC9-9044-8A13-4CDECB4C1E91}" type="slidenum">
              <a:rPr lang="en-US"/>
              <a:pPr>
                <a:defRPr/>
              </a:pPr>
              <a:t>‹#›</a:t>
            </a:fld>
            <a:endParaRPr lang="en-US"/>
          </a:p>
        </p:txBody>
      </p:sp>
    </p:spTree>
    <p:extLst>
      <p:ext uri="{BB962C8B-B14F-4D97-AF65-F5344CB8AC3E}">
        <p14:creationId xmlns:p14="http://schemas.microsoft.com/office/powerpoint/2010/main" val="35706278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A7816AB6-4656-1948-81D0-070F91C95B25}" type="datetimeFigureOut">
              <a:rPr lang="en-US"/>
              <a:pPr>
                <a:defRPr/>
              </a:pPr>
              <a:t>3/8/17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A4F76D7E-180F-D446-B94C-79D1BAFDFC47}" type="slidenum">
              <a:rPr lang="en-US"/>
              <a:pPr>
                <a:defRPr/>
              </a:pPr>
              <a:t>‹#›</a:t>
            </a:fld>
            <a:endParaRPr lang="en-US"/>
          </a:p>
        </p:txBody>
      </p:sp>
    </p:spTree>
    <p:extLst>
      <p:ext uri="{BB962C8B-B14F-4D97-AF65-F5344CB8AC3E}">
        <p14:creationId xmlns:p14="http://schemas.microsoft.com/office/powerpoint/2010/main" val="34349921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D7719C5B-1F98-7E4E-A83A-4B310C7DF11F}" type="datetimeFigureOut">
              <a:rPr lang="en-US"/>
              <a:pPr>
                <a:defRPr/>
              </a:pPr>
              <a:t>3/8/17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51B48D30-C34D-6145-9382-C10119EF8C02}" type="slidenum">
              <a:rPr lang="en-US"/>
              <a:pPr>
                <a:defRPr/>
              </a:pPr>
              <a:t>‹#›</a:t>
            </a:fld>
            <a:endParaRPr lang="en-US"/>
          </a:p>
        </p:txBody>
      </p:sp>
    </p:spTree>
    <p:extLst>
      <p:ext uri="{BB962C8B-B14F-4D97-AF65-F5344CB8AC3E}">
        <p14:creationId xmlns:p14="http://schemas.microsoft.com/office/powerpoint/2010/main" val="3095866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6058A6FD-6D85-8343-B1D3-3896D3BC357C}" type="datetimeFigureOut">
              <a:rPr lang="en-US"/>
              <a:pPr>
                <a:defRPr/>
              </a:pPr>
              <a:t>3/8/17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E38FD478-A04E-7F4F-AAE4-CCDD1E67C074}" type="slidenum">
              <a:rPr lang="en-US"/>
              <a:pPr>
                <a:defRPr/>
              </a:pPr>
              <a:t>‹#›</a:t>
            </a:fld>
            <a:endParaRPr lang="en-US"/>
          </a:p>
        </p:txBody>
      </p:sp>
    </p:spTree>
    <p:extLst>
      <p:ext uri="{BB962C8B-B14F-4D97-AF65-F5344CB8AC3E}">
        <p14:creationId xmlns:p14="http://schemas.microsoft.com/office/powerpoint/2010/main" val="996263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ABE00A85-9FDD-2E47-BBA6-ADDEF20D83CD}" type="datetimeFigureOut">
              <a:rPr lang="en-US"/>
              <a:pPr>
                <a:defRPr/>
              </a:pPr>
              <a:t>3/8/17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26D25E52-8DB9-E443-971E-EEE2ABD96C0F}" type="slidenum">
              <a:rPr lang="en-US"/>
              <a:pPr>
                <a:defRPr/>
              </a:pPr>
              <a:t>‹#›</a:t>
            </a:fld>
            <a:endParaRPr lang="en-US"/>
          </a:p>
        </p:txBody>
      </p:sp>
    </p:spTree>
    <p:extLst>
      <p:ext uri="{BB962C8B-B14F-4D97-AF65-F5344CB8AC3E}">
        <p14:creationId xmlns:p14="http://schemas.microsoft.com/office/powerpoint/2010/main" val="3352141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smtClean="0">
                <a:latin typeface="Arial" charset="0"/>
              </a:defRPr>
            </a:lvl1pPr>
          </a:lstStyle>
          <a:p>
            <a:pPr>
              <a:defRPr/>
            </a:pPr>
            <a:fld id="{61BF474C-86E0-9C48-A546-E07837FFAC89}" type="slidenum">
              <a:rPr lang="en-US"/>
              <a:pPr>
                <a:defRPr/>
              </a:pPr>
              <a:t>‹#›</a:t>
            </a:fld>
            <a:endParaRPr lang="en-US"/>
          </a:p>
        </p:txBody>
      </p:sp>
      <p:sp>
        <p:nvSpPr>
          <p:cNvPr id="6" name="Rectangle 219"/>
          <p:cNvSpPr>
            <a:spLocks noGrp="1" noChangeArrowheads="1"/>
          </p:cNvSpPr>
          <p:nvPr>
            <p:ph type="dt" sz="half" idx="11"/>
          </p:nvPr>
        </p:nvSpPr>
        <p:spPr/>
        <p:txBody>
          <a:bodyPr rtlCol="0"/>
          <a:lstStyle>
            <a:lvl1pPr fontAlgn="base">
              <a:spcBef>
                <a:spcPct val="0"/>
              </a:spcBef>
              <a:spcAft>
                <a:spcPct val="0"/>
              </a:spcAft>
              <a:defRPr>
                <a:solidFill>
                  <a:prstClr val="black">
                    <a:tint val="75000"/>
                  </a:prstClr>
                </a:solidFill>
                <a:latin typeface="Arial" charset="0"/>
                <a:ea typeface="ＭＳ Ｐゴシック" charset="0"/>
                <a:cs typeface="ＭＳ Ｐゴシック" charset="0"/>
              </a:defRPr>
            </a:lvl1pPr>
          </a:lstStyle>
          <a:p>
            <a:pPr>
              <a:defRPr/>
            </a:pPr>
            <a:endParaRPr lang="en-US"/>
          </a:p>
        </p:txBody>
      </p:sp>
      <p:sp>
        <p:nvSpPr>
          <p:cNvPr id="7" name="Rectangle 220"/>
          <p:cNvSpPr>
            <a:spLocks noGrp="1" noChangeArrowheads="1"/>
          </p:cNvSpPr>
          <p:nvPr>
            <p:ph type="ftr" sz="quarter" idx="12"/>
          </p:nvPr>
        </p:nvSpPr>
        <p:spPr/>
        <p:txBody>
          <a:bodyPr/>
          <a:lstStyle>
            <a:lvl1pPr fontAlgn="base">
              <a:spcBef>
                <a:spcPct val="0"/>
              </a:spcBef>
              <a:spcAft>
                <a:spcPct val="0"/>
              </a:spcAft>
              <a:defRPr>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376592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theme" Target="../theme/theme5.xml"/><Relationship Id="rId17"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2.jp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theme" Target="../theme/theme7.xml"/><Relationship Id="rId17" Type="http://schemas.openxmlformats.org/officeDocument/2006/relationships/image" Target="../media/image1.jpe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theme" Target="../theme/theme8.xml"/><Relationship Id="rId14" Type="http://schemas.openxmlformats.org/officeDocument/2006/relationships/image" Target="../media/image3.jpe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bwMode="auto">
          <a:xfrm>
            <a:off x="762000" y="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3251" name="Rectangle 3"/>
          <p:cNvSpPr>
            <a:spLocks noGrp="1" noChangeArrowheads="1"/>
          </p:cNvSpPr>
          <p:nvPr>
            <p:ph type="body" idx="1"/>
          </p:nvPr>
        </p:nvSpPr>
        <p:spPr bwMode="auto">
          <a:xfrm>
            <a:off x="6858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0" charset="0"/>
              </a:defRPr>
            </a:lvl1pPr>
          </a:lstStyle>
          <a:p>
            <a:pPr eaLnBrk="0" hangingPunct="0">
              <a:defRPr/>
            </a:pPr>
            <a:fld id="{03D140F0-0C10-4E97-9E24-36061AA5AC7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3837521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3600" b="1">
          <a:solidFill>
            <a:srgbClr val="000099"/>
          </a:solidFill>
          <a:latin typeface="+mj-lt"/>
          <a:ea typeface="+mj-ea"/>
          <a:cs typeface="+mj-cs"/>
        </a:defRPr>
      </a:lvl1pPr>
      <a:lvl2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2pPr>
      <a:lvl3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3pPr>
      <a:lvl4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4pPr>
      <a:lvl5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5pPr>
      <a:lvl6pPr marL="4572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6pPr>
      <a:lvl7pPr marL="9144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7pPr>
      <a:lvl8pPr marL="13716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8pPr>
      <a:lvl9pPr marL="18288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bwMode="auto">
          <a:xfrm>
            <a:off x="762000" y="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82019" name="Rectangle 3"/>
          <p:cNvSpPr>
            <a:spLocks noGrp="1" noChangeArrowheads="1"/>
          </p:cNvSpPr>
          <p:nvPr>
            <p:ph type="body" idx="1"/>
          </p:nvPr>
        </p:nvSpPr>
        <p:spPr bwMode="auto">
          <a:xfrm>
            <a:off x="6858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eaLnBrk="0" hangingPunct="0"/>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eaLnBrk="0" hangingPunct="0"/>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mn-ea"/>
              </a:defRPr>
            </a:lvl1pPr>
          </a:lstStyle>
          <a:p>
            <a:pPr eaLnBrk="0" hangingPunct="0"/>
            <a:fld id="{633F809C-5160-4A26-BF90-70A1C0A72D5E}" type="slidenum">
              <a:rPr lang="en-US" smtClean="0">
                <a:solidFill>
                  <a:srgbClr val="000000"/>
                </a:solidFill>
              </a:rPr>
              <a:pPr eaLnBrk="0" hangingPunct="0"/>
              <a:t>‹#›</a:t>
            </a:fld>
            <a:endParaRPr lang="en-US" smtClean="0">
              <a:solidFill>
                <a:srgbClr val="000000"/>
              </a:solidFill>
            </a:endParaRPr>
          </a:p>
        </p:txBody>
      </p:sp>
    </p:spTree>
    <p:extLst>
      <p:ext uri="{BB962C8B-B14F-4D97-AF65-F5344CB8AC3E}">
        <p14:creationId xmlns:p14="http://schemas.microsoft.com/office/powerpoint/2010/main" val="3303806842"/>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3600" b="1">
          <a:solidFill>
            <a:srgbClr val="000099"/>
          </a:solidFill>
          <a:latin typeface="+mj-lt"/>
          <a:ea typeface="+mj-ea"/>
          <a:cs typeface="+mj-cs"/>
        </a:defRPr>
      </a:lvl1pPr>
      <a:lvl2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2pPr>
      <a:lvl3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3pPr>
      <a:lvl4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4pPr>
      <a:lvl5pPr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5pPr>
      <a:lvl6pPr marL="4572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6pPr>
      <a:lvl7pPr marL="9144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7pPr>
      <a:lvl8pPr marL="13716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8pPr>
      <a:lvl9pPr marL="1828800" algn="ctr" rtl="0" eaLnBrk="0" fontAlgn="base" hangingPunct="0">
        <a:spcBef>
          <a:spcPct val="0"/>
        </a:spcBef>
        <a:spcAft>
          <a:spcPct val="0"/>
        </a:spcAft>
        <a:defRPr sz="3600" b="1">
          <a:solidFill>
            <a:srgbClr val="000099"/>
          </a:solidFill>
          <a:latin typeface="Arial" pitchFamily="34"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0" charset="0"/>
              </a:defRPr>
            </a:lvl1pPr>
          </a:lstStyle>
          <a:p>
            <a:pPr eaLnBrk="0" hangingPunct="0">
              <a:defRPr/>
            </a:pPr>
            <a:fld id="{A2C4EBAA-EDCE-4746-8FD3-3406A76C23E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858016957"/>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1" fontAlgn="base" hangingPunct="1">
        <a:spcBef>
          <a:spcPct val="0"/>
        </a:spcBef>
        <a:spcAft>
          <a:spcPct val="0"/>
        </a:spcAft>
        <a:defRPr sz="3600" b="1">
          <a:solidFill>
            <a:srgbClr val="000099"/>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2pPr>
      <a:lvl3pPr algn="ctr" rtl="0" eaLnBrk="1" fontAlgn="base" hangingPunct="1">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3pPr>
      <a:lvl4pPr algn="ctr" rtl="0" eaLnBrk="1" fontAlgn="base" hangingPunct="1">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4pPr>
      <a:lvl5pPr algn="ctr" rtl="0" eaLnBrk="1" fontAlgn="base" hangingPunct="1">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3600" b="1">
          <a:solidFill>
            <a:srgbClr val="000099"/>
          </a:solidFill>
          <a:latin typeface="Arial" pitchFamily="-110" charset="0"/>
        </a:defRPr>
      </a:lvl6pPr>
      <a:lvl7pPr marL="914400" algn="ctr" rtl="0" eaLnBrk="1" fontAlgn="base" hangingPunct="1">
        <a:spcBef>
          <a:spcPct val="0"/>
        </a:spcBef>
        <a:spcAft>
          <a:spcPct val="0"/>
        </a:spcAft>
        <a:defRPr sz="3600" b="1">
          <a:solidFill>
            <a:srgbClr val="000099"/>
          </a:solidFill>
          <a:latin typeface="Arial" pitchFamily="-110" charset="0"/>
        </a:defRPr>
      </a:lvl7pPr>
      <a:lvl8pPr marL="1371600" algn="ctr" rtl="0" eaLnBrk="1" fontAlgn="base" hangingPunct="1">
        <a:spcBef>
          <a:spcPct val="0"/>
        </a:spcBef>
        <a:spcAft>
          <a:spcPct val="0"/>
        </a:spcAft>
        <a:defRPr sz="3600" b="1">
          <a:solidFill>
            <a:srgbClr val="000099"/>
          </a:solidFill>
          <a:latin typeface="Arial" pitchFamily="-110" charset="0"/>
        </a:defRPr>
      </a:lvl8pPr>
      <a:lvl9pPr marL="1828800" algn="ctr" rtl="0" eaLnBrk="1" fontAlgn="base" hangingPunct="1">
        <a:spcBef>
          <a:spcPct val="0"/>
        </a:spcBef>
        <a:spcAft>
          <a:spcPct val="0"/>
        </a:spcAft>
        <a:defRPr sz="3600" b="1">
          <a:solidFill>
            <a:srgbClr val="000099"/>
          </a:solidFill>
          <a:latin typeface="Arial" pitchFamily="-110"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defRPr>
            </a:lvl1pPr>
          </a:lstStyle>
          <a:p>
            <a:pPr>
              <a:defRPr/>
            </a:pPr>
            <a:fld id="{D62CE0BB-E6BA-46DE-BA65-09FA767FAA39}" type="slidenum">
              <a:rPr lang="en-US"/>
              <a:pPr>
                <a:defRPr/>
              </a:pPr>
              <a:t>‹#›</a:t>
            </a:fld>
            <a:endParaRPr lang="en-US"/>
          </a:p>
        </p:txBody>
      </p:sp>
    </p:spTree>
    <p:extLst>
      <p:ext uri="{BB962C8B-B14F-4D97-AF65-F5344CB8AC3E}">
        <p14:creationId xmlns:p14="http://schemas.microsoft.com/office/powerpoint/2010/main" val="1602700878"/>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ransition xmlns:p14="http://schemas.microsoft.com/office/powerpoint/2010/mai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0" y="0"/>
            <a:ext cx="769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182880" bIns="45720" numCol="1" anchor="ctr" anchorCtr="0" compatLnSpc="1">
            <a:prstTxWarp prst="textNoShape">
              <a:avLst/>
            </a:prstTxWarp>
          </a:bodyPr>
          <a:lstStyle/>
          <a:p>
            <a:pPr lvl="0"/>
            <a:r>
              <a:rPr lang="en-US" altLang="en-US" smtClean="0"/>
              <a:t>Click to edit Master title style</a:t>
            </a:r>
          </a:p>
        </p:txBody>
      </p:sp>
      <p:sp>
        <p:nvSpPr>
          <p:cNvPr id="2051" name="Rectangle 4"/>
          <p:cNvSpPr>
            <a:spLocks noGrp="1" noChangeArrowheads="1"/>
          </p:cNvSpPr>
          <p:nvPr>
            <p:ph type="body" idx="1"/>
          </p:nvPr>
        </p:nvSpPr>
        <p:spPr bwMode="auto">
          <a:xfrm>
            <a:off x="304800" y="15240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34" charset="-128"/>
                <a:cs typeface="+mn-cs"/>
              </a:defRPr>
            </a:lvl1pPr>
          </a:lstStyle>
          <a:p>
            <a:pPr>
              <a:defRPr/>
            </a:pPr>
            <a:endParaRPr lang="en-US"/>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34" charset="-128"/>
                <a:cs typeface="+mn-cs"/>
              </a:defRPr>
            </a:lvl1pPr>
          </a:lstStyle>
          <a:p>
            <a:pPr>
              <a:defRPr/>
            </a:pPr>
            <a:endParaRPr lang="en-US"/>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FC36B2E7-5510-47EE-B55C-26E7FCF5EC8C}" type="slidenum">
              <a:rPr lang="en-US" altLang="en-US">
                <a:ea typeface="ＭＳ Ｐゴシック" pitchFamily="34" charset="-128"/>
              </a:rPr>
              <a:pPr>
                <a:defRPr/>
              </a:pPr>
              <a:t>‹#›</a:t>
            </a:fld>
            <a:endParaRPr lang="en-US" altLang="en-US">
              <a:ea typeface="ＭＳ Ｐゴシック" pitchFamily="34" charset="-128"/>
            </a:endParaRPr>
          </a:p>
        </p:txBody>
      </p:sp>
    </p:spTree>
    <p:extLst>
      <p:ext uri="{BB962C8B-B14F-4D97-AF65-F5344CB8AC3E}">
        <p14:creationId xmlns:p14="http://schemas.microsoft.com/office/powerpoint/2010/main" val="627069476"/>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ＭＳ Ｐゴシック" charset="0"/>
          <a:cs typeface="ＭＳ Ｐゴシック" charset="0"/>
        </a:defRPr>
      </a:lvl1pPr>
      <a:lvl2pPr marL="514350" indent="-285750" algn="l" rtl="0" eaLnBrk="0" fontAlgn="base" hangingPunct="0">
        <a:spcBef>
          <a:spcPct val="0"/>
        </a:spcBef>
        <a:spcAft>
          <a:spcPct val="0"/>
        </a:spcAft>
        <a:buClr>
          <a:schemeClr val="accent2"/>
        </a:buClr>
        <a:buFont typeface="Weather" charset="0"/>
        <a:buChar char="v"/>
        <a:defRPr sz="2400">
          <a:solidFill>
            <a:schemeClr val="tx1"/>
          </a:solidFill>
          <a:latin typeface="TradeGothicCondEighteen" pitchFamily="2" charset="0"/>
          <a:ea typeface="ＭＳ Ｐゴシック" charset="-128"/>
          <a:cs typeface="ＭＳ Ｐゴシック" charset="0"/>
        </a:defRPr>
      </a:lvl2pPr>
      <a:lvl3pPr marL="914400" indent="-228600" algn="l" rtl="0" eaLnBrk="0" fontAlgn="base" hangingPunct="0">
        <a:spcBef>
          <a:spcPct val="20000"/>
        </a:spcBef>
        <a:spcAft>
          <a:spcPct val="0"/>
        </a:spcAft>
        <a:buClr>
          <a:srgbClr val="3333FF"/>
        </a:buClr>
        <a:buSzPct val="95000"/>
        <a:buFont typeface="Weather" charset="0"/>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D5D8098-6371-4C22-A886-CF4D8FA7149F}" type="datetimeFigureOut">
              <a:rPr lang="en-US" smtClean="0">
                <a:solidFill>
                  <a:prstClr val="black">
                    <a:tint val="75000"/>
                  </a:prstClr>
                </a:solidFill>
                <a:latin typeface="Calibri"/>
              </a:rPr>
              <a:pPr fontAlgn="auto">
                <a:spcBef>
                  <a:spcPts val="0"/>
                </a:spcBef>
                <a:spcAft>
                  <a:spcPts val="0"/>
                </a:spcAft>
              </a:pPr>
              <a:t>3/8/17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91EBFA5-F91C-4A51-A880-3757611D3C48}"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65360407"/>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alphaModFix amt="40000"/>
            <a:lum/>
          </a:blip>
          <a:srcRect/>
          <a:stretch>
            <a:fillRect/>
          </a:stretch>
        </a:blip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bwMode="auto">
          <a:xfrm>
            <a:off x="0" y="0"/>
            <a:ext cx="769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182880" bIns="45720" numCol="1" anchor="ctr" anchorCtr="0" compatLnSpc="1">
            <a:prstTxWarp prst="textNoShape">
              <a:avLst/>
            </a:prstTxWarp>
          </a:bodyPr>
          <a:lstStyle/>
          <a:p>
            <a:pPr lvl="0"/>
            <a:r>
              <a:rPr lang="en-US" altLang="en-US" smtClean="0"/>
              <a:t>Click to edit Master title style</a:t>
            </a:r>
          </a:p>
        </p:txBody>
      </p:sp>
      <p:sp>
        <p:nvSpPr>
          <p:cNvPr id="14339" name="Rectangle 4"/>
          <p:cNvSpPr>
            <a:spLocks noGrp="1" noChangeArrowheads="1"/>
          </p:cNvSpPr>
          <p:nvPr>
            <p:ph type="body" idx="1"/>
          </p:nvPr>
        </p:nvSpPr>
        <p:spPr bwMode="auto">
          <a:xfrm>
            <a:off x="304800" y="15240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34" charset="-128"/>
                <a:cs typeface="+mn-cs"/>
              </a:defRPr>
            </a:lvl1pPr>
          </a:lstStyle>
          <a:p>
            <a:pPr>
              <a:defRPr/>
            </a:pPr>
            <a:endParaRPr lang="en-US"/>
          </a:p>
        </p:txBody>
      </p:sp>
      <p:sp>
        <p:nvSpPr>
          <p:cNvPr id="10"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34" charset="-128"/>
                <a:cs typeface="+mn-cs"/>
              </a:defRPr>
            </a:lvl1pPr>
          </a:lstStyle>
          <a:p>
            <a:pPr>
              <a:defRPr/>
            </a:pPr>
            <a:endParaRPr lang="en-US"/>
          </a:p>
        </p:txBody>
      </p:sp>
      <p:sp>
        <p:nvSpPr>
          <p:cNvPr id="11"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B38636D-0472-48ED-8C74-8D13127BF4F9}" type="slidenum">
              <a:rPr lang="en-US" altLang="en-US">
                <a:ea typeface="ＭＳ Ｐゴシック" pitchFamily="34" charset="-128"/>
              </a:rPr>
              <a:pPr/>
              <a:t>‹#›</a:t>
            </a:fld>
            <a:endParaRPr lang="en-US" altLang="en-US">
              <a:ea typeface="ＭＳ Ｐゴシック" pitchFamily="34" charset="-128"/>
            </a:endParaRPr>
          </a:p>
        </p:txBody>
      </p:sp>
    </p:spTree>
    <p:extLst>
      <p:ext uri="{BB962C8B-B14F-4D97-AF65-F5344CB8AC3E}">
        <p14:creationId xmlns:p14="http://schemas.microsoft.com/office/powerpoint/2010/main" val="1438740231"/>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ea typeface="ＭＳ Ｐゴシック" charset="0"/>
          <a:cs typeface="ＭＳ Ｐゴシック"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ＭＳ Ｐゴシック" charset="0"/>
          <a:cs typeface="ＭＳ Ｐゴシック" charset="0"/>
        </a:defRPr>
      </a:lvl1pPr>
      <a:lvl2pPr marL="514350" indent="-285750" algn="l" rtl="0" eaLnBrk="0" fontAlgn="base" hangingPunct="0">
        <a:spcBef>
          <a:spcPct val="0"/>
        </a:spcBef>
        <a:spcAft>
          <a:spcPct val="0"/>
        </a:spcAft>
        <a:buClr>
          <a:schemeClr val="accent2"/>
        </a:buClr>
        <a:buFont typeface="Weather" charset="0"/>
        <a:buChar char="v"/>
        <a:defRPr sz="2400">
          <a:solidFill>
            <a:schemeClr val="tx1"/>
          </a:solidFill>
          <a:latin typeface="TradeGothicCondEighteen" pitchFamily="2" charset="0"/>
          <a:ea typeface="ＭＳ Ｐゴシック" charset="-128"/>
          <a:cs typeface="ＭＳ Ｐゴシック" charset="0"/>
        </a:defRPr>
      </a:lvl2pPr>
      <a:lvl3pPr marL="914400" indent="-228600" algn="l" rtl="0" eaLnBrk="0" fontAlgn="base" hangingPunct="0">
        <a:spcBef>
          <a:spcPct val="20000"/>
        </a:spcBef>
        <a:spcAft>
          <a:spcPct val="0"/>
        </a:spcAft>
        <a:buClr>
          <a:srgbClr val="3333FF"/>
        </a:buClr>
        <a:buSzPct val="95000"/>
        <a:buFont typeface="Weather" charset="0"/>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cs typeface="MS PGothic" charset="0"/>
              </a:defRPr>
            </a:lvl1pPr>
          </a:lstStyle>
          <a:p>
            <a:pPr>
              <a:defRPr/>
            </a:pPr>
            <a:fld id="{ABB0B685-EDB6-C343-96CE-DF4F7095EAD6}" type="datetimeFigureOut">
              <a:rPr lang="en-US">
                <a:ea typeface="ＭＳ Ｐゴシック" charset="0"/>
              </a:rPr>
              <a:pPr>
                <a:defRPr/>
              </a:pPr>
              <a:t>3/8/17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S PGothic" charset="0"/>
              </a:defRPr>
            </a:lvl1pPr>
          </a:lstStyle>
          <a:p>
            <a:pPr>
              <a:defRPr/>
            </a:pPr>
            <a:fld id="{78DBC3C3-0053-AB47-851A-1EACB4807C3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17930969"/>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png"/><Relationship Id="rId1" Type="http://schemas.openxmlformats.org/officeDocument/2006/relationships/slideLayout" Target="../slideLayouts/slideLayout46.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7.png"/><Relationship Id="rId5" Type="http://schemas.openxmlformats.org/officeDocument/2006/relationships/image" Target="../media/image5.wmf"/><Relationship Id="rId1" Type="http://schemas.openxmlformats.org/officeDocument/2006/relationships/slideLayout" Target="../slideLayouts/slideLayout9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22.png"/><Relationship Id="rId1" Type="http://schemas.openxmlformats.org/officeDocument/2006/relationships/slideLayout" Target="../slideLayouts/slideLayout46.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6.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46.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8.jpeg"/><Relationship Id="rId1" Type="http://schemas.openxmlformats.org/officeDocument/2006/relationships/slideLayout" Target="../slideLayouts/slideLayout46.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5.wmf"/><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5.wmf"/><Relationship Id="rId7" Type="http://schemas.openxmlformats.org/officeDocument/2006/relationships/image" Target="../media/image10.jpeg"/><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wmf"/><Relationship Id="rId5" Type="http://schemas.openxmlformats.org/officeDocument/2006/relationships/image" Target="../media/image11.gif"/><Relationship Id="rId1" Type="http://schemas.openxmlformats.org/officeDocument/2006/relationships/slideLayout" Target="../slideLayouts/slideLayout6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7.png"/><Relationship Id="rId5" Type="http://schemas.openxmlformats.org/officeDocument/2006/relationships/image" Target="../media/image5.wmf"/><Relationship Id="rId6" Type="http://schemas.openxmlformats.org/officeDocument/2006/relationships/image" Target="../media/image13.png"/><Relationship Id="rId7" Type="http://schemas.openxmlformats.org/officeDocument/2006/relationships/image" Target="../media/image14.jpeg"/><Relationship Id="rId1" Type="http://schemas.openxmlformats.org/officeDocument/2006/relationships/slideLayout" Target="../slideLayouts/slideLayout9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7.png"/><Relationship Id="rId5" Type="http://schemas.openxmlformats.org/officeDocument/2006/relationships/image" Target="../media/image5.wmf"/><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9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gif"/><Relationship Id="rId5" Type="http://schemas.openxmlformats.org/officeDocument/2006/relationships/image" Target="../media/image7.png"/><Relationship Id="rId6" Type="http://schemas.openxmlformats.org/officeDocument/2006/relationships/image" Target="../media/image5.wmf"/><Relationship Id="rId1" Type="http://schemas.openxmlformats.org/officeDocument/2006/relationships/slideLayout" Target="../slideLayouts/slideLayout9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7.png"/><Relationship Id="rId5" Type="http://schemas.openxmlformats.org/officeDocument/2006/relationships/image" Target="../media/image5.wmf"/><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9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 name="NHC Building 2014.jpg"/>
          <p:cNvPicPr>
            <a:picLocks noChangeAspect="1"/>
          </p:cNvPicPr>
          <p:nvPr/>
        </p:nvPicPr>
        <p:blipFill>
          <a:blip r:embed="rId2">
            <a:alphaModFix amt="50445"/>
            <a:extLst/>
          </a:blip>
          <a:stretch>
            <a:fillRect/>
          </a:stretch>
        </p:blipFill>
        <p:spPr>
          <a:xfrm>
            <a:off x="0" y="0"/>
            <a:ext cx="11583659" cy="6858000"/>
          </a:xfrm>
          <a:prstGeom prst="rect">
            <a:avLst/>
          </a:prstGeom>
          <a:ln w="12700">
            <a:miter lim="400000"/>
          </a:ln>
        </p:spPr>
      </p:pic>
      <p:sp>
        <p:nvSpPr>
          <p:cNvPr id="5" name="Title 1"/>
          <p:cNvSpPr txBox="1">
            <a:spLocks/>
          </p:cNvSpPr>
          <p:nvPr/>
        </p:nvSpPr>
        <p:spPr>
          <a:xfrm>
            <a:off x="-228600" y="33311"/>
            <a:ext cx="5967046" cy="1490689"/>
          </a:xfrm>
          <a:prstGeom prst="rect">
            <a:avLst/>
          </a:prstGeom>
          <a:effectLst>
            <a:outerShdw blurRad="50800" dist="38100" dir="2700000" algn="tl" rotWithShape="0">
              <a:prstClr val="black">
                <a:alpha val="95000"/>
              </a:prstClr>
            </a:outerShdw>
          </a:effectLst>
        </p:spPr>
        <p:txBody>
          <a:bodyPr>
            <a:noAutofit/>
          </a:bodyPr>
          <a:lstStyle/>
          <a:p>
            <a:pPr algn="ctr" fontAlgn="auto">
              <a:spcAft>
                <a:spcPts val="0"/>
              </a:spcAft>
              <a:defRPr/>
            </a:pPr>
            <a:r>
              <a:rPr lang="en-US" sz="4400" b="1" dirty="0" smtClean="0">
                <a:solidFill>
                  <a:schemeClr val="bg1">
                    <a:lumMod val="95000"/>
                  </a:schemeClr>
                </a:solidFill>
                <a:effectLst>
                  <a:outerShdw blurRad="38100" dist="38100" dir="2700000" algn="tl">
                    <a:srgbClr val="000000">
                      <a:alpha val="43137"/>
                    </a:srgbClr>
                  </a:outerShdw>
                </a:effectLst>
                <a:latin typeface="Calibri"/>
              </a:rPr>
              <a:t>National Hurricane </a:t>
            </a:r>
          </a:p>
          <a:p>
            <a:pPr algn="ctr" fontAlgn="auto">
              <a:spcAft>
                <a:spcPts val="0"/>
              </a:spcAft>
              <a:defRPr/>
            </a:pPr>
            <a:r>
              <a:rPr lang="en-US" sz="4400" b="1" dirty="0" smtClean="0">
                <a:solidFill>
                  <a:schemeClr val="bg1">
                    <a:lumMod val="95000"/>
                  </a:schemeClr>
                </a:solidFill>
                <a:effectLst>
                  <a:outerShdw blurRad="38100" dist="38100" dir="2700000" algn="tl">
                    <a:srgbClr val="000000">
                      <a:alpha val="43137"/>
                    </a:srgbClr>
                  </a:outerShdw>
                </a:effectLst>
                <a:latin typeface="Calibri"/>
              </a:rPr>
              <a:t>Center Update</a:t>
            </a:r>
          </a:p>
          <a:p>
            <a:pPr algn="ctr" fontAlgn="auto">
              <a:spcAft>
                <a:spcPts val="0"/>
              </a:spcAft>
              <a:defRPr/>
            </a:pPr>
            <a:r>
              <a:rPr lang="en-US" sz="4400" b="1" dirty="0" smtClean="0">
                <a:solidFill>
                  <a:schemeClr val="bg1">
                    <a:lumMod val="95000"/>
                  </a:schemeClr>
                </a:solidFill>
                <a:effectLst>
                  <a:outerShdw blurRad="38100" dist="38100" dir="2700000" algn="tl">
                    <a:srgbClr val="000000">
                      <a:alpha val="43137"/>
                    </a:srgbClr>
                  </a:outerShdw>
                </a:effectLst>
                <a:latin typeface="Calibri"/>
              </a:rPr>
              <a:t>2017 </a:t>
            </a:r>
          </a:p>
        </p:txBody>
      </p:sp>
      <p:sp>
        <p:nvSpPr>
          <p:cNvPr id="6" name="Title 1"/>
          <p:cNvSpPr txBox="1">
            <a:spLocks/>
          </p:cNvSpPr>
          <p:nvPr/>
        </p:nvSpPr>
        <p:spPr>
          <a:xfrm>
            <a:off x="-1447800" y="5976911"/>
            <a:ext cx="8763000" cy="1490689"/>
          </a:xfrm>
          <a:prstGeom prst="rect">
            <a:avLst/>
          </a:prstGeom>
          <a:effectLst>
            <a:outerShdw blurRad="50800" dist="38100" dir="2700000" algn="tl" rotWithShape="0">
              <a:prstClr val="black">
                <a:alpha val="95000"/>
              </a:prstClr>
            </a:outerShdw>
          </a:effectLst>
        </p:spPr>
        <p:txBody>
          <a:bodyPr>
            <a:noAutofit/>
          </a:bodyPr>
          <a:lstStyle/>
          <a:p>
            <a:pPr algn="ctr" fontAlgn="auto">
              <a:spcAft>
                <a:spcPts val="0"/>
              </a:spcAft>
              <a:defRPr/>
            </a:pPr>
            <a:r>
              <a:rPr lang="en-US" sz="2400" b="1" dirty="0" smtClean="0">
                <a:solidFill>
                  <a:schemeClr val="bg1">
                    <a:lumMod val="95000"/>
                  </a:schemeClr>
                </a:solidFill>
                <a:effectLst>
                  <a:outerShdw blurRad="38100" dist="38100" dir="2700000" algn="tl">
                    <a:srgbClr val="000000">
                      <a:alpha val="43137"/>
                    </a:srgbClr>
                  </a:outerShdw>
                </a:effectLst>
                <a:latin typeface="Calibri"/>
              </a:rPr>
              <a:t>Daniel Brown</a:t>
            </a:r>
          </a:p>
          <a:p>
            <a:pPr algn="ctr" fontAlgn="auto">
              <a:spcAft>
                <a:spcPts val="0"/>
              </a:spcAft>
              <a:defRPr/>
            </a:pPr>
            <a:r>
              <a:rPr lang="en-US" sz="2400" b="1" dirty="0" smtClean="0">
                <a:solidFill>
                  <a:schemeClr val="bg1">
                    <a:lumMod val="95000"/>
                  </a:schemeClr>
                </a:solidFill>
                <a:effectLst>
                  <a:outerShdw blurRad="38100" dist="38100" dir="2700000" algn="tl">
                    <a:srgbClr val="000000">
                      <a:alpha val="43137"/>
                    </a:srgbClr>
                  </a:outerShdw>
                </a:effectLst>
                <a:latin typeface="Calibri"/>
              </a:rPr>
              <a:t>Warning Coordination Meteorologist</a:t>
            </a:r>
          </a:p>
        </p:txBody>
      </p:sp>
      <p:pic>
        <p:nvPicPr>
          <p:cNvPr id="7" name="Picture 8" descr="WSFOLOGO"/>
          <p:cNvPicPr>
            <a:picLocks noChangeAspect="1" noChangeArrowheads="1"/>
          </p:cNvPicPr>
          <p:nvPr/>
        </p:nvPicPr>
        <p:blipFill>
          <a:blip r:embed="rId3" cstate="print"/>
          <a:srcRect/>
          <a:stretch>
            <a:fillRect/>
          </a:stretch>
        </p:blipFill>
        <p:spPr bwMode="auto">
          <a:xfrm>
            <a:off x="8438356" y="6146020"/>
            <a:ext cx="649288" cy="641350"/>
          </a:xfrm>
          <a:prstGeom prst="rect">
            <a:avLst/>
          </a:prstGeom>
          <a:noFill/>
          <a:ln w="9525">
            <a:noFill/>
            <a:miter lim="800000"/>
            <a:headEnd/>
            <a:tailEnd/>
          </a:ln>
        </p:spPr>
      </p:pic>
      <p:pic>
        <p:nvPicPr>
          <p:cNvPr id="8" name="Picture 9"/>
          <p:cNvPicPr>
            <a:picLocks noChangeAspect="1" noChangeArrowheads="1"/>
          </p:cNvPicPr>
          <p:nvPr/>
        </p:nvPicPr>
        <p:blipFill>
          <a:blip r:embed="rId4" cstate="print"/>
          <a:srcRect/>
          <a:stretch>
            <a:fillRect/>
          </a:stretch>
        </p:blipFill>
        <p:spPr bwMode="auto">
          <a:xfrm>
            <a:off x="7603563" y="6128960"/>
            <a:ext cx="639763" cy="639763"/>
          </a:xfrm>
          <a:prstGeom prst="rect">
            <a:avLst/>
          </a:prstGeom>
          <a:noFill/>
          <a:ln w="9525">
            <a:noFill/>
            <a:miter lim="800000"/>
            <a:headEnd/>
            <a:tailEnd/>
          </a:ln>
        </p:spPr>
      </p:pic>
    </p:spTree>
    <p:extLst>
      <p:ext uri="{BB962C8B-B14F-4D97-AF65-F5344CB8AC3E}">
        <p14:creationId xmlns:p14="http://schemas.microsoft.com/office/powerpoint/2010/main" val="11271573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National Tropical Cyclone Watch/Warning Product (TCV)</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8"/>
          <p:cNvSpPr txBox="1">
            <a:spLocks noChangeArrowheads="1"/>
          </p:cNvSpPr>
          <p:nvPr/>
        </p:nvSpPr>
        <p:spPr bwMode="auto">
          <a:xfrm>
            <a:off x="76200" y="1524000"/>
            <a:ext cx="3581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dirty="0" smtClean="0">
              <a:solidFill>
                <a:prstClr val="white"/>
              </a:solidFill>
              <a:latin typeface="Calibri" charset="0"/>
            </a:endParaRPr>
          </a:p>
          <a:p>
            <a:pPr>
              <a:lnSpc>
                <a:spcPct val="80000"/>
              </a:lnSpc>
              <a:spcBef>
                <a:spcPct val="20000"/>
              </a:spcBef>
              <a:buFont typeface="Arial" charset="0"/>
              <a:buChar char="•"/>
            </a:pPr>
            <a:r>
              <a:rPr lang="en-US" sz="2200" dirty="0" smtClean="0">
                <a:solidFill>
                  <a:srgbClr val="000066"/>
                </a:solidFill>
                <a:latin typeface="Calibri" charset="0"/>
              </a:rPr>
              <a:t>New National TCV compiles all coastal and inland tropical cyclone wind and surge watches and warnings into a single product.</a:t>
            </a:r>
          </a:p>
          <a:p>
            <a:pPr>
              <a:lnSpc>
                <a:spcPct val="80000"/>
              </a:lnSpc>
              <a:spcBef>
                <a:spcPct val="20000"/>
              </a:spcBef>
              <a:buFont typeface="Arial" charset="0"/>
              <a:buChar char="•"/>
            </a:pPr>
            <a:endParaRPr lang="en-US" sz="2200" dirty="0" smtClean="0">
              <a:solidFill>
                <a:srgbClr val="000066"/>
              </a:solidFill>
              <a:latin typeface="Calibri" charset="0"/>
            </a:endParaRPr>
          </a:p>
          <a:p>
            <a:pPr>
              <a:lnSpc>
                <a:spcPct val="80000"/>
              </a:lnSpc>
              <a:spcBef>
                <a:spcPct val="20000"/>
              </a:spcBef>
              <a:buFont typeface="Arial" charset="0"/>
              <a:buChar char="•"/>
            </a:pPr>
            <a:endParaRPr lang="en-US" sz="2600" i="1" dirty="0" smtClean="0">
              <a:solidFill>
                <a:srgbClr val="000066"/>
              </a:solidFill>
              <a:latin typeface="Calibri" charset="0"/>
            </a:endParaRPr>
          </a:p>
        </p:txBody>
      </p:sp>
      <p:sp>
        <p:nvSpPr>
          <p:cNvPr id="3" name="Rectangle 2"/>
          <p:cNvSpPr/>
          <p:nvPr/>
        </p:nvSpPr>
        <p:spPr>
          <a:xfrm>
            <a:off x="3505200" y="1208544"/>
            <a:ext cx="5562600" cy="2677656"/>
          </a:xfrm>
          <a:prstGeom prst="rect">
            <a:avLst/>
          </a:prstGeom>
          <a:solidFill>
            <a:schemeClr val="bg1"/>
          </a:solidFill>
          <a:ln>
            <a:solidFill>
              <a:schemeClr val="tx1"/>
            </a:solidFill>
          </a:ln>
        </p:spPr>
        <p:txBody>
          <a:bodyPr wrap="square">
            <a:spAutoFit/>
          </a:bodyPr>
          <a:lstStyle/>
          <a:p>
            <a:r>
              <a:rPr lang="en-US" sz="1400" dirty="0" smtClean="0"/>
              <a:t>Irene </a:t>
            </a:r>
            <a:r>
              <a:rPr lang="en-US" sz="1400" dirty="0"/>
              <a:t>Watch/Warning Breakpoints/Advisory Number 22</a:t>
            </a:r>
          </a:p>
          <a:p>
            <a:r>
              <a:rPr lang="en-US" sz="1400" dirty="0"/>
              <a:t>NWS National Hurricane Center Miami FL     AL092017</a:t>
            </a:r>
          </a:p>
          <a:p>
            <a:r>
              <a:rPr lang="en-US" sz="1400" dirty="0"/>
              <a:t>830 AM EST Wed Jan 11 2017</a:t>
            </a:r>
          </a:p>
          <a:p>
            <a:r>
              <a:rPr lang="en-US" sz="1400" dirty="0"/>
              <a:t> </a:t>
            </a:r>
          </a:p>
          <a:p>
            <a:r>
              <a:rPr lang="en-US" sz="1400" dirty="0"/>
              <a:t>.Hurricane Irene</a:t>
            </a:r>
          </a:p>
          <a:p>
            <a:r>
              <a:rPr lang="en-US" sz="1400" dirty="0"/>
              <a:t> </a:t>
            </a:r>
          </a:p>
          <a:p>
            <a:r>
              <a:rPr lang="en-US" sz="1400" dirty="0"/>
              <a:t>MDZ021&gt;023-025-VAZ078-084-086-095-098-099-523&gt;525-110830-</a:t>
            </a:r>
          </a:p>
          <a:p>
            <a:r>
              <a:rPr lang="en-US" sz="1400" dirty="0"/>
              <a:t>/O.UPG.KNHC.SS.A.1009.000000T0000Z-000000T0000Z/</a:t>
            </a:r>
          </a:p>
          <a:p>
            <a:r>
              <a:rPr lang="en-US" sz="1400" dirty="0"/>
              <a:t>/O.NEW.KNHC.SS.W.1009.170111T1330Z-000000T0000Z/</a:t>
            </a:r>
          </a:p>
          <a:p>
            <a:r>
              <a:rPr lang="en-US" sz="1400" dirty="0"/>
              <a:t>/O.CON.KNHC.HU.A.1009.000000T0000Z-000000T0000Z</a:t>
            </a:r>
            <a:r>
              <a:rPr lang="en-US" sz="1400" dirty="0" smtClean="0"/>
              <a:t>/</a:t>
            </a:r>
          </a:p>
          <a:p>
            <a:r>
              <a:rPr lang="en-US" sz="1400" dirty="0" smtClean="0"/>
              <a:t>830 AM EST Wed Jan 11 2017</a:t>
            </a:r>
            <a:endParaRPr lang="en-US" sz="1400" dirty="0"/>
          </a:p>
          <a:p>
            <a:r>
              <a:rPr lang="en-US" sz="1400" dirty="0" smtClean="0"/>
              <a:t>$$</a:t>
            </a:r>
            <a:endParaRPr lang="en-US" sz="1400" dirty="0"/>
          </a:p>
        </p:txBody>
      </p:sp>
      <p:sp>
        <p:nvSpPr>
          <p:cNvPr id="8" name="Rectangle 8"/>
          <p:cNvSpPr txBox="1">
            <a:spLocks noChangeArrowheads="1"/>
          </p:cNvSpPr>
          <p:nvPr/>
        </p:nvSpPr>
        <p:spPr bwMode="auto">
          <a:xfrm>
            <a:off x="76200" y="3581400"/>
            <a:ext cx="8305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200" dirty="0" smtClean="0">
              <a:solidFill>
                <a:srgbClr val="000066"/>
              </a:solidFill>
              <a:latin typeface="Calibri" charset="0"/>
            </a:endParaRPr>
          </a:p>
          <a:p>
            <a:pPr>
              <a:lnSpc>
                <a:spcPct val="80000"/>
              </a:lnSpc>
              <a:spcBef>
                <a:spcPct val="20000"/>
              </a:spcBef>
              <a:buFont typeface="Arial" charset="0"/>
              <a:buChar char="•"/>
            </a:pPr>
            <a:r>
              <a:rPr lang="en-US" sz="2200" dirty="0" smtClean="0">
                <a:solidFill>
                  <a:srgbClr val="000066"/>
                </a:solidFill>
                <a:latin typeface="Calibri" charset="0"/>
              </a:rPr>
              <a:t>Because of the time required to compile all of the tropical cyclone W/W information from the WFOs, the National TCV will be delayed relative to its previous availability.</a:t>
            </a:r>
          </a:p>
          <a:p>
            <a:pPr>
              <a:lnSpc>
                <a:spcPct val="80000"/>
              </a:lnSpc>
              <a:spcBef>
                <a:spcPct val="20000"/>
              </a:spcBef>
              <a:buFont typeface="Arial" charset="0"/>
              <a:buChar char="•"/>
            </a:pPr>
            <a:endParaRPr lang="en-US" sz="2200" dirty="0" smtClean="0">
              <a:solidFill>
                <a:srgbClr val="000066"/>
              </a:solidFill>
              <a:latin typeface="Calibri" charset="0"/>
            </a:endParaRPr>
          </a:p>
          <a:p>
            <a:pPr>
              <a:lnSpc>
                <a:spcPct val="80000"/>
              </a:lnSpc>
              <a:spcBef>
                <a:spcPct val="20000"/>
              </a:spcBef>
              <a:buFont typeface="Arial" charset="0"/>
              <a:buChar char="•"/>
            </a:pPr>
            <a:r>
              <a:rPr lang="en-US" sz="2200" dirty="0" smtClean="0">
                <a:solidFill>
                  <a:srgbClr val="000066"/>
                </a:solidFill>
                <a:latin typeface="Calibri" charset="0"/>
              </a:rPr>
              <a:t>WFOs will still issue their Local TCVs as they become available. </a:t>
            </a:r>
          </a:p>
          <a:p>
            <a:pPr>
              <a:lnSpc>
                <a:spcPct val="80000"/>
              </a:lnSpc>
              <a:spcBef>
                <a:spcPct val="20000"/>
              </a:spcBef>
              <a:buFont typeface="Arial" charset="0"/>
              <a:buChar char="•"/>
            </a:pPr>
            <a:endParaRPr lang="en-US" sz="2200" dirty="0" smtClean="0">
              <a:solidFill>
                <a:srgbClr val="000066"/>
              </a:solidFill>
              <a:latin typeface="Calibri" charset="0"/>
            </a:endParaRPr>
          </a:p>
          <a:p>
            <a:pPr>
              <a:lnSpc>
                <a:spcPct val="80000"/>
              </a:lnSpc>
              <a:spcBef>
                <a:spcPct val="20000"/>
              </a:spcBef>
              <a:buFont typeface="Arial" charset="0"/>
              <a:buChar char="•"/>
            </a:pPr>
            <a:r>
              <a:rPr lang="en-US" sz="2200" dirty="0" smtClean="0">
                <a:solidFill>
                  <a:srgbClr val="000066"/>
                </a:solidFill>
                <a:latin typeface="Calibri" charset="0"/>
              </a:rPr>
              <a:t>TCV is a zone-based product, and therefore only approximately conveys the extend of warnings </a:t>
            </a:r>
            <a:r>
              <a:rPr lang="en-US" dirty="0" smtClean="0">
                <a:solidFill>
                  <a:srgbClr val="000066"/>
                </a:solidFill>
                <a:latin typeface="Calibri" charset="0"/>
              </a:rPr>
              <a:t>along the coast (no breakpoints).  </a:t>
            </a:r>
            <a:endParaRPr lang="en-US" i="1" dirty="0">
              <a:solidFill>
                <a:srgbClr val="000066"/>
              </a:solidFill>
              <a:latin typeface="Calibri" charset="0"/>
            </a:endParaRPr>
          </a:p>
          <a:p>
            <a:pPr>
              <a:lnSpc>
                <a:spcPct val="80000"/>
              </a:lnSpc>
              <a:spcBef>
                <a:spcPct val="20000"/>
              </a:spcBef>
              <a:buFont typeface="Arial" charset="0"/>
              <a:buChar char="•"/>
            </a:pPr>
            <a:endParaRPr lang="en-US" sz="2600" dirty="0">
              <a:solidFill>
                <a:srgbClr val="000066"/>
              </a:solidFill>
              <a:latin typeface="Calibri" charset="0"/>
            </a:endParaRPr>
          </a:p>
          <a:p>
            <a:pPr marL="0" indent="0">
              <a:lnSpc>
                <a:spcPct val="80000"/>
              </a:lnSpc>
              <a:spcBef>
                <a:spcPct val="20000"/>
              </a:spcBef>
            </a:pPr>
            <a:endParaRPr lang="en-US" sz="2600" dirty="0">
              <a:solidFill>
                <a:srgbClr val="000066"/>
              </a:solidFill>
              <a:latin typeface="Calibri" charset="0"/>
            </a:endParaRPr>
          </a:p>
          <a:p>
            <a:pPr>
              <a:lnSpc>
                <a:spcPct val="80000"/>
              </a:lnSpc>
              <a:spcBef>
                <a:spcPct val="20000"/>
              </a:spcBef>
              <a:buFont typeface="Arial" charset="0"/>
              <a:buChar char="•"/>
            </a:pPr>
            <a:endParaRPr lang="en-US" sz="2600" dirty="0" smtClean="0">
              <a:solidFill>
                <a:srgbClr val="000066"/>
              </a:solidFill>
              <a:latin typeface="Calibri" charset="0"/>
            </a:endParaRPr>
          </a:p>
          <a:p>
            <a:pPr>
              <a:lnSpc>
                <a:spcPct val="80000"/>
              </a:lnSpc>
              <a:spcBef>
                <a:spcPct val="20000"/>
              </a:spcBef>
              <a:buFont typeface="Arial" charset="0"/>
              <a:buChar char="•"/>
            </a:pPr>
            <a:endParaRPr lang="en-US" sz="2600" i="1" dirty="0">
              <a:solidFill>
                <a:srgbClr val="000066"/>
              </a:solidFill>
              <a:latin typeface="Calibri" charset="0"/>
            </a:endParaRPr>
          </a:p>
          <a:p>
            <a:pPr>
              <a:lnSpc>
                <a:spcPct val="80000"/>
              </a:lnSpc>
              <a:spcBef>
                <a:spcPct val="20000"/>
              </a:spcBef>
              <a:buFont typeface="Arial" charset="0"/>
              <a:buChar char="•"/>
            </a:pPr>
            <a:endParaRPr lang="en-US" sz="2600" i="1" dirty="0" smtClean="0">
              <a:solidFill>
                <a:srgbClr val="000066"/>
              </a:solidFill>
              <a:latin typeface="Calibri" charset="0"/>
            </a:endParaRPr>
          </a:p>
        </p:txBody>
      </p:sp>
    </p:spTree>
    <p:extLst>
      <p:ext uri="{BB962C8B-B14F-4D97-AF65-F5344CB8AC3E}">
        <p14:creationId xmlns:p14="http://schemas.microsoft.com/office/powerpoint/2010/main" val="39482481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76200" y="990600"/>
            <a:ext cx="5412828" cy="5562600"/>
          </a:xfrm>
          <a:prstGeom prst="rect">
            <a:avLst/>
          </a:prstGeom>
        </p:spPr>
        <p:txBody>
          <a:bodyPr lIns="182880" tIns="18288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600"/>
              </a:spcAft>
            </a:pPr>
            <a:r>
              <a:rPr lang="en-US" sz="2400" dirty="0" smtClean="0">
                <a:solidFill>
                  <a:srgbClr val="002060"/>
                </a:solidFill>
              </a:rPr>
              <a:t>Arrival of TS-force winds is a critical planning threshold.  Preparations become dangerous once winds reach TS force.</a:t>
            </a:r>
            <a:endParaRPr lang="en-US" sz="2400" dirty="0">
              <a:solidFill>
                <a:srgbClr val="002060"/>
              </a:solidFill>
            </a:endParaRPr>
          </a:p>
          <a:p>
            <a:pPr fontAlgn="auto">
              <a:spcBef>
                <a:spcPts val="600"/>
              </a:spcBef>
              <a:spcAft>
                <a:spcPts val="600"/>
              </a:spcAft>
            </a:pPr>
            <a:r>
              <a:rPr lang="en-US" sz="2400" dirty="0" smtClean="0">
                <a:solidFill>
                  <a:srgbClr val="002060"/>
                </a:solidFill>
              </a:rPr>
              <a:t>Graphic accounts for forecast uncertainty (track/intensity/size) from the same realizations used to create the NHC wind speed probability products.</a:t>
            </a:r>
            <a:endParaRPr lang="en-US" sz="1800" dirty="0" smtClean="0">
              <a:solidFill>
                <a:srgbClr val="002060"/>
              </a:solidFill>
            </a:endParaRPr>
          </a:p>
          <a:p>
            <a:pPr fontAlgn="auto">
              <a:spcBef>
                <a:spcPts val="600"/>
              </a:spcBef>
              <a:spcAft>
                <a:spcPts val="600"/>
              </a:spcAft>
            </a:pPr>
            <a:r>
              <a:rPr lang="en-US" sz="2400" dirty="0">
                <a:solidFill>
                  <a:srgbClr val="002060"/>
                </a:solidFill>
              </a:rPr>
              <a:t>Primary graphic depicts the time window that </a:t>
            </a:r>
            <a:r>
              <a:rPr lang="en-US" sz="2400" dirty="0" smtClean="0">
                <a:solidFill>
                  <a:srgbClr val="002060"/>
                </a:solidFill>
              </a:rPr>
              <a:t>individuals can </a:t>
            </a:r>
            <a:r>
              <a:rPr lang="en-US" sz="2400" dirty="0">
                <a:solidFill>
                  <a:srgbClr val="002060"/>
                </a:solidFill>
              </a:rPr>
              <a:t>safely assume will be free from tropical-storm-force </a:t>
            </a:r>
            <a:r>
              <a:rPr lang="en-US" sz="2400" dirty="0" smtClean="0">
                <a:solidFill>
                  <a:srgbClr val="002060"/>
                </a:solidFill>
              </a:rPr>
              <a:t>winds (“earliest reasonable” arrival time - no more than a 10% chance of onset). </a:t>
            </a:r>
          </a:p>
          <a:p>
            <a:pPr fontAlgn="auto">
              <a:spcBef>
                <a:spcPts val="600"/>
              </a:spcBef>
              <a:spcAft>
                <a:spcPts val="600"/>
              </a:spcAft>
            </a:pPr>
            <a:r>
              <a:rPr lang="en-US" sz="2400" dirty="0">
                <a:solidFill>
                  <a:srgbClr val="002060"/>
                </a:solidFill>
              </a:rPr>
              <a:t>A secondary graphic </a:t>
            </a:r>
            <a:r>
              <a:rPr lang="en-US" sz="2400" dirty="0" smtClean="0">
                <a:solidFill>
                  <a:srgbClr val="002060"/>
                </a:solidFill>
              </a:rPr>
              <a:t>will </a:t>
            </a:r>
            <a:r>
              <a:rPr lang="en-US" sz="2400" dirty="0">
                <a:solidFill>
                  <a:srgbClr val="002060"/>
                </a:solidFill>
              </a:rPr>
              <a:t>show the “most likely” arrival time – that is, the time before or after which the onset of tropical-storm-force winds is equally likely. </a:t>
            </a:r>
            <a:endParaRPr lang="en-US" sz="1800" dirty="0" smtClean="0">
              <a:solidFill>
                <a:srgbClr val="002060"/>
              </a:solidFill>
            </a:endParaRPr>
          </a:p>
        </p:txBody>
      </p:sp>
      <p:pic>
        <p:nvPicPr>
          <p:cNvPr id="5"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Experimental Time of Arrival Graphic</a:t>
            </a:r>
            <a:endParaRPr lang="en-US" sz="3600" b="1" i="1" kern="0" dirty="0">
              <a:solidFill>
                <a:srgbClr val="000066"/>
              </a:solidFill>
            </a:endParaRPr>
          </a:p>
        </p:txBody>
      </p:sp>
      <p:pic>
        <p:nvPicPr>
          <p:cNvPr id="3" name="Picture 2" descr="Most Likely Col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608" y="3883152"/>
            <a:ext cx="3751192" cy="2898648"/>
          </a:xfrm>
          <a:prstGeom prst="rect">
            <a:avLst/>
          </a:prstGeom>
          <a:ln>
            <a:solidFill>
              <a:schemeClr val="tx1"/>
            </a:solidFill>
          </a:ln>
        </p:spPr>
      </p:pic>
      <p:pic>
        <p:nvPicPr>
          <p:cNvPr id="8" name="Picture 7" descr="Earliest Reasonable Color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0553" y="914400"/>
            <a:ext cx="3747247" cy="2895600"/>
          </a:xfrm>
          <a:prstGeom prst="rect">
            <a:avLst/>
          </a:prstGeom>
          <a:ln>
            <a:solidFill>
              <a:schemeClr val="tx1"/>
            </a:solidFill>
          </a:ln>
        </p:spPr>
      </p:pic>
    </p:spTree>
    <p:extLst>
      <p:ext uri="{BB962C8B-B14F-4D97-AF65-F5344CB8AC3E}">
        <p14:creationId xmlns:p14="http://schemas.microsoft.com/office/powerpoint/2010/main" val="36126313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6"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7-01-20 at 12.26.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400" y="1536700"/>
            <a:ext cx="6756400" cy="5245100"/>
          </a:xfrm>
          <a:prstGeom prst="rect">
            <a:avLst/>
          </a:prstGeom>
          <a:ln>
            <a:solidFill>
              <a:schemeClr val="tx1"/>
            </a:solidFill>
          </a:ln>
        </p:spPr>
      </p:pic>
      <p:sp>
        <p:nvSpPr>
          <p:cNvPr id="8" name="Rectangle 2"/>
          <p:cNvSpPr txBox="1">
            <a:spLocks noChangeArrowheads="1"/>
          </p:cNvSpPr>
          <p:nvPr/>
        </p:nvSpPr>
        <p:spPr bwMode="auto">
          <a:xfrm>
            <a:off x="457200" y="152400"/>
            <a:ext cx="8229600" cy="1219200"/>
          </a:xfrm>
          <a:prstGeom prst="rect">
            <a:avLst/>
          </a:prstGeom>
          <a:noFill/>
          <a:ln>
            <a:noFill/>
          </a:ln>
          <a:effectLst>
            <a:outerShdw blurRad="63500"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anchor="ctr"/>
          <a:lstStyle>
            <a:lvl1pPr>
              <a:defRPr sz="2800">
                <a:solidFill>
                  <a:schemeClr val="tx1"/>
                </a:solidFill>
                <a:latin typeface="TradeGothic" charset="0"/>
                <a:ea typeface="ＭＳ Ｐゴシック" charset="0"/>
              </a:defRPr>
            </a:lvl1pPr>
            <a:lvl2pPr>
              <a:defRPr sz="2400">
                <a:solidFill>
                  <a:schemeClr val="tx1"/>
                </a:solidFill>
                <a:latin typeface="TradeGothicCondEighteen" charset="0"/>
                <a:ea typeface="ＭＳ Ｐゴシック" charset="0"/>
                <a:cs typeface="ＭＳ Ｐゴシック" charset="0"/>
              </a:defRPr>
            </a:lvl2pPr>
            <a:lvl3pPr>
              <a:defRPr sz="2000">
                <a:solidFill>
                  <a:schemeClr val="tx1"/>
                </a:solidFill>
                <a:latin typeface="TradeGothicCondEighteen" charset="0"/>
                <a:ea typeface="ＭＳ Ｐゴシック" charset="0"/>
              </a:defRPr>
            </a:lvl3pPr>
            <a:lvl4pPr>
              <a:defRPr>
                <a:solidFill>
                  <a:schemeClr val="tx1"/>
                </a:solidFill>
                <a:latin typeface="TradeGothicCondEighteen" charset="0"/>
                <a:ea typeface="ＭＳ Ｐゴシック" charset="0"/>
              </a:defRPr>
            </a:lvl4pPr>
            <a:lvl5pPr>
              <a:defRPr>
                <a:solidFill>
                  <a:schemeClr val="tx1"/>
                </a:solidFill>
                <a:latin typeface="TradeGothicCondEighteen" charset="0"/>
                <a:ea typeface="ＭＳ Ｐゴシック" charset="0"/>
              </a:defRPr>
            </a:lvl5pPr>
            <a:lvl6pPr eaLnBrk="0" hangingPunct="0">
              <a:defRPr>
                <a:solidFill>
                  <a:schemeClr val="tx1"/>
                </a:solidFill>
                <a:latin typeface="TradeGothicCondEighteen" charset="0"/>
                <a:ea typeface="ＭＳ Ｐゴシック" charset="0"/>
              </a:defRPr>
            </a:lvl6pPr>
            <a:lvl7pPr eaLnBrk="0" hangingPunct="0">
              <a:defRPr>
                <a:solidFill>
                  <a:schemeClr val="tx1"/>
                </a:solidFill>
                <a:latin typeface="TradeGothicCondEighteen" charset="0"/>
                <a:ea typeface="ＭＳ Ｐゴシック" charset="0"/>
              </a:defRPr>
            </a:lvl7pPr>
            <a:lvl8pPr eaLnBrk="0" hangingPunct="0">
              <a:defRPr>
                <a:solidFill>
                  <a:schemeClr val="tx1"/>
                </a:solidFill>
                <a:latin typeface="TradeGothicCondEighteen" charset="0"/>
                <a:ea typeface="ＭＳ Ｐゴシック" charset="0"/>
              </a:defRPr>
            </a:lvl8pPr>
            <a:lvl9pPr eaLnBrk="0" hangingPunct="0">
              <a:defRPr>
                <a:solidFill>
                  <a:schemeClr val="tx1"/>
                </a:solidFill>
                <a:latin typeface="TradeGothicCondEighteen" charset="0"/>
                <a:ea typeface="ＭＳ Ｐゴシック" charset="0"/>
              </a:defRPr>
            </a:lvl9pPr>
          </a:lstStyle>
          <a:p>
            <a:pPr algn="ctr">
              <a:lnSpc>
                <a:spcPct val="85000"/>
              </a:lnSpc>
              <a:defRPr/>
            </a:pPr>
            <a:r>
              <a:rPr lang="en-US" sz="4400" b="1" dirty="0" smtClean="0">
                <a:solidFill>
                  <a:srgbClr val="000066"/>
                </a:solidFill>
                <a:latin typeface="Calibri" charset="0"/>
                <a:cs typeface="ＭＳ Ｐゴシック" charset="0"/>
              </a:rPr>
              <a:t>Enhanced Messaging</a:t>
            </a:r>
          </a:p>
          <a:p>
            <a:pPr algn="ctr">
              <a:lnSpc>
                <a:spcPct val="85000"/>
              </a:lnSpc>
              <a:defRPr/>
            </a:pPr>
            <a:r>
              <a:rPr lang="en-US" sz="3200" dirty="0" smtClean="0">
                <a:solidFill>
                  <a:srgbClr val="000066"/>
                </a:solidFill>
                <a:latin typeface="Calibri" charset="0"/>
                <a:cs typeface="ＭＳ Ｐゴシック" charset="0"/>
              </a:rPr>
              <a:t>Key </a:t>
            </a:r>
            <a:r>
              <a:rPr lang="en-US" sz="3200" dirty="0">
                <a:solidFill>
                  <a:srgbClr val="000066"/>
                </a:solidFill>
                <a:latin typeface="Calibri" charset="0"/>
                <a:cs typeface="ＭＳ Ｐゴシック" charset="0"/>
              </a:rPr>
              <a:t>m</a:t>
            </a:r>
            <a:r>
              <a:rPr lang="en-US" sz="3200" dirty="0" smtClean="0">
                <a:solidFill>
                  <a:srgbClr val="000066"/>
                </a:solidFill>
                <a:latin typeface="Calibri" charset="0"/>
                <a:cs typeface="ＭＳ Ｐゴシック" charset="0"/>
              </a:rPr>
              <a:t>essages will continue to be included in Discussion &amp; shared on Social Media</a:t>
            </a:r>
          </a:p>
        </p:txBody>
      </p:sp>
    </p:spTree>
    <p:extLst>
      <p:ext uri="{BB962C8B-B14F-4D97-AF65-F5344CB8AC3E}">
        <p14:creationId xmlns:p14="http://schemas.microsoft.com/office/powerpoint/2010/main" val="38930079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96081" y="0"/>
            <a:ext cx="8229600" cy="1219200"/>
          </a:xfrm>
          <a:prstGeom prst="rect">
            <a:avLst/>
          </a:prstGeom>
          <a:noFill/>
          <a:ln>
            <a:noFill/>
          </a:ln>
          <a:effectLst>
            <a:outerShdw blurRad="63500"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anchor="ctr"/>
          <a:lstStyle>
            <a:lvl1pPr>
              <a:defRPr sz="2800">
                <a:solidFill>
                  <a:schemeClr val="tx1"/>
                </a:solidFill>
                <a:latin typeface="TradeGothic" charset="0"/>
                <a:ea typeface="ＭＳ Ｐゴシック" charset="0"/>
              </a:defRPr>
            </a:lvl1pPr>
            <a:lvl2pPr>
              <a:defRPr sz="2400">
                <a:solidFill>
                  <a:schemeClr val="tx1"/>
                </a:solidFill>
                <a:latin typeface="TradeGothicCondEighteen" charset="0"/>
                <a:ea typeface="ＭＳ Ｐゴシック" charset="0"/>
                <a:cs typeface="ＭＳ Ｐゴシック" charset="0"/>
              </a:defRPr>
            </a:lvl2pPr>
            <a:lvl3pPr>
              <a:defRPr sz="2000">
                <a:solidFill>
                  <a:schemeClr val="tx1"/>
                </a:solidFill>
                <a:latin typeface="TradeGothicCondEighteen" charset="0"/>
                <a:ea typeface="ＭＳ Ｐゴシック" charset="0"/>
              </a:defRPr>
            </a:lvl3pPr>
            <a:lvl4pPr>
              <a:defRPr>
                <a:solidFill>
                  <a:schemeClr val="tx1"/>
                </a:solidFill>
                <a:latin typeface="TradeGothicCondEighteen" charset="0"/>
                <a:ea typeface="ＭＳ Ｐゴシック" charset="0"/>
              </a:defRPr>
            </a:lvl4pPr>
            <a:lvl5pPr>
              <a:defRPr>
                <a:solidFill>
                  <a:schemeClr val="tx1"/>
                </a:solidFill>
                <a:latin typeface="TradeGothicCondEighteen" charset="0"/>
                <a:ea typeface="ＭＳ Ｐゴシック" charset="0"/>
              </a:defRPr>
            </a:lvl5pPr>
            <a:lvl6pPr eaLnBrk="0" hangingPunct="0">
              <a:defRPr>
                <a:solidFill>
                  <a:schemeClr val="tx1"/>
                </a:solidFill>
                <a:latin typeface="TradeGothicCondEighteen" charset="0"/>
                <a:ea typeface="ＭＳ Ｐゴシック" charset="0"/>
              </a:defRPr>
            </a:lvl6pPr>
            <a:lvl7pPr eaLnBrk="0" hangingPunct="0">
              <a:defRPr>
                <a:solidFill>
                  <a:schemeClr val="tx1"/>
                </a:solidFill>
                <a:latin typeface="TradeGothicCondEighteen" charset="0"/>
                <a:ea typeface="ＭＳ Ｐゴシック" charset="0"/>
              </a:defRPr>
            </a:lvl7pPr>
            <a:lvl8pPr eaLnBrk="0" hangingPunct="0">
              <a:defRPr>
                <a:solidFill>
                  <a:schemeClr val="tx1"/>
                </a:solidFill>
                <a:latin typeface="TradeGothicCondEighteen" charset="0"/>
                <a:ea typeface="ＭＳ Ｐゴシック" charset="0"/>
              </a:defRPr>
            </a:lvl8pPr>
            <a:lvl9pPr eaLnBrk="0" hangingPunct="0">
              <a:defRPr>
                <a:solidFill>
                  <a:schemeClr val="tx1"/>
                </a:solidFill>
                <a:latin typeface="TradeGothicCondEighteen" charset="0"/>
                <a:ea typeface="ＭＳ Ｐゴシック" charset="0"/>
              </a:defRPr>
            </a:lvl9pPr>
          </a:lstStyle>
          <a:p>
            <a:pPr algn="ctr">
              <a:lnSpc>
                <a:spcPct val="85000"/>
              </a:lnSpc>
              <a:defRPr/>
            </a:pPr>
            <a:r>
              <a:rPr lang="en-US" sz="4400" b="1" dirty="0" smtClean="0">
                <a:solidFill>
                  <a:srgbClr val="000066"/>
                </a:solidFill>
                <a:latin typeface="Calibri" charset="0"/>
                <a:cs typeface="ＭＳ Ｐゴシック" charset="0"/>
              </a:rPr>
              <a:t>Enhanced Messaging</a:t>
            </a:r>
          </a:p>
          <a:p>
            <a:pPr algn="ctr">
              <a:lnSpc>
                <a:spcPct val="85000"/>
              </a:lnSpc>
              <a:defRPr/>
            </a:pPr>
            <a:r>
              <a:rPr lang="en-US" sz="3200" dirty="0" smtClean="0">
                <a:solidFill>
                  <a:srgbClr val="000066"/>
                </a:solidFill>
                <a:latin typeface="Calibri" charset="0"/>
                <a:cs typeface="ＭＳ Ｐゴシック" charset="0"/>
              </a:rPr>
              <a:t>NHC Special Messages </a:t>
            </a:r>
          </a:p>
        </p:txBody>
      </p:sp>
      <p:pic>
        <p:nvPicPr>
          <p:cNvPr id="6"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47800" y="5791200"/>
            <a:ext cx="6400800" cy="1015663"/>
          </a:xfrm>
          <a:prstGeom prst="rect">
            <a:avLst/>
          </a:prstGeom>
          <a:noFill/>
        </p:spPr>
        <p:txBody>
          <a:bodyPr wrap="square" rtlCol="0">
            <a:spAutoFit/>
          </a:bodyPr>
          <a:lstStyle/>
          <a:p>
            <a:pPr algn="ctr"/>
            <a:r>
              <a:rPr lang="en-US" sz="2000" dirty="0" smtClean="0">
                <a:solidFill>
                  <a:schemeClr val="accent6">
                    <a:lumMod val="75000"/>
                  </a:schemeClr>
                </a:solidFill>
                <a:latin typeface="Calibri" panose="020F0502020204030204" pitchFamily="34" charset="0"/>
              </a:rPr>
              <a:t>An example of special messages that are posted to the NHC website and Twitter simultaneously to indicate when advisories will be initiated. </a:t>
            </a:r>
            <a:endParaRPr lang="en-US" sz="2000" dirty="0">
              <a:solidFill>
                <a:schemeClr val="accent6">
                  <a:lumMod val="75000"/>
                </a:schemeClr>
              </a:solidFill>
              <a:latin typeface="Calibri" panose="020F0502020204030204"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32925"/>
          <a:stretch/>
        </p:blipFill>
        <p:spPr>
          <a:xfrm>
            <a:off x="95169" y="1371600"/>
            <a:ext cx="5696031" cy="3048000"/>
          </a:xfrm>
          <a:prstGeom prst="rect">
            <a:avLst/>
          </a:prstGeom>
          <a:ln>
            <a:solidFill>
              <a:srgbClr val="000000"/>
            </a:solidFill>
          </a:ln>
        </p:spPr>
      </p:pic>
      <p:pic>
        <p:nvPicPr>
          <p:cNvPr id="2" name="Picture 1" descr="Screen Shot 2017-01-20 at 1.24.3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099" y="2819400"/>
            <a:ext cx="6108701" cy="2819400"/>
          </a:xfrm>
          <a:prstGeom prst="rect">
            <a:avLst/>
          </a:prstGeom>
          <a:ln>
            <a:solidFill>
              <a:schemeClr val="tx1"/>
            </a:solidFill>
          </a:ln>
        </p:spPr>
      </p:pic>
    </p:spTree>
    <p:extLst>
      <p:ext uri="{BB962C8B-B14F-4D97-AF65-F5344CB8AC3E}">
        <p14:creationId xmlns:p14="http://schemas.microsoft.com/office/powerpoint/2010/main" val="20161402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228600"/>
            <a:ext cx="9144000" cy="1219200"/>
          </a:xfrm>
          <a:prstGeom prst="rect">
            <a:avLst/>
          </a:prstGeom>
          <a:noFill/>
          <a:ln>
            <a:noFill/>
          </a:ln>
          <a:effectLst>
            <a:outerShdw blurRad="63500"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anchor="ctr"/>
          <a:lstStyle>
            <a:lvl1pPr>
              <a:defRPr sz="2800">
                <a:solidFill>
                  <a:schemeClr val="tx1"/>
                </a:solidFill>
                <a:latin typeface="TradeGothic" charset="0"/>
                <a:ea typeface="ＭＳ Ｐゴシック" charset="0"/>
              </a:defRPr>
            </a:lvl1pPr>
            <a:lvl2pPr>
              <a:defRPr sz="2400">
                <a:solidFill>
                  <a:schemeClr val="tx1"/>
                </a:solidFill>
                <a:latin typeface="TradeGothicCondEighteen" charset="0"/>
                <a:ea typeface="ＭＳ Ｐゴシック" charset="0"/>
                <a:cs typeface="ＭＳ Ｐゴシック" charset="0"/>
              </a:defRPr>
            </a:lvl2pPr>
            <a:lvl3pPr>
              <a:defRPr sz="2000">
                <a:solidFill>
                  <a:schemeClr val="tx1"/>
                </a:solidFill>
                <a:latin typeface="TradeGothicCondEighteen" charset="0"/>
                <a:ea typeface="ＭＳ Ｐゴシック" charset="0"/>
              </a:defRPr>
            </a:lvl3pPr>
            <a:lvl4pPr>
              <a:defRPr>
                <a:solidFill>
                  <a:schemeClr val="tx1"/>
                </a:solidFill>
                <a:latin typeface="TradeGothicCondEighteen" charset="0"/>
                <a:ea typeface="ＭＳ Ｐゴシック" charset="0"/>
              </a:defRPr>
            </a:lvl4pPr>
            <a:lvl5pPr>
              <a:defRPr>
                <a:solidFill>
                  <a:schemeClr val="tx1"/>
                </a:solidFill>
                <a:latin typeface="TradeGothicCondEighteen" charset="0"/>
                <a:ea typeface="ＭＳ Ｐゴシック" charset="0"/>
              </a:defRPr>
            </a:lvl5pPr>
            <a:lvl6pPr eaLnBrk="0" hangingPunct="0">
              <a:defRPr>
                <a:solidFill>
                  <a:schemeClr val="tx1"/>
                </a:solidFill>
                <a:latin typeface="TradeGothicCondEighteen" charset="0"/>
                <a:ea typeface="ＭＳ Ｐゴシック" charset="0"/>
              </a:defRPr>
            </a:lvl6pPr>
            <a:lvl7pPr eaLnBrk="0" hangingPunct="0">
              <a:defRPr>
                <a:solidFill>
                  <a:schemeClr val="tx1"/>
                </a:solidFill>
                <a:latin typeface="TradeGothicCondEighteen" charset="0"/>
                <a:ea typeface="ＭＳ Ｐゴシック" charset="0"/>
              </a:defRPr>
            </a:lvl7pPr>
            <a:lvl8pPr eaLnBrk="0" hangingPunct="0">
              <a:defRPr>
                <a:solidFill>
                  <a:schemeClr val="tx1"/>
                </a:solidFill>
                <a:latin typeface="TradeGothicCondEighteen" charset="0"/>
                <a:ea typeface="ＭＳ Ｐゴシック" charset="0"/>
              </a:defRPr>
            </a:lvl8pPr>
            <a:lvl9pPr eaLnBrk="0" hangingPunct="0">
              <a:defRPr>
                <a:solidFill>
                  <a:schemeClr val="tx1"/>
                </a:solidFill>
                <a:latin typeface="TradeGothicCondEighteen" charset="0"/>
                <a:ea typeface="ＭＳ Ｐゴシック" charset="0"/>
              </a:defRPr>
            </a:lvl9pPr>
          </a:lstStyle>
          <a:p>
            <a:pPr algn="ctr">
              <a:lnSpc>
                <a:spcPct val="85000"/>
              </a:lnSpc>
              <a:defRPr/>
            </a:pPr>
            <a:r>
              <a:rPr lang="en-US" sz="4400" b="1" dirty="0" smtClean="0">
                <a:solidFill>
                  <a:srgbClr val="000066"/>
                </a:solidFill>
                <a:latin typeface="Calibri" charset="0"/>
                <a:cs typeface="ＭＳ Ｐゴシック" charset="0"/>
              </a:rPr>
              <a:t>NHC on Periscope</a:t>
            </a:r>
            <a:endParaRPr lang="en-US" sz="3200" dirty="0" smtClean="0">
              <a:solidFill>
                <a:srgbClr val="000066"/>
              </a:solidFill>
              <a:latin typeface="Calibri" charset="0"/>
              <a:cs typeface="ＭＳ Ｐゴシック" charset="0"/>
            </a:endParaRPr>
          </a:p>
        </p:txBody>
      </p:sp>
      <p:pic>
        <p:nvPicPr>
          <p:cNvPr id="6"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7-01-20 at 12.30.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681" y="838200"/>
            <a:ext cx="5065963" cy="3962400"/>
          </a:xfrm>
          <a:prstGeom prst="rect">
            <a:avLst/>
          </a:prstGeom>
          <a:ln>
            <a:solidFill>
              <a:schemeClr val="tx1"/>
            </a:solidFill>
          </a:ln>
        </p:spPr>
      </p:pic>
      <p:pic>
        <p:nvPicPr>
          <p:cNvPr id="4" name="Picture 3" descr="Screen Shot 2017-01-20 at 1.36.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802670"/>
            <a:ext cx="4495800" cy="3979130"/>
          </a:xfrm>
          <a:prstGeom prst="rect">
            <a:avLst/>
          </a:prstGeom>
          <a:ln>
            <a:solidFill>
              <a:schemeClr val="tx1"/>
            </a:solidFill>
          </a:ln>
        </p:spPr>
      </p:pic>
      <p:sp>
        <p:nvSpPr>
          <p:cNvPr id="10" name="TextBox 9"/>
          <p:cNvSpPr txBox="1"/>
          <p:nvPr/>
        </p:nvSpPr>
        <p:spPr>
          <a:xfrm>
            <a:off x="189414" y="4876800"/>
            <a:ext cx="4230186" cy="646331"/>
          </a:xfrm>
          <a:prstGeom prst="rect">
            <a:avLst/>
          </a:prstGeom>
          <a:noFill/>
        </p:spPr>
        <p:txBody>
          <a:bodyPr wrap="square" rtlCol="0">
            <a:spAutoFit/>
          </a:bodyPr>
          <a:lstStyle/>
          <a:p>
            <a:r>
              <a:rPr lang="en-US" dirty="0" smtClean="0">
                <a:solidFill>
                  <a:schemeClr val="accent2">
                    <a:lumMod val="75000"/>
                  </a:schemeClr>
                </a:solidFill>
              </a:rPr>
              <a:t>NHC Director led live broadcasts during hurricanes </a:t>
            </a:r>
            <a:r>
              <a:rPr lang="en-US" dirty="0" err="1" smtClean="0">
                <a:solidFill>
                  <a:schemeClr val="accent2">
                    <a:lumMod val="75000"/>
                  </a:schemeClr>
                </a:solidFill>
              </a:rPr>
              <a:t>Hermine</a:t>
            </a:r>
            <a:r>
              <a:rPr lang="en-US" dirty="0" smtClean="0">
                <a:solidFill>
                  <a:schemeClr val="accent2">
                    <a:lumMod val="75000"/>
                  </a:schemeClr>
                </a:solidFill>
              </a:rPr>
              <a:t> and Matthew.</a:t>
            </a:r>
            <a:endParaRPr lang="en-US" dirty="0">
              <a:solidFill>
                <a:schemeClr val="accent2">
                  <a:lumMod val="75000"/>
                </a:schemeClr>
              </a:solidFill>
            </a:endParaRPr>
          </a:p>
        </p:txBody>
      </p:sp>
    </p:spTree>
    <p:extLst>
      <p:ext uri="{BB962C8B-B14F-4D97-AF65-F5344CB8AC3E}">
        <p14:creationId xmlns:p14="http://schemas.microsoft.com/office/powerpoint/2010/main" val="4245660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152400"/>
            <a:ext cx="8229600" cy="1219200"/>
          </a:xfrm>
          <a:prstGeom prst="rect">
            <a:avLst/>
          </a:prstGeom>
          <a:noFill/>
          <a:ln>
            <a:noFill/>
          </a:ln>
          <a:effectLst>
            <a:outerShdw blurRad="63500" dist="1796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0" anchor="ctr"/>
          <a:lstStyle>
            <a:lvl1pPr>
              <a:defRPr sz="2800">
                <a:solidFill>
                  <a:schemeClr val="tx1"/>
                </a:solidFill>
                <a:latin typeface="TradeGothic" charset="0"/>
                <a:ea typeface="ＭＳ Ｐゴシック" charset="0"/>
              </a:defRPr>
            </a:lvl1pPr>
            <a:lvl2pPr>
              <a:defRPr sz="2400">
                <a:solidFill>
                  <a:schemeClr val="tx1"/>
                </a:solidFill>
                <a:latin typeface="TradeGothicCondEighteen" charset="0"/>
                <a:ea typeface="ＭＳ Ｐゴシック" charset="0"/>
                <a:cs typeface="ＭＳ Ｐゴシック" charset="0"/>
              </a:defRPr>
            </a:lvl2pPr>
            <a:lvl3pPr>
              <a:defRPr sz="2000">
                <a:solidFill>
                  <a:schemeClr val="tx1"/>
                </a:solidFill>
                <a:latin typeface="TradeGothicCondEighteen" charset="0"/>
                <a:ea typeface="ＭＳ Ｐゴシック" charset="0"/>
              </a:defRPr>
            </a:lvl3pPr>
            <a:lvl4pPr>
              <a:defRPr>
                <a:solidFill>
                  <a:schemeClr val="tx1"/>
                </a:solidFill>
                <a:latin typeface="TradeGothicCondEighteen" charset="0"/>
                <a:ea typeface="ＭＳ Ｐゴシック" charset="0"/>
              </a:defRPr>
            </a:lvl4pPr>
            <a:lvl5pPr>
              <a:defRPr>
                <a:solidFill>
                  <a:schemeClr val="tx1"/>
                </a:solidFill>
                <a:latin typeface="TradeGothicCondEighteen" charset="0"/>
                <a:ea typeface="ＭＳ Ｐゴシック" charset="0"/>
              </a:defRPr>
            </a:lvl5pPr>
            <a:lvl6pPr eaLnBrk="0" hangingPunct="0">
              <a:defRPr>
                <a:solidFill>
                  <a:schemeClr val="tx1"/>
                </a:solidFill>
                <a:latin typeface="TradeGothicCondEighteen" charset="0"/>
                <a:ea typeface="ＭＳ Ｐゴシック" charset="0"/>
              </a:defRPr>
            </a:lvl6pPr>
            <a:lvl7pPr eaLnBrk="0" hangingPunct="0">
              <a:defRPr>
                <a:solidFill>
                  <a:schemeClr val="tx1"/>
                </a:solidFill>
                <a:latin typeface="TradeGothicCondEighteen" charset="0"/>
                <a:ea typeface="ＭＳ Ｐゴシック" charset="0"/>
              </a:defRPr>
            </a:lvl7pPr>
            <a:lvl8pPr eaLnBrk="0" hangingPunct="0">
              <a:defRPr>
                <a:solidFill>
                  <a:schemeClr val="tx1"/>
                </a:solidFill>
                <a:latin typeface="TradeGothicCondEighteen" charset="0"/>
                <a:ea typeface="ＭＳ Ｐゴシック" charset="0"/>
              </a:defRPr>
            </a:lvl8pPr>
            <a:lvl9pPr eaLnBrk="0" hangingPunct="0">
              <a:defRPr>
                <a:solidFill>
                  <a:schemeClr val="tx1"/>
                </a:solidFill>
                <a:latin typeface="TradeGothicCondEighteen" charset="0"/>
                <a:ea typeface="ＭＳ Ｐゴシック" charset="0"/>
              </a:defRPr>
            </a:lvl9pPr>
          </a:lstStyle>
          <a:p>
            <a:pPr algn="ctr">
              <a:lnSpc>
                <a:spcPct val="85000"/>
              </a:lnSpc>
              <a:defRPr/>
            </a:pPr>
            <a:r>
              <a:rPr lang="en-US" sz="3600" b="1" dirty="0" smtClean="0">
                <a:solidFill>
                  <a:srgbClr val="000066"/>
                </a:solidFill>
                <a:latin typeface="Calibri" charset="0"/>
                <a:cs typeface="ＭＳ Ｐゴシック" charset="0"/>
              </a:rPr>
              <a:t>Online Webinars &amp; Training</a:t>
            </a:r>
          </a:p>
        </p:txBody>
      </p:sp>
      <p:pic>
        <p:nvPicPr>
          <p:cNvPr id="3"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l="1578" t="9145" r="2169" b="23396"/>
          <a:stretch/>
        </p:blipFill>
        <p:spPr>
          <a:xfrm>
            <a:off x="5663485" y="4724400"/>
            <a:ext cx="3404315" cy="1981200"/>
          </a:xfrm>
          <a:prstGeom prst="rect">
            <a:avLst/>
          </a:prstGeom>
          <a:effectLst>
            <a:softEdge rad="38100"/>
          </a:effectLst>
        </p:spPr>
      </p:pic>
      <p:pic>
        <p:nvPicPr>
          <p:cNvPr id="7" name="Picture 6"/>
          <p:cNvPicPr>
            <a:picLocks noChangeAspect="1"/>
          </p:cNvPicPr>
          <p:nvPr/>
        </p:nvPicPr>
        <p:blipFill rotWithShape="1">
          <a:blip r:embed="rId6"/>
          <a:srcRect l="13000" t="40127" r="52710" b="19746"/>
          <a:stretch/>
        </p:blipFill>
        <p:spPr>
          <a:xfrm>
            <a:off x="5955941" y="1371600"/>
            <a:ext cx="2971801" cy="3184071"/>
          </a:xfrm>
          <a:prstGeom prst="rect">
            <a:avLst/>
          </a:prstGeom>
          <a:effectLst>
            <a:softEdge rad="38100"/>
          </a:effectLst>
        </p:spPr>
      </p:pic>
      <p:sp>
        <p:nvSpPr>
          <p:cNvPr id="8" name="Rectangle 8"/>
          <p:cNvSpPr txBox="1">
            <a:spLocks noChangeArrowheads="1"/>
          </p:cNvSpPr>
          <p:nvPr/>
        </p:nvSpPr>
        <p:spPr bwMode="auto">
          <a:xfrm>
            <a:off x="0" y="914400"/>
            <a:ext cx="587974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Calibri" charset="0"/>
              <a:ea typeface="ＭＳ Ｐゴシック" charset="0"/>
            </a:endParaRPr>
          </a:p>
          <a:p>
            <a:pPr marL="342900" marR="0" lvl="0" indent="-342900" defTabSz="914400" eaLnBrk="1" fontAlgn="auto" latinLnBrk="0" hangingPunct="1">
              <a:lnSpc>
                <a:spcPct val="80000"/>
              </a:lnSpc>
              <a:spcBef>
                <a:spcPct val="20000"/>
              </a:spcBef>
              <a:spcAft>
                <a:spcPts val="0"/>
              </a:spcAft>
              <a:buClrTx/>
              <a:buSzTx/>
              <a:buFont typeface="Arial" charset="0"/>
              <a:buChar char="•"/>
              <a:tabLst/>
              <a:defRPr/>
            </a:pPr>
            <a:r>
              <a:rPr lang="en-US" sz="2400" kern="0" dirty="0" smtClean="0">
                <a:solidFill>
                  <a:srgbClr val="000066"/>
                </a:solidFill>
              </a:rPr>
              <a:t>S</a:t>
            </a:r>
            <a:r>
              <a:rPr kumimoji="0" lang="en-US" sz="2400" b="0" i="0" u="none" strike="noStrike" kern="0" cap="none" spc="0" normalizeH="0" baseline="0" noProof="0" dirty="0" err="1" smtClean="0">
                <a:ln>
                  <a:noFill/>
                </a:ln>
                <a:solidFill>
                  <a:srgbClr val="000066"/>
                </a:solidFill>
                <a:effectLst/>
                <a:uLnTx/>
                <a:uFillTx/>
                <a:latin typeface="Calibri" charset="0"/>
                <a:ea typeface="ＭＳ Ｐゴシック" charset="0"/>
              </a:rPr>
              <a:t>torm</a:t>
            </a:r>
            <a:r>
              <a:rPr kumimoji="0" lang="en-US" sz="2400" b="0" i="0" u="none" strike="noStrike" kern="0" cap="none" spc="0" normalizeH="0" baseline="0" noProof="0" dirty="0" smtClean="0">
                <a:ln>
                  <a:noFill/>
                </a:ln>
                <a:solidFill>
                  <a:srgbClr val="000066"/>
                </a:solidFill>
                <a:effectLst/>
                <a:uLnTx/>
                <a:uFillTx/>
                <a:latin typeface="Calibri" charset="0"/>
                <a:ea typeface="ＭＳ Ｐゴシック" charset="0"/>
              </a:rPr>
              <a:t> surge and tropical cyclone related COMET modules online</a:t>
            </a:r>
          </a:p>
          <a:p>
            <a:pPr marL="800100" lvl="1" indent="-342900" fontAlgn="auto">
              <a:lnSpc>
                <a:spcPct val="80000"/>
              </a:lnSpc>
              <a:spcBef>
                <a:spcPct val="20000"/>
              </a:spcBef>
              <a:spcAft>
                <a:spcPts val="0"/>
              </a:spcAft>
              <a:buFont typeface="Arial" charset="0"/>
              <a:buChar char="•"/>
              <a:defRPr/>
            </a:pPr>
            <a:r>
              <a:rPr lang="en-US" sz="2000" kern="0" noProof="0" dirty="0" smtClean="0">
                <a:solidFill>
                  <a:srgbClr val="000066"/>
                </a:solidFill>
              </a:rPr>
              <a:t>Introduction to Tropical Cyclone Storm Surge</a:t>
            </a:r>
          </a:p>
          <a:p>
            <a:pPr marL="800100" lvl="1" indent="-342900" fontAlgn="auto">
              <a:lnSpc>
                <a:spcPct val="80000"/>
              </a:lnSpc>
              <a:spcBef>
                <a:spcPct val="20000"/>
              </a:spcBef>
              <a:spcAft>
                <a:spcPts val="0"/>
              </a:spcAft>
              <a:buFont typeface="Arial" charset="0"/>
              <a:buChar char="•"/>
              <a:defRPr/>
            </a:pPr>
            <a:r>
              <a:rPr kumimoji="0" lang="en-US" sz="2000" b="0" i="0" u="none" strike="noStrike" kern="0" cap="none" spc="0" normalizeH="0" dirty="0" smtClean="0">
                <a:ln>
                  <a:noFill/>
                </a:ln>
                <a:solidFill>
                  <a:srgbClr val="000066"/>
                </a:solidFill>
                <a:effectLst/>
                <a:uLnTx/>
                <a:uFillTx/>
                <a:latin typeface="Calibri" charset="0"/>
                <a:ea typeface="ＭＳ Ｐゴシック" charset="0"/>
              </a:rPr>
              <a:t>Storm Surge and </a:t>
            </a:r>
            <a:r>
              <a:rPr kumimoji="0" lang="en-US" sz="2000" b="0" i="0" u="none" strike="noStrike" kern="0" cap="none" spc="0" normalizeH="0" dirty="0" err="1" smtClean="0">
                <a:ln>
                  <a:noFill/>
                </a:ln>
                <a:solidFill>
                  <a:srgbClr val="000066"/>
                </a:solidFill>
                <a:effectLst/>
                <a:uLnTx/>
                <a:uFillTx/>
                <a:latin typeface="Calibri" charset="0"/>
                <a:ea typeface="ＭＳ Ｐゴシック" charset="0"/>
              </a:rPr>
              <a:t>Datums</a:t>
            </a:r>
            <a:endParaRPr kumimoji="0" lang="en-US" sz="2000" b="0" i="0" u="none" strike="noStrike" kern="0" cap="none" spc="0" normalizeH="0" dirty="0" smtClean="0">
              <a:ln>
                <a:noFill/>
              </a:ln>
              <a:solidFill>
                <a:srgbClr val="000066"/>
              </a:solidFill>
              <a:effectLst/>
              <a:uLnTx/>
              <a:uFillTx/>
              <a:latin typeface="Calibri" charset="0"/>
              <a:ea typeface="ＭＳ Ｐゴシック" charset="0"/>
            </a:endParaRPr>
          </a:p>
          <a:p>
            <a:pPr marL="800100" lvl="1" indent="-342900" fontAlgn="auto">
              <a:lnSpc>
                <a:spcPct val="80000"/>
              </a:lnSpc>
              <a:spcBef>
                <a:spcPct val="20000"/>
              </a:spcBef>
              <a:spcAft>
                <a:spcPts val="0"/>
              </a:spcAft>
              <a:buFont typeface="Arial" charset="0"/>
              <a:buChar char="•"/>
              <a:defRPr/>
            </a:pPr>
            <a:r>
              <a:rPr lang="en-US" sz="2000" kern="0" noProof="0" dirty="0" smtClean="0">
                <a:solidFill>
                  <a:srgbClr val="000066"/>
                </a:solidFill>
              </a:rPr>
              <a:t>Forecasting Tropical Cyclone Storm Surge</a:t>
            </a:r>
          </a:p>
          <a:p>
            <a:pPr marL="800100" lvl="1" indent="-342900" fontAlgn="auto">
              <a:lnSpc>
                <a:spcPct val="80000"/>
              </a:lnSpc>
              <a:spcBef>
                <a:spcPct val="20000"/>
              </a:spcBef>
              <a:spcAft>
                <a:spcPts val="0"/>
              </a:spcAft>
              <a:buFont typeface="Arial" charset="0"/>
              <a:buChar char="•"/>
              <a:defRPr/>
            </a:pPr>
            <a:r>
              <a:rPr kumimoji="0" lang="en-US" sz="2000" b="0" i="0" u="none" strike="noStrike" kern="0" cap="none" spc="0" normalizeH="0" dirty="0" smtClean="0">
                <a:ln>
                  <a:noFill/>
                </a:ln>
                <a:solidFill>
                  <a:srgbClr val="000066"/>
                </a:solidFill>
                <a:effectLst/>
                <a:uLnTx/>
                <a:uFillTx/>
                <a:latin typeface="Calibri" charset="0"/>
                <a:ea typeface="ＭＳ Ｐゴシック" charset="0"/>
              </a:rPr>
              <a:t>Determining the Onset and Risk of Tropical Cyclone Winds</a:t>
            </a:r>
          </a:p>
          <a:p>
            <a:pPr marL="800100" lvl="1" indent="-342900" fontAlgn="auto">
              <a:lnSpc>
                <a:spcPct val="80000"/>
              </a:lnSpc>
              <a:spcBef>
                <a:spcPct val="20000"/>
              </a:spcBef>
              <a:spcAft>
                <a:spcPts val="0"/>
              </a:spcAft>
              <a:buFont typeface="Arial" charset="0"/>
              <a:buChar char="•"/>
              <a:defRPr/>
            </a:pPr>
            <a:r>
              <a:rPr lang="en-US" sz="2000" kern="0" noProof="0" dirty="0" smtClean="0">
                <a:solidFill>
                  <a:srgbClr val="000066"/>
                </a:solidFill>
              </a:rPr>
              <a:t>Tropical Cyclone Forecast Uncertainty</a:t>
            </a:r>
          </a:p>
          <a:p>
            <a:pPr marL="800100" lvl="1" indent="-342900" fontAlgn="auto">
              <a:lnSpc>
                <a:spcPct val="80000"/>
              </a:lnSpc>
              <a:spcBef>
                <a:spcPct val="20000"/>
              </a:spcBef>
              <a:spcAft>
                <a:spcPts val="0"/>
              </a:spcAft>
              <a:buFont typeface="Arial" charset="0"/>
              <a:buChar char="•"/>
              <a:defRPr/>
            </a:pPr>
            <a:r>
              <a:rPr lang="en-US" sz="2000" kern="0" dirty="0" smtClean="0">
                <a:solidFill>
                  <a:srgbClr val="000066"/>
                </a:solidFill>
              </a:rPr>
              <a:t>Real-Time Storm Surge Products</a:t>
            </a:r>
            <a:endParaRPr lang="en-US" sz="2000" kern="0" noProof="0" dirty="0" smtClean="0">
              <a:solidFill>
                <a:srgbClr val="000066"/>
              </a:solidFill>
            </a:endParaRPr>
          </a:p>
          <a:p>
            <a:pPr marL="800100" lvl="1" indent="-342900" fontAlgn="auto">
              <a:lnSpc>
                <a:spcPct val="80000"/>
              </a:lnSpc>
              <a:spcBef>
                <a:spcPct val="20000"/>
              </a:spcBef>
              <a:spcAft>
                <a:spcPts val="0"/>
              </a:spcAft>
              <a:buFont typeface="Arial" charset="0"/>
              <a:buChar char="•"/>
              <a:defRPr/>
            </a:pPr>
            <a:endParaRPr kumimoji="0" lang="en-US" sz="2000" b="0" i="0" u="none" strike="noStrike" kern="0" cap="none" spc="0" normalizeH="0" dirty="0">
              <a:ln>
                <a:noFill/>
              </a:ln>
              <a:solidFill>
                <a:srgbClr val="000066"/>
              </a:solidFill>
              <a:effectLst/>
              <a:uLnTx/>
              <a:uFillTx/>
              <a:latin typeface="Calibri" charset="0"/>
              <a:ea typeface="ＭＳ Ｐゴシック" charset="0"/>
            </a:endParaRPr>
          </a:p>
          <a:p>
            <a:pPr marL="342900" indent="-342900" fontAlgn="auto">
              <a:lnSpc>
                <a:spcPct val="80000"/>
              </a:lnSpc>
              <a:spcBef>
                <a:spcPct val="20000"/>
              </a:spcBef>
              <a:spcAft>
                <a:spcPts val="0"/>
              </a:spcAft>
              <a:buFont typeface="Arial" charset="0"/>
              <a:buChar char="•"/>
              <a:defRPr/>
            </a:pPr>
            <a:r>
              <a:rPr lang="en-US" sz="2400" kern="0" dirty="0" smtClean="0">
                <a:solidFill>
                  <a:srgbClr val="000066"/>
                </a:solidFill>
              </a:rPr>
              <a:t>Webinar’s sponsored by NOAA’s Southeast &amp; Caribbean Regional Team</a:t>
            </a:r>
          </a:p>
          <a:p>
            <a:pPr marL="800100" lvl="1" indent="-342900" fontAlgn="auto">
              <a:lnSpc>
                <a:spcPct val="80000"/>
              </a:lnSpc>
              <a:spcBef>
                <a:spcPct val="20000"/>
              </a:spcBef>
              <a:spcAft>
                <a:spcPts val="0"/>
              </a:spcAft>
              <a:buFont typeface="Arial" charset="0"/>
              <a:buChar char="•"/>
              <a:defRPr/>
            </a:pPr>
            <a:r>
              <a:rPr kumimoji="0" lang="en-US" sz="2000" b="0" i="0" u="none" strike="noStrike" kern="0" cap="none" spc="0" normalizeH="0" noProof="0" dirty="0" smtClean="0">
                <a:ln>
                  <a:noFill/>
                </a:ln>
                <a:solidFill>
                  <a:srgbClr val="000066"/>
                </a:solidFill>
                <a:effectLst/>
                <a:uLnTx/>
                <a:uFillTx/>
                <a:latin typeface="Calibri" charset="0"/>
                <a:ea typeface="ＭＳ Ｐゴシック" charset="0"/>
              </a:rPr>
              <a:t>Planned for May/early June</a:t>
            </a:r>
          </a:p>
          <a:p>
            <a:pPr marL="800100" lvl="1" indent="-342900" fontAlgn="auto">
              <a:lnSpc>
                <a:spcPct val="80000"/>
              </a:lnSpc>
              <a:spcBef>
                <a:spcPct val="20000"/>
              </a:spcBef>
              <a:spcAft>
                <a:spcPts val="0"/>
              </a:spcAft>
              <a:buFont typeface="Arial" charset="0"/>
              <a:buChar char="•"/>
              <a:defRPr/>
            </a:pPr>
            <a:r>
              <a:rPr lang="en-US" sz="2000" kern="0" dirty="0" smtClean="0">
                <a:solidFill>
                  <a:srgbClr val="000066"/>
                </a:solidFill>
              </a:rPr>
              <a:t>Geared toward emergency managers and  broadcast meteorologists</a:t>
            </a:r>
            <a:endParaRPr kumimoji="0" lang="en-US" sz="2000" b="0" i="0" u="none" strike="noStrike" kern="0" cap="none" spc="0" normalizeH="0" noProof="0" dirty="0" smtClean="0">
              <a:ln>
                <a:noFill/>
              </a:ln>
              <a:solidFill>
                <a:srgbClr val="000066"/>
              </a:solidFill>
              <a:effectLst/>
              <a:uLnTx/>
              <a:uFillTx/>
              <a:latin typeface="Calibri" charset="0"/>
              <a:ea typeface="ＭＳ Ｐゴシック" charset="0"/>
            </a:endParaRPr>
          </a:p>
          <a:p>
            <a:pPr marL="342900" marR="0" lvl="0" indent="-342900" defTabSz="914400" eaLnBrk="1" fontAlgn="auto" latinLnBrk="0" hangingPunct="1">
              <a:lnSpc>
                <a:spcPct val="80000"/>
              </a:lnSpc>
              <a:spcBef>
                <a:spcPct val="20000"/>
              </a:spcBef>
              <a:spcAft>
                <a:spcPts val="0"/>
              </a:spcAft>
              <a:buClrTx/>
              <a:buSzTx/>
              <a:buFont typeface="Arial" charset="0"/>
              <a:buChar char="•"/>
              <a:tabLst/>
              <a:defRPr/>
            </a:pPr>
            <a:endParaRPr kumimoji="0" lang="en-US" sz="2400" b="0" i="0" u="none" strike="noStrike" kern="0" cap="none" spc="0" normalizeH="0" noProof="0" dirty="0" smtClean="0">
              <a:ln>
                <a:noFill/>
              </a:ln>
              <a:solidFill>
                <a:srgbClr val="000066"/>
              </a:solidFill>
              <a:effectLst/>
              <a:uLnTx/>
              <a:uFillTx/>
              <a:latin typeface="Calibri" charset="0"/>
              <a:ea typeface="ＭＳ Ｐゴシック" charset="0"/>
            </a:endParaRPr>
          </a:p>
          <a:p>
            <a:pPr marL="342900" marR="0" lvl="0" indent="-342900" defTabSz="914400" eaLnBrk="1" fontAlgn="auto" latinLnBrk="0" hangingPunct="1">
              <a:lnSpc>
                <a:spcPct val="80000"/>
              </a:lnSpc>
              <a:spcBef>
                <a:spcPct val="20000"/>
              </a:spcBef>
              <a:spcAft>
                <a:spcPts val="0"/>
              </a:spcAft>
              <a:buClrTx/>
              <a:buSzTx/>
              <a:buFont typeface="Arial" charset="0"/>
              <a:buChar char="•"/>
              <a:tabLst/>
              <a:defRPr/>
            </a:pPr>
            <a:endParaRPr lang="en-US" sz="2400" kern="0" dirty="0">
              <a:solidFill>
                <a:srgbClr val="000066"/>
              </a:solidFill>
            </a:endParaRPr>
          </a:p>
          <a:p>
            <a:pPr lvl="0">
              <a:lnSpc>
                <a:spcPct val="80000"/>
              </a:lnSpc>
              <a:spcBef>
                <a:spcPct val="20000"/>
              </a:spcBef>
              <a:buFont typeface="Arial" panose="020B0604020202020204" pitchFamily="34" charset="0"/>
              <a:buChar char="•"/>
            </a:pPr>
            <a:endParaRPr lang="en-US" altLang="en-US" sz="2400" dirty="0" smtClean="0">
              <a:solidFill>
                <a:srgbClr val="000066"/>
              </a:solidFill>
              <a:latin typeface="Calibri" panose="020F0502020204030204" pitchFamily="34" charset="0"/>
              <a:ea typeface="+mn-ea"/>
              <a:cs typeface="+mn-cs"/>
            </a:endParaRPr>
          </a:p>
          <a:p>
            <a:pPr marR="0" lvl="0" defTabSz="914400" eaLnBrk="1" fontAlgn="auto" latinLnBrk="0" hangingPunct="1">
              <a:lnSpc>
                <a:spcPct val="80000"/>
              </a:lnSpc>
              <a:spcBef>
                <a:spcPct val="20000"/>
              </a:spcBef>
              <a:spcAft>
                <a:spcPts val="0"/>
              </a:spcAft>
              <a:buClrTx/>
              <a:buSzTx/>
              <a:tabLst/>
              <a:defRPr/>
            </a:pPr>
            <a:endParaRPr kumimoji="0" lang="en-US" sz="2400" b="0" i="0" u="none" strike="noStrike" kern="0" cap="none" spc="0" normalizeH="0" noProof="0" dirty="0" smtClean="0">
              <a:ln>
                <a:noFill/>
              </a:ln>
              <a:solidFill>
                <a:srgbClr val="000066"/>
              </a:solidFill>
              <a:effectLst/>
              <a:uLnTx/>
              <a:uFillTx/>
              <a:latin typeface="Calibri" charset="0"/>
              <a:ea typeface="ＭＳ Ｐゴシック" charset="0"/>
            </a:endParaRPr>
          </a:p>
          <a:p>
            <a:pPr marL="342900" marR="0" lvl="0" indent="-342900" defTabSz="914400" eaLnBrk="1" fontAlgn="auto" latinLnBrk="0" hangingPunct="1">
              <a:lnSpc>
                <a:spcPct val="80000"/>
              </a:lnSpc>
              <a:spcBef>
                <a:spcPct val="20000"/>
              </a:spcBef>
              <a:spcAft>
                <a:spcPts val="0"/>
              </a:spcAft>
              <a:buClrTx/>
              <a:buSzTx/>
              <a:buFont typeface="Arial" charset="0"/>
              <a:buChar char="•"/>
              <a:tabLst/>
              <a:defRPr/>
            </a:pPr>
            <a:endParaRPr lang="en-US" sz="2400" kern="0" baseline="0" dirty="0">
              <a:solidFill>
                <a:srgbClr val="000066"/>
              </a:solidFill>
            </a:endParaRPr>
          </a:p>
        </p:txBody>
      </p:sp>
    </p:spTree>
    <p:extLst>
      <p:ext uri="{BB962C8B-B14F-4D97-AF65-F5344CB8AC3E}">
        <p14:creationId xmlns:p14="http://schemas.microsoft.com/office/powerpoint/2010/main" val="16136870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WDRIVE\NHC PROJECTS\HURRICANE SPECIALIST UNIT\Tropical Cyclone Images\Atlantic\2011\Irene\814_20110826-Irene-Vis-1245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76200"/>
            <a:ext cx="7340471" cy="923330"/>
          </a:xfrm>
          <a:prstGeom prst="rect">
            <a:avLst/>
          </a:prstGeom>
          <a:noFill/>
        </p:spPr>
        <p:txBody>
          <a:bodyPr wrap="none" lIns="91440" tIns="45720" rIns="91440" bIns="45720">
            <a:spAutoFit/>
          </a:bodyPr>
          <a:lstStyle/>
          <a:p>
            <a:pPr algn="ctr"/>
            <a:r>
              <a:rPr lang="en-US" sz="5400" b="1" cap="none" spc="0" dirty="0" smtClean="0">
                <a:ln w="1905"/>
                <a:solidFill>
                  <a:schemeClr val="bg1"/>
                </a:solidFill>
                <a:effectLst>
                  <a:innerShdw blurRad="69850" dist="43180" dir="5400000">
                    <a:srgbClr val="000000">
                      <a:alpha val="65000"/>
                    </a:srgbClr>
                  </a:innerShdw>
                </a:effectLst>
              </a:rPr>
              <a:t>Questions/Comments</a:t>
            </a:r>
          </a:p>
        </p:txBody>
      </p:sp>
    </p:spTree>
    <p:extLst>
      <p:ext uri="{BB962C8B-B14F-4D97-AF65-F5344CB8AC3E}">
        <p14:creationId xmlns:p14="http://schemas.microsoft.com/office/powerpoint/2010/main" val="3950137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6"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4000" b="1" kern="0" dirty="0" smtClean="0">
                <a:solidFill>
                  <a:srgbClr val="000066"/>
                </a:solidFill>
                <a:latin typeface="Calibri"/>
              </a:rPr>
              <a:t>Storm Surge Watch/Warning </a:t>
            </a:r>
            <a:endParaRPr lang="en-US" sz="4000" b="1" i="1" kern="0" dirty="0">
              <a:solidFill>
                <a:srgbClr val="000066"/>
              </a:solidFill>
              <a:latin typeface="Calibri"/>
            </a:endParaRPr>
          </a:p>
        </p:txBody>
      </p:sp>
      <p:sp>
        <p:nvSpPr>
          <p:cNvPr id="9" name="Rectangle 8"/>
          <p:cNvSpPr txBox="1">
            <a:spLocks noChangeArrowheads="1"/>
          </p:cNvSpPr>
          <p:nvPr/>
        </p:nvSpPr>
        <p:spPr bwMode="auto">
          <a:xfrm>
            <a:off x="0" y="762000"/>
            <a:ext cx="55523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solidFill>
                <a:prstClr val="white"/>
              </a:solidFill>
              <a:latin typeface="Calibri" charset="0"/>
            </a:endParaRPr>
          </a:p>
          <a:p>
            <a:pPr>
              <a:lnSpc>
                <a:spcPct val="80000"/>
              </a:lnSpc>
              <a:spcBef>
                <a:spcPct val="20000"/>
              </a:spcBef>
              <a:buFont typeface="Arial" charset="0"/>
              <a:buChar char="•"/>
            </a:pPr>
            <a:r>
              <a:rPr lang="en-US" sz="2500" dirty="0" smtClean="0">
                <a:solidFill>
                  <a:srgbClr val="000066"/>
                </a:solidFill>
                <a:latin typeface="Calibri" charset="0"/>
              </a:rPr>
              <a:t>Storm Surge Watch and Warning will become operational in 2017.</a:t>
            </a:r>
          </a:p>
          <a:p>
            <a:pPr>
              <a:lnSpc>
                <a:spcPct val="80000"/>
              </a:lnSpc>
              <a:spcBef>
                <a:spcPct val="20000"/>
              </a:spcBef>
              <a:buFont typeface="Arial" charset="0"/>
              <a:buChar char="•"/>
            </a:pPr>
            <a:endParaRPr lang="en-US" sz="2500" dirty="0">
              <a:solidFill>
                <a:srgbClr val="000066"/>
              </a:solidFill>
              <a:latin typeface="Calibri" charset="0"/>
            </a:endParaRPr>
          </a:p>
          <a:p>
            <a:pPr>
              <a:lnSpc>
                <a:spcPct val="80000"/>
              </a:lnSpc>
              <a:spcBef>
                <a:spcPct val="20000"/>
              </a:spcBef>
              <a:buFont typeface="Arial" charset="0"/>
              <a:buChar char="•"/>
            </a:pPr>
            <a:r>
              <a:rPr lang="en-US" sz="2500" dirty="0" smtClean="0">
                <a:solidFill>
                  <a:srgbClr val="000066"/>
                </a:solidFill>
                <a:latin typeface="Calibri" charset="0"/>
              </a:rPr>
              <a:t>W/W will be communicated using:</a:t>
            </a:r>
          </a:p>
          <a:p>
            <a:pPr lvl="1">
              <a:lnSpc>
                <a:spcPct val="80000"/>
              </a:lnSpc>
              <a:spcBef>
                <a:spcPct val="20000"/>
              </a:spcBef>
              <a:buFont typeface="Arial" charset="0"/>
              <a:buChar char="•"/>
            </a:pPr>
            <a:r>
              <a:rPr lang="en-US" sz="2500" dirty="0" smtClean="0">
                <a:solidFill>
                  <a:srgbClr val="000066"/>
                </a:solidFill>
                <a:latin typeface="Calibri" charset="0"/>
              </a:rPr>
              <a:t>Graphic on NHC website</a:t>
            </a:r>
          </a:p>
          <a:p>
            <a:pPr lvl="1">
              <a:lnSpc>
                <a:spcPct val="80000"/>
              </a:lnSpc>
              <a:spcBef>
                <a:spcPct val="20000"/>
              </a:spcBef>
              <a:buFont typeface="Arial" charset="0"/>
              <a:buChar char="•"/>
            </a:pPr>
            <a:r>
              <a:rPr lang="en-US" sz="2500" dirty="0" smtClean="0">
                <a:solidFill>
                  <a:srgbClr val="000066"/>
                </a:solidFill>
                <a:latin typeface="Calibri" charset="0"/>
              </a:rPr>
              <a:t>Watch/warning </a:t>
            </a:r>
            <a:r>
              <a:rPr lang="en-US" sz="2500" dirty="0">
                <a:solidFill>
                  <a:srgbClr val="000066"/>
                </a:solidFill>
                <a:latin typeface="Calibri" charset="0"/>
              </a:rPr>
              <a:t>section of the NHC Public Advisory using coastal </a:t>
            </a:r>
            <a:r>
              <a:rPr lang="en-US" sz="2500" dirty="0" smtClean="0">
                <a:solidFill>
                  <a:srgbClr val="000066"/>
                </a:solidFill>
                <a:latin typeface="Calibri" charset="0"/>
              </a:rPr>
              <a:t>breakpoints</a:t>
            </a:r>
          </a:p>
          <a:p>
            <a:pPr lvl="1">
              <a:lnSpc>
                <a:spcPct val="80000"/>
              </a:lnSpc>
              <a:spcBef>
                <a:spcPct val="20000"/>
              </a:spcBef>
              <a:buFont typeface="Arial" charset="0"/>
              <a:buChar char="•"/>
            </a:pPr>
            <a:r>
              <a:rPr lang="en-US" sz="2500" dirty="0" smtClean="0">
                <a:solidFill>
                  <a:srgbClr val="000066"/>
                </a:solidFill>
                <a:latin typeface="Calibri" charset="0"/>
              </a:rPr>
              <a:t>NWS </a:t>
            </a:r>
            <a:r>
              <a:rPr lang="en-US" sz="2500" dirty="0">
                <a:solidFill>
                  <a:srgbClr val="000066"/>
                </a:solidFill>
                <a:latin typeface="Calibri" charset="0"/>
              </a:rPr>
              <a:t>WFO Hurricane Local </a:t>
            </a:r>
            <a:r>
              <a:rPr lang="en-US" sz="2500" dirty="0" smtClean="0">
                <a:solidFill>
                  <a:srgbClr val="000066"/>
                </a:solidFill>
                <a:latin typeface="Calibri" charset="0"/>
              </a:rPr>
              <a:t>Statements</a:t>
            </a:r>
            <a:endParaRPr lang="en-US" sz="2500" dirty="0">
              <a:solidFill>
                <a:srgbClr val="000066"/>
              </a:solidFill>
              <a:latin typeface="Calibri" charset="0"/>
            </a:endParaRPr>
          </a:p>
          <a:p>
            <a:pPr lvl="1">
              <a:lnSpc>
                <a:spcPct val="80000"/>
              </a:lnSpc>
              <a:spcBef>
                <a:spcPct val="20000"/>
              </a:spcBef>
              <a:buFont typeface="Arial" charset="0"/>
              <a:buChar char="•"/>
            </a:pPr>
            <a:r>
              <a:rPr lang="en-US" sz="2500" dirty="0" smtClean="0">
                <a:solidFill>
                  <a:srgbClr val="000066"/>
                </a:solidFill>
                <a:latin typeface="Calibri" charset="0"/>
              </a:rPr>
              <a:t>Approximate representation in terms of zones in National and WFO TCV products.</a:t>
            </a:r>
          </a:p>
          <a:p>
            <a:pPr lvl="1">
              <a:lnSpc>
                <a:spcPct val="80000"/>
              </a:lnSpc>
              <a:spcBef>
                <a:spcPct val="20000"/>
              </a:spcBef>
              <a:buFont typeface="Arial" charset="0"/>
              <a:buChar char="•"/>
            </a:pPr>
            <a:r>
              <a:rPr lang="en-US" sz="2500" dirty="0" smtClean="0">
                <a:solidFill>
                  <a:srgbClr val="000066"/>
                </a:solidFill>
                <a:latin typeface="Calibri" charset="0"/>
              </a:rPr>
              <a:t>NDFD grid</a:t>
            </a:r>
          </a:p>
          <a:p>
            <a:pPr>
              <a:lnSpc>
                <a:spcPct val="80000"/>
              </a:lnSpc>
              <a:spcBef>
                <a:spcPct val="20000"/>
              </a:spcBef>
              <a:buFont typeface="Arial" charset="0"/>
              <a:buChar char="•"/>
            </a:pPr>
            <a:endParaRPr lang="en-US" sz="2500" dirty="0">
              <a:solidFill>
                <a:srgbClr val="000066"/>
              </a:solidFill>
              <a:latin typeface="Calibri" charset="0"/>
            </a:endParaRPr>
          </a:p>
          <a:p>
            <a:pPr marL="0" indent="0">
              <a:lnSpc>
                <a:spcPct val="80000"/>
              </a:lnSpc>
              <a:spcBef>
                <a:spcPct val="20000"/>
              </a:spcBef>
            </a:pPr>
            <a:endParaRPr lang="en-US" sz="2500" dirty="0">
              <a:solidFill>
                <a:srgbClr val="000066"/>
              </a:solidFill>
              <a:latin typeface="Calibri" charset="0"/>
              <a:cs typeface="ＭＳ Ｐゴシック" charset="0"/>
            </a:endParaRPr>
          </a:p>
          <a:p>
            <a:pPr>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marL="0" indent="0">
              <a:lnSpc>
                <a:spcPct val="80000"/>
              </a:lnSpc>
              <a:spcBef>
                <a:spcPct val="20000"/>
              </a:spcBef>
            </a:pPr>
            <a:endParaRPr lang="en-US" sz="2600" dirty="0" smtClean="0">
              <a:solidFill>
                <a:srgbClr val="000066"/>
              </a:solidFill>
              <a:latin typeface="Calibri" charset="0"/>
            </a:endParaRPr>
          </a:p>
        </p:txBody>
      </p:sp>
      <p:sp>
        <p:nvSpPr>
          <p:cNvPr id="10" name="TextBox 9"/>
          <p:cNvSpPr txBox="1"/>
          <p:nvPr/>
        </p:nvSpPr>
        <p:spPr>
          <a:xfrm>
            <a:off x="5029200" y="4177605"/>
            <a:ext cx="4058589" cy="1384995"/>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b="1" dirty="0" smtClean="0">
                <a:solidFill>
                  <a:srgbClr val="1E1E1E"/>
                </a:solidFill>
                <a:latin typeface="Courier New" panose="02070309020205020404" pitchFamily="49" charset="0"/>
                <a:ea typeface="Times New Roman" panose="02020603050405020304" pitchFamily="18" charset="0"/>
              </a:rPr>
              <a:t>SUMMARY </a:t>
            </a:r>
            <a:r>
              <a:rPr lang="en-US" sz="1200" b="1" dirty="0">
                <a:solidFill>
                  <a:srgbClr val="1E1E1E"/>
                </a:solidFill>
                <a:latin typeface="Courier New" panose="02070309020205020404" pitchFamily="49" charset="0"/>
                <a:ea typeface="Times New Roman" panose="02020603050405020304" pitchFamily="18" charset="0"/>
              </a:rPr>
              <a:t>OF WATCHES AND WARNINGS IN EFFECT</a:t>
            </a:r>
            <a:r>
              <a:rPr lang="en-US" sz="1200" b="1" dirty="0" smtClean="0">
                <a:solidFill>
                  <a:srgbClr val="1E1E1E"/>
                </a:solidFill>
                <a:latin typeface="Courier New" panose="02070309020205020404" pitchFamily="49" charset="0"/>
                <a:ea typeface="Times New Roman" panose="02020603050405020304" pitchFamily="18" charset="0"/>
              </a:rPr>
              <a:t>:</a:t>
            </a: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200" b="1" dirty="0">
              <a:solidFill>
                <a:srgbClr val="1E1E1E"/>
              </a:solidFill>
              <a:latin typeface="Courier New" panose="02070309020205020404" pitchFamily="49" charset="0"/>
              <a:ea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b="1" dirty="0" smtClean="0">
                <a:solidFill>
                  <a:srgbClr val="1E1E1E"/>
                </a:solidFill>
                <a:latin typeface="Courier New" panose="02070309020205020404" pitchFamily="49" charset="0"/>
                <a:ea typeface="Times New Roman" panose="02020603050405020304" pitchFamily="18" charset="0"/>
              </a:rPr>
              <a:t>A Hurricane Warning is in effect for…</a:t>
            </a: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b="1" dirty="0" smtClean="0">
                <a:solidFill>
                  <a:srgbClr val="1E1E1E"/>
                </a:solidFill>
                <a:latin typeface="Courier New" panose="02070309020205020404" pitchFamily="49" charset="0"/>
                <a:ea typeface="Times New Roman" panose="02020603050405020304" pitchFamily="18" charset="0"/>
              </a:rPr>
              <a:t>* Anclote River to Indian Pass Florida</a:t>
            </a: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200" b="1" dirty="0" smtClean="0">
              <a:solidFill>
                <a:srgbClr val="1E1E1E"/>
              </a:solidFill>
              <a:latin typeface="Courier New" panose="02070309020205020404" pitchFamily="49" charset="0"/>
              <a:ea typeface="Times New Roman" panose="02020603050405020304" pitchFamily="18" charset="0"/>
            </a:endParaRP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b="1" dirty="0" smtClean="0">
                <a:solidFill>
                  <a:srgbClr val="1E1E1E"/>
                </a:solidFill>
                <a:effectLst/>
                <a:latin typeface="Courier New" panose="02070309020205020404" pitchFamily="49" charset="0"/>
                <a:ea typeface="Times New Roman" panose="02020603050405020304" pitchFamily="18" charset="0"/>
              </a:rPr>
              <a:t>A Storm Surge Warning is in effect for…</a:t>
            </a: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b="1" dirty="0" smtClean="0">
                <a:solidFill>
                  <a:srgbClr val="1E1E1E"/>
                </a:solidFill>
                <a:latin typeface="Courier New" panose="02070309020205020404" pitchFamily="49" charset="0"/>
                <a:ea typeface="Times New Roman" panose="02020603050405020304" pitchFamily="18" charset="0"/>
              </a:rPr>
              <a:t>* </a:t>
            </a:r>
            <a:r>
              <a:rPr lang="en-US" sz="1200" b="1" dirty="0" err="1" smtClean="0">
                <a:solidFill>
                  <a:srgbClr val="1E1E1E"/>
                </a:solidFill>
                <a:latin typeface="Courier New" panose="02070309020205020404" pitchFamily="49" charset="0"/>
                <a:ea typeface="Times New Roman" panose="02020603050405020304" pitchFamily="18" charset="0"/>
              </a:rPr>
              <a:t>Aripeka</a:t>
            </a:r>
            <a:r>
              <a:rPr lang="en-US" sz="1200" b="1" dirty="0" smtClean="0">
                <a:solidFill>
                  <a:srgbClr val="1E1E1E"/>
                </a:solidFill>
                <a:latin typeface="Courier New" panose="02070309020205020404" pitchFamily="49" charset="0"/>
                <a:ea typeface="Times New Roman" panose="02020603050405020304" pitchFamily="18" charset="0"/>
              </a:rPr>
              <a:t> to Indian Pass Florida</a:t>
            </a:r>
            <a:endParaRPr lang="en-US" b="1" dirty="0">
              <a:solidFill>
                <a:srgbClr val="1E1E1E"/>
              </a:solidFill>
              <a:effectLst/>
              <a:latin typeface="Times New Roman" panose="02020603050405020304" pitchFamily="18" charset="0"/>
              <a:ea typeface="Times New Roman" panose="02020603050405020304" pitchFamily="18" charset="0"/>
            </a:endParaRPr>
          </a:p>
        </p:txBody>
      </p:sp>
      <p:pic>
        <p:nvPicPr>
          <p:cNvPr id="5122" name="Picture 2" descr="Image result for storm surge warning 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1219200"/>
            <a:ext cx="3601389" cy="28390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715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6"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762000" y="-76200"/>
            <a:ext cx="78486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4000" b="1" kern="0" dirty="0" smtClean="0">
                <a:solidFill>
                  <a:srgbClr val="000066"/>
                </a:solidFill>
                <a:latin typeface="Calibri"/>
              </a:rPr>
              <a:t>Storm Surge Watch/Warning</a:t>
            </a:r>
          </a:p>
          <a:p>
            <a:pPr algn="ctr">
              <a:defRPr/>
            </a:pPr>
            <a:r>
              <a:rPr lang="en-US" sz="4000" b="1" kern="0" dirty="0" smtClean="0">
                <a:solidFill>
                  <a:srgbClr val="000066"/>
                </a:solidFill>
                <a:latin typeface="Calibri"/>
              </a:rPr>
              <a:t>Definitions and Call-to-Action </a:t>
            </a:r>
            <a:endParaRPr lang="en-US" sz="4000" b="1" i="1" kern="0" dirty="0">
              <a:solidFill>
                <a:srgbClr val="000066"/>
              </a:solidFill>
              <a:latin typeface="Calibri"/>
            </a:endParaRPr>
          </a:p>
        </p:txBody>
      </p:sp>
      <p:sp>
        <p:nvSpPr>
          <p:cNvPr id="9" name="Rectangle 8"/>
          <p:cNvSpPr txBox="1">
            <a:spLocks noChangeArrowheads="1"/>
          </p:cNvSpPr>
          <p:nvPr/>
        </p:nvSpPr>
        <p:spPr bwMode="auto">
          <a:xfrm>
            <a:off x="152400" y="914400"/>
            <a:ext cx="8845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latin typeface="Calibri" charset="0"/>
            </a:endParaRPr>
          </a:p>
          <a:p>
            <a:pPr>
              <a:lnSpc>
                <a:spcPct val="80000"/>
              </a:lnSpc>
              <a:spcBef>
                <a:spcPct val="20000"/>
              </a:spcBef>
              <a:buFont typeface="Arial" charset="0"/>
              <a:buChar char="•"/>
            </a:pPr>
            <a:r>
              <a:rPr lang="en-US" sz="3100" b="1" dirty="0" smtClean="0">
                <a:solidFill>
                  <a:srgbClr val="000053"/>
                </a:solidFill>
                <a:latin typeface="Calibri" charset="0"/>
              </a:rPr>
              <a:t>Storm Surge Warning </a:t>
            </a:r>
          </a:p>
          <a:p>
            <a:pPr marL="457200" lvl="1" indent="0">
              <a:lnSpc>
                <a:spcPct val="80000"/>
              </a:lnSpc>
              <a:spcBef>
                <a:spcPct val="20000"/>
              </a:spcBef>
            </a:pPr>
            <a:r>
              <a:rPr lang="en-US" sz="2500" dirty="0" smtClean="0">
                <a:solidFill>
                  <a:srgbClr val="000053"/>
                </a:solidFill>
                <a:latin typeface="Calibri" charset="0"/>
              </a:rPr>
              <a:t>There is a </a:t>
            </a:r>
            <a:r>
              <a:rPr lang="en-US" sz="2500" i="1" dirty="0" smtClean="0">
                <a:solidFill>
                  <a:srgbClr val="000053"/>
                </a:solidFill>
                <a:latin typeface="Calibri" charset="0"/>
              </a:rPr>
              <a:t>danger</a:t>
            </a:r>
            <a:r>
              <a:rPr lang="en-US" sz="2500" dirty="0" smtClean="0">
                <a:solidFill>
                  <a:srgbClr val="000053"/>
                </a:solidFill>
                <a:latin typeface="Calibri" charset="0"/>
              </a:rPr>
              <a:t> of life-threatening inundation from rising water moving inland from the shoreline somewhere within the specified area, generally within </a:t>
            </a:r>
            <a:r>
              <a:rPr lang="en-US" sz="2500" i="1" dirty="0" smtClean="0">
                <a:solidFill>
                  <a:srgbClr val="000053"/>
                </a:solidFill>
                <a:latin typeface="Calibri" charset="0"/>
              </a:rPr>
              <a:t>36 hours</a:t>
            </a:r>
            <a:r>
              <a:rPr lang="en-US" sz="2500" dirty="0" smtClean="0">
                <a:solidFill>
                  <a:srgbClr val="000053"/>
                </a:solidFill>
                <a:latin typeface="Calibri" charset="0"/>
              </a:rPr>
              <a:t>. </a:t>
            </a:r>
          </a:p>
          <a:p>
            <a:pPr marL="457200" lvl="1" indent="0">
              <a:lnSpc>
                <a:spcPct val="80000"/>
              </a:lnSpc>
              <a:spcBef>
                <a:spcPct val="20000"/>
              </a:spcBef>
            </a:pPr>
            <a:endParaRPr lang="en-US" sz="2500" dirty="0">
              <a:solidFill>
                <a:srgbClr val="000053"/>
              </a:solidFill>
              <a:latin typeface="Calibri" charset="0"/>
            </a:endParaRPr>
          </a:p>
          <a:p>
            <a:pPr marL="457200" lvl="1" indent="0">
              <a:lnSpc>
                <a:spcPct val="80000"/>
              </a:lnSpc>
              <a:spcBef>
                <a:spcPct val="20000"/>
              </a:spcBef>
            </a:pPr>
            <a:r>
              <a:rPr lang="en-US" sz="2500" dirty="0" smtClean="0">
                <a:solidFill>
                  <a:srgbClr val="000053"/>
                </a:solidFill>
                <a:latin typeface="Calibri" charset="0"/>
              </a:rPr>
              <a:t>This </a:t>
            </a:r>
            <a:r>
              <a:rPr lang="en-US" sz="2500" dirty="0">
                <a:solidFill>
                  <a:srgbClr val="000053"/>
                </a:solidFill>
                <a:latin typeface="Calibri" charset="0"/>
              </a:rPr>
              <a:t>is a life-threatening situation.  Persons located within these areas should take all necessary actions to protect life and property from rising water and the potential for other dangerous conditions.  Promptly follow evacuation and other instructions from local officials.</a:t>
            </a:r>
          </a:p>
          <a:p>
            <a:pPr marL="457200" lvl="1" indent="0">
              <a:lnSpc>
                <a:spcPct val="80000"/>
              </a:lnSpc>
              <a:spcBef>
                <a:spcPct val="20000"/>
              </a:spcBef>
            </a:pPr>
            <a:endParaRPr lang="en-US" sz="2600" dirty="0">
              <a:solidFill>
                <a:srgbClr val="000053"/>
              </a:solidFill>
              <a:latin typeface="Calibri" charset="0"/>
            </a:endParaRPr>
          </a:p>
          <a:p>
            <a:pPr>
              <a:lnSpc>
                <a:spcPct val="80000"/>
              </a:lnSpc>
              <a:spcBef>
                <a:spcPct val="20000"/>
              </a:spcBef>
              <a:buFont typeface="Arial" charset="0"/>
              <a:buChar char="•"/>
            </a:pPr>
            <a:r>
              <a:rPr lang="en-US" sz="3100" b="1" dirty="0">
                <a:solidFill>
                  <a:srgbClr val="000053"/>
                </a:solidFill>
                <a:latin typeface="Calibri" charset="0"/>
              </a:rPr>
              <a:t>Storm Surge </a:t>
            </a:r>
            <a:r>
              <a:rPr lang="en-US" sz="3100" b="1" dirty="0" smtClean="0">
                <a:solidFill>
                  <a:srgbClr val="000053"/>
                </a:solidFill>
                <a:latin typeface="Calibri" charset="0"/>
              </a:rPr>
              <a:t>Watch </a:t>
            </a:r>
            <a:endParaRPr lang="en-US" sz="3100" b="1" dirty="0">
              <a:solidFill>
                <a:srgbClr val="000053"/>
              </a:solidFill>
              <a:latin typeface="Calibri" charset="0"/>
            </a:endParaRPr>
          </a:p>
          <a:p>
            <a:pPr marL="457200" lvl="1" indent="0">
              <a:lnSpc>
                <a:spcPct val="80000"/>
              </a:lnSpc>
              <a:spcBef>
                <a:spcPct val="20000"/>
              </a:spcBef>
            </a:pPr>
            <a:r>
              <a:rPr lang="en-US" sz="2500" dirty="0">
                <a:solidFill>
                  <a:srgbClr val="000053"/>
                </a:solidFill>
                <a:latin typeface="Calibri" charset="0"/>
              </a:rPr>
              <a:t>There is </a:t>
            </a:r>
            <a:r>
              <a:rPr lang="en-US" sz="2500" dirty="0" smtClean="0">
                <a:solidFill>
                  <a:srgbClr val="000053"/>
                </a:solidFill>
                <a:latin typeface="Calibri" charset="0"/>
              </a:rPr>
              <a:t>the </a:t>
            </a:r>
            <a:r>
              <a:rPr lang="en-US" sz="2500" i="1" dirty="0" smtClean="0">
                <a:solidFill>
                  <a:srgbClr val="000053"/>
                </a:solidFill>
                <a:latin typeface="Calibri" charset="0"/>
              </a:rPr>
              <a:t>possibility</a:t>
            </a:r>
            <a:r>
              <a:rPr lang="en-US" sz="2500" dirty="0" smtClean="0">
                <a:solidFill>
                  <a:srgbClr val="000053"/>
                </a:solidFill>
                <a:latin typeface="Calibri" charset="0"/>
              </a:rPr>
              <a:t> of </a:t>
            </a:r>
            <a:r>
              <a:rPr lang="en-US" sz="2500" dirty="0">
                <a:solidFill>
                  <a:srgbClr val="000053"/>
                </a:solidFill>
                <a:latin typeface="Calibri" charset="0"/>
              </a:rPr>
              <a:t>life-threatening inundation from rising water moving inland from the shoreline somewhere within the specified area, </a:t>
            </a:r>
            <a:r>
              <a:rPr lang="en-US" sz="2500" dirty="0" smtClean="0">
                <a:solidFill>
                  <a:srgbClr val="000053"/>
                </a:solidFill>
                <a:latin typeface="Calibri" charset="0"/>
              </a:rPr>
              <a:t>generally within </a:t>
            </a:r>
            <a:r>
              <a:rPr lang="en-US" sz="2500" i="1" dirty="0" smtClean="0">
                <a:solidFill>
                  <a:srgbClr val="000053"/>
                </a:solidFill>
                <a:latin typeface="Calibri" charset="0"/>
              </a:rPr>
              <a:t>48 hours</a:t>
            </a:r>
            <a:r>
              <a:rPr lang="en-US" sz="2500" dirty="0" smtClean="0">
                <a:solidFill>
                  <a:srgbClr val="000053"/>
                </a:solidFill>
                <a:latin typeface="Calibri" charset="0"/>
              </a:rPr>
              <a:t>. </a:t>
            </a:r>
          </a:p>
          <a:p>
            <a:pPr marL="457200" lvl="1" indent="0">
              <a:lnSpc>
                <a:spcPct val="80000"/>
              </a:lnSpc>
              <a:spcBef>
                <a:spcPct val="20000"/>
              </a:spcBef>
            </a:pPr>
            <a:endParaRPr lang="en-US" dirty="0" smtClean="0">
              <a:latin typeface="Calibri" charset="0"/>
            </a:endParaRPr>
          </a:p>
          <a:p>
            <a:pPr marL="457200" lvl="1" indent="0">
              <a:lnSpc>
                <a:spcPct val="80000"/>
              </a:lnSpc>
              <a:spcBef>
                <a:spcPct val="20000"/>
              </a:spcBef>
            </a:pPr>
            <a:endParaRPr lang="en-US" dirty="0">
              <a:latin typeface="Calibri" charset="0"/>
            </a:endParaRPr>
          </a:p>
          <a:p>
            <a:pPr marL="57150" indent="0">
              <a:lnSpc>
                <a:spcPct val="80000"/>
              </a:lnSpc>
              <a:spcBef>
                <a:spcPct val="20000"/>
              </a:spcBef>
            </a:pPr>
            <a:r>
              <a:rPr lang="en-US" sz="3200" b="1" dirty="0">
                <a:latin typeface="Calibri" charset="0"/>
              </a:rPr>
              <a:t>	</a:t>
            </a:r>
          </a:p>
          <a:p>
            <a:pPr marL="457200" lvl="1" indent="0">
              <a:lnSpc>
                <a:spcPct val="80000"/>
              </a:lnSpc>
              <a:spcBef>
                <a:spcPct val="20000"/>
              </a:spcBef>
            </a:pPr>
            <a:endParaRPr lang="en-US" sz="2800" dirty="0" smtClean="0">
              <a:latin typeface="Calibri" charset="0"/>
            </a:endParaRPr>
          </a:p>
          <a:p>
            <a:pPr marL="457200" lvl="1" indent="0">
              <a:lnSpc>
                <a:spcPct val="80000"/>
              </a:lnSpc>
              <a:spcBef>
                <a:spcPct val="20000"/>
              </a:spcBef>
            </a:pPr>
            <a:endParaRPr lang="en-US" sz="2800" dirty="0">
              <a:latin typeface="Calibri" charset="0"/>
            </a:endParaRPr>
          </a:p>
        </p:txBody>
      </p:sp>
    </p:spTree>
    <p:extLst>
      <p:ext uri="{BB962C8B-B14F-4D97-AF65-F5344CB8AC3E}">
        <p14:creationId xmlns:p14="http://schemas.microsoft.com/office/powerpoint/2010/main" val="15988827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8" name="Rectangle 3"/>
          <p:cNvSpPr txBox="1">
            <a:spLocks noRot="1" noChangeArrowheads="1"/>
          </p:cNvSpPr>
          <p:nvPr/>
        </p:nvSpPr>
        <p:spPr bwMode="auto">
          <a:xfrm>
            <a:off x="0" y="1143000"/>
            <a:ext cx="5410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spcBef>
                <a:spcPct val="75000"/>
              </a:spcBef>
              <a:buClr>
                <a:srgbClr val="000066"/>
              </a:buClr>
              <a:buFontTx/>
              <a:buChar char="•"/>
            </a:pPr>
            <a:r>
              <a:rPr lang="en-US" altLang="en-US" sz="2200" dirty="0" smtClean="0">
                <a:solidFill>
                  <a:srgbClr val="000066"/>
                </a:solidFill>
                <a:latin typeface="Calibri" pitchFamily="34" charset="0"/>
              </a:rPr>
              <a:t>The Potential Storm Surge Flooding Map is for decision makers, whereas the Storm Surge Watch/Warning is intended for the general public.</a:t>
            </a:r>
          </a:p>
          <a:p>
            <a:pPr>
              <a:lnSpc>
                <a:spcPct val="90000"/>
              </a:lnSpc>
              <a:spcBef>
                <a:spcPct val="75000"/>
              </a:spcBef>
              <a:buClr>
                <a:srgbClr val="000066"/>
              </a:buClr>
              <a:buFontTx/>
              <a:buChar char="•"/>
            </a:pPr>
            <a:r>
              <a:rPr lang="en-US" altLang="en-US" sz="2200" dirty="0" smtClean="0">
                <a:solidFill>
                  <a:srgbClr val="000066"/>
                </a:solidFill>
                <a:latin typeface="Calibri" pitchFamily="34" charset="0"/>
              </a:rPr>
              <a:t>The Potential Storm Surge Flooding Map provides objective quantitative guidance on where inundation could occur.   The  Storm Surge Watch/Warning is subjectively determined and not quantitative, and simply identifies those areas at risk for life-threatening inundation. </a:t>
            </a:r>
          </a:p>
          <a:p>
            <a:pPr>
              <a:lnSpc>
                <a:spcPct val="90000"/>
              </a:lnSpc>
              <a:spcBef>
                <a:spcPct val="75000"/>
              </a:spcBef>
              <a:buClr>
                <a:srgbClr val="000066"/>
              </a:buClr>
              <a:buFontTx/>
              <a:buChar char="•"/>
            </a:pPr>
            <a:r>
              <a:rPr lang="en-US" altLang="en-US" sz="2200" dirty="0" smtClean="0">
                <a:solidFill>
                  <a:srgbClr val="000066"/>
                </a:solidFill>
                <a:latin typeface="Calibri" pitchFamily="34" charset="0"/>
              </a:rPr>
              <a:t>The Potential Storm Surge Flooding Map </a:t>
            </a:r>
            <a:r>
              <a:rPr lang="en-US" altLang="en-US" sz="2200" i="1" dirty="0" smtClean="0">
                <a:solidFill>
                  <a:srgbClr val="000066"/>
                </a:solidFill>
                <a:latin typeface="Calibri" pitchFamily="34" charset="0"/>
              </a:rPr>
              <a:t>does not depict expected inundation</a:t>
            </a:r>
            <a:r>
              <a:rPr lang="en-US" altLang="en-US" sz="2200" dirty="0" smtClean="0">
                <a:solidFill>
                  <a:srgbClr val="000066"/>
                </a:solidFill>
                <a:latin typeface="Calibri" pitchFamily="34" charset="0"/>
              </a:rPr>
              <a:t>, rather, it estimates a reasonable worst-case scenario (10% chance of being exceeded) at any individual location.</a:t>
            </a:r>
          </a:p>
        </p:txBody>
      </p:sp>
      <p:sp>
        <p:nvSpPr>
          <p:cNvPr id="10" name="Title 1"/>
          <p:cNvSpPr txBox="1">
            <a:spLocks/>
          </p:cNvSpPr>
          <p:nvPr/>
        </p:nvSpPr>
        <p:spPr bwMode="auto">
          <a:xfrm>
            <a:off x="457200" y="-152400"/>
            <a:ext cx="8077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800" b="1" kern="0" dirty="0" smtClean="0">
                <a:solidFill>
                  <a:srgbClr val="000066"/>
                </a:solidFill>
                <a:latin typeface="Calibri"/>
              </a:rPr>
              <a:t>Potential Storm Surge Flooding Map</a:t>
            </a:r>
          </a:p>
          <a:p>
            <a:pPr algn="ctr">
              <a:defRPr/>
            </a:pPr>
            <a:r>
              <a:rPr lang="en-US" sz="3000" b="1" i="1" kern="0" dirty="0" smtClean="0">
                <a:solidFill>
                  <a:srgbClr val="000066"/>
                </a:solidFill>
                <a:latin typeface="Calibri"/>
              </a:rPr>
              <a:t>How does this differ from the warning?</a:t>
            </a:r>
            <a:endParaRPr lang="en-US" sz="3000" b="1" i="1" kern="0" dirty="0">
              <a:solidFill>
                <a:srgbClr val="000066"/>
              </a:solidFill>
              <a:latin typeface="Calibri"/>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061" y="1143000"/>
            <a:ext cx="3573739" cy="3581400"/>
          </a:xfrm>
          <a:prstGeom prst="rect">
            <a:avLst/>
          </a:prstGeom>
          <a:ln>
            <a:solidFill>
              <a:schemeClr val="tx1"/>
            </a:solidFill>
          </a:ln>
        </p:spPr>
      </p:pic>
      <p:pic>
        <p:nvPicPr>
          <p:cNvPr id="12" name="Picture 8" descr="NO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WSFO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urricane Matthew, Hurricane Matthew storm surge, worse than Hurricane Sand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4773930"/>
            <a:ext cx="2938346" cy="2007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0488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76200" y="1219200"/>
            <a:ext cx="4724399" cy="5257800"/>
          </a:xfrm>
          <a:prstGeom prst="rect">
            <a:avLst/>
          </a:prstGeom>
        </p:spPr>
        <p:txBody>
          <a:bodyPr lIns="182880" tIns="18288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600"/>
              </a:spcBef>
              <a:spcAft>
                <a:spcPts val="600"/>
              </a:spcAft>
            </a:pPr>
            <a:r>
              <a:rPr lang="en-US" sz="2600" dirty="0" smtClean="0">
                <a:solidFill>
                  <a:srgbClr val="002060"/>
                </a:solidFill>
              </a:rPr>
              <a:t>Highest storm surge inundation expected to occur anywhere within broad stretches of coastline.  </a:t>
            </a:r>
            <a:r>
              <a:rPr lang="en-US" sz="2600" smtClean="0">
                <a:solidFill>
                  <a:srgbClr val="002060"/>
                </a:solidFill>
              </a:rPr>
              <a:t>Not point-specific</a:t>
            </a:r>
            <a:r>
              <a:rPr lang="en-US" sz="2600" dirty="0" smtClean="0">
                <a:solidFill>
                  <a:srgbClr val="002060"/>
                </a:solidFill>
              </a:rPr>
              <a:t>.</a:t>
            </a:r>
          </a:p>
          <a:p>
            <a:pPr fontAlgn="auto">
              <a:spcBef>
                <a:spcPts val="600"/>
              </a:spcBef>
              <a:spcAft>
                <a:spcPts val="600"/>
              </a:spcAft>
            </a:pPr>
            <a:endParaRPr lang="en-US" sz="2600" dirty="0" smtClean="0">
              <a:solidFill>
                <a:srgbClr val="002060"/>
              </a:solidFill>
            </a:endParaRPr>
          </a:p>
          <a:p>
            <a:pPr fontAlgn="auto">
              <a:spcBef>
                <a:spcPts val="600"/>
              </a:spcBef>
              <a:spcAft>
                <a:spcPts val="600"/>
              </a:spcAft>
            </a:pPr>
            <a:r>
              <a:rPr lang="en-US" sz="2600" dirty="0" smtClean="0">
                <a:solidFill>
                  <a:srgbClr val="002060"/>
                </a:solidFill>
              </a:rPr>
              <a:t>Introduced when a watch or warning is issued.</a:t>
            </a:r>
          </a:p>
          <a:p>
            <a:pPr fontAlgn="auto">
              <a:spcBef>
                <a:spcPts val="600"/>
              </a:spcBef>
              <a:spcAft>
                <a:spcPts val="600"/>
              </a:spcAft>
            </a:pPr>
            <a:endParaRPr lang="en-US" sz="2600" dirty="0" smtClean="0">
              <a:solidFill>
                <a:srgbClr val="002060"/>
              </a:solidFill>
            </a:endParaRPr>
          </a:p>
          <a:p>
            <a:pPr fontAlgn="auto">
              <a:spcBef>
                <a:spcPts val="600"/>
              </a:spcBef>
              <a:spcAft>
                <a:spcPts val="600"/>
              </a:spcAft>
            </a:pPr>
            <a:r>
              <a:rPr lang="en-US" sz="2600" dirty="0" smtClean="0">
                <a:solidFill>
                  <a:srgbClr val="002060"/>
                </a:solidFill>
              </a:rPr>
              <a:t>Values in the Public Advisory will differ from those in the Potential Storm Surge Flooding Map, since that map depicts point-specific reasonable worse case scenarios.</a:t>
            </a:r>
            <a:r>
              <a:rPr lang="en-US" sz="2400" dirty="0" smtClean="0">
                <a:solidFill>
                  <a:srgbClr val="002060"/>
                </a:solidFill>
              </a:rPr>
              <a:t>  </a:t>
            </a:r>
          </a:p>
          <a:p>
            <a:pPr fontAlgn="auto">
              <a:spcBef>
                <a:spcPts val="600"/>
              </a:spcBef>
              <a:spcAft>
                <a:spcPts val="600"/>
              </a:spcAft>
            </a:pPr>
            <a:endParaRPr lang="en-US" sz="2400" dirty="0">
              <a:solidFill>
                <a:srgbClr val="002060"/>
              </a:solidFill>
            </a:endParaRPr>
          </a:p>
        </p:txBody>
      </p:sp>
      <p:pic>
        <p:nvPicPr>
          <p:cNvPr id="5" name="Picture 8"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SF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62000" y="-762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Storm Surge Values in </a:t>
            </a:r>
          </a:p>
          <a:p>
            <a:pPr algn="ctr">
              <a:defRPr/>
            </a:pPr>
            <a:r>
              <a:rPr lang="en-US" sz="3600" b="1" kern="0" dirty="0" smtClean="0">
                <a:solidFill>
                  <a:srgbClr val="000066"/>
                </a:solidFill>
              </a:rPr>
              <a:t>NHC Public Advisory</a:t>
            </a:r>
            <a:endParaRPr lang="en-US" sz="3600" b="1" i="1" kern="0" dirty="0">
              <a:solidFill>
                <a:srgbClr val="000066"/>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24000"/>
            <a:ext cx="4429430" cy="4022944"/>
          </a:xfrm>
          <a:prstGeom prst="rect">
            <a:avLst/>
          </a:prstGeom>
          <a:effectLst>
            <a:outerShdw blurRad="63500" dist="63500" dir="2700000" algn="tl" rotWithShape="0">
              <a:prstClr val="black">
                <a:alpha val="40000"/>
              </a:prstClr>
            </a:outerShdw>
          </a:effectLst>
        </p:spPr>
      </p:pic>
      <p:sp>
        <p:nvSpPr>
          <p:cNvPr id="3" name="Rectangle 1"/>
          <p:cNvSpPr>
            <a:spLocks noChangeArrowheads="1"/>
          </p:cNvSpPr>
          <p:nvPr/>
        </p:nvSpPr>
        <p:spPr bwMode="auto">
          <a:xfrm>
            <a:off x="4709320" y="1931314"/>
            <a:ext cx="4167501" cy="353943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smtClean="0">
                <a:solidFill>
                  <a:srgbClr val="000000"/>
                </a:solidFill>
                <a:latin typeface="Arial Unicode MS" panose="020B0604020202020204" pitchFamily="34" charset="-128"/>
              </a:rPr>
              <a:t>HAZARDS AFFECTING LAND</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smtClean="0">
                <a:solidFill>
                  <a:srgbClr val="000000"/>
                </a:solidFill>
                <a:latin typeface="Arial Unicode MS" panose="020B0604020202020204" pitchFamily="34" charset="-128"/>
              </a:rPr>
              <a:t>------------------------------------------</a:t>
            </a:r>
            <a:endParaRPr kumimoji="0" lang="en-US" altLang="en-US" sz="1400" b="0" i="0" u="none" strike="noStrike" cap="none" normalizeH="0" baseline="0" dirty="0" smtClean="0">
              <a:ln>
                <a:noFill/>
              </a:ln>
              <a:solidFill>
                <a:srgbClr val="000000"/>
              </a:solidFill>
              <a:effectLst/>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Unicode MS" panose="020B0604020202020204" pitchFamily="34" charset="-128"/>
              </a:rPr>
              <a:t>Storm Surge:</a:t>
            </a:r>
            <a:r>
              <a:rPr lang="en-US" altLang="en-US" sz="1400" dirty="0">
                <a:solidFill>
                  <a:srgbClr val="000000"/>
                </a:solidFill>
                <a:latin typeface="Arial Unicode MS" panose="020B0604020202020204" pitchFamily="34" charset="-128"/>
              </a:rPr>
              <a:t> </a:t>
            </a:r>
            <a:r>
              <a:rPr lang="en-US" altLang="en-US" sz="1400" dirty="0" smtClean="0">
                <a:solidFill>
                  <a:srgbClr val="000000"/>
                </a:solidFill>
                <a:latin typeface="Arial Unicode MS" panose="020B0604020202020204" pitchFamily="34" charset="-128"/>
              </a:rPr>
              <a:t> The combination of a dangerous storm surge and the tide will cause normally dry areas near the coast to be flooded by rising waters moving inland from the shoreline.</a:t>
            </a:r>
            <a:endParaRPr kumimoji="0" lang="en-US" altLang="en-US" sz="1400" b="0" i="0" u="none" strike="noStrike" cap="none" normalizeH="0" baseline="0" dirty="0" smtClean="0">
              <a:ln>
                <a:noFill/>
              </a:ln>
              <a:solidFill>
                <a:srgbClr val="000000"/>
              </a:solidFill>
              <a:effectLst/>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000000"/>
              </a:solidFill>
              <a:effectLst/>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Unicode MS" panose="020B0604020202020204" pitchFamily="34" charset="-128"/>
              </a:rPr>
              <a:t>The water </a:t>
            </a:r>
            <a:r>
              <a:rPr lang="en-US" altLang="en-US" sz="1400" dirty="0" smtClean="0">
                <a:solidFill>
                  <a:srgbClr val="000000"/>
                </a:solidFill>
                <a:latin typeface="Arial Unicode MS" panose="020B0604020202020204" pitchFamily="34" charset="-128"/>
              </a:rPr>
              <a:t>is expected to </a:t>
            </a:r>
            <a:r>
              <a:rPr kumimoji="0" lang="en-US" altLang="en-US" sz="1400" b="0" i="0" u="none" strike="noStrike" cap="none" normalizeH="0" baseline="0" dirty="0" smtClean="0">
                <a:ln>
                  <a:noFill/>
                </a:ln>
                <a:solidFill>
                  <a:srgbClr val="000000"/>
                </a:solidFill>
                <a:effectLst/>
                <a:latin typeface="Arial Unicode MS" panose="020B0604020202020204" pitchFamily="34" charset="-128"/>
              </a:rPr>
              <a:t>reach the following heights above ground if the peak surge occurs at the time of high tide...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Destin to Indian Pass...1 to 3 feet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Indian Pass to </a:t>
            </a:r>
            <a:r>
              <a:rPr kumimoji="0" lang="en-US" altLang="en-US" sz="1400" b="1" i="0" u="none" strike="noStrike" cap="none" normalizeH="0" baseline="0" dirty="0" err="1" smtClean="0">
                <a:ln>
                  <a:noFill/>
                </a:ln>
                <a:solidFill>
                  <a:srgbClr val="000000"/>
                </a:solidFill>
                <a:effectLst/>
                <a:latin typeface="Arial Unicode MS" panose="020B0604020202020204" pitchFamily="34" charset="-128"/>
              </a:rPr>
              <a:t>Chassahowitzka</a:t>
            </a: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...4 to 7 feet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rgbClr val="000000"/>
                </a:solidFill>
                <a:effectLst/>
                <a:latin typeface="Arial Unicode MS" panose="020B0604020202020204" pitchFamily="34" charset="-128"/>
              </a:rPr>
              <a:t>Chassahowitzka</a:t>
            </a: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 to </a:t>
            </a:r>
            <a:r>
              <a:rPr kumimoji="0" lang="en-US" altLang="en-US" sz="1400" b="1" i="0" u="none" strike="noStrike" cap="none" normalizeH="0" baseline="0" dirty="0" err="1" smtClean="0">
                <a:ln>
                  <a:noFill/>
                </a:ln>
                <a:solidFill>
                  <a:srgbClr val="000000"/>
                </a:solidFill>
                <a:effectLst/>
                <a:latin typeface="Arial Unicode MS" panose="020B0604020202020204" pitchFamily="34" charset="-128"/>
              </a:rPr>
              <a:t>Aripeka</a:t>
            </a: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...2 to 4 feet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rgbClr val="000000"/>
                </a:solidFill>
                <a:effectLst/>
                <a:latin typeface="Arial Unicode MS" panose="020B0604020202020204" pitchFamily="34" charset="-128"/>
              </a:rPr>
              <a:t>Aripeka</a:t>
            </a: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 to Bonita Beach...1 to 3 feet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Unicode MS" panose="020B0604020202020204" pitchFamily="34" charset="-128"/>
              </a:rPr>
              <a:t>Florida-Georgia line to Cape Fear...1 to 3 feet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73130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8"/>
          <p:cNvSpPr txBox="1">
            <a:spLocks noChangeArrowheads="1"/>
          </p:cNvSpPr>
          <p:nvPr/>
        </p:nvSpPr>
        <p:spPr bwMode="auto">
          <a:xfrm>
            <a:off x="76200" y="762000"/>
            <a:ext cx="5902676"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solidFill>
                <a:prstClr val="white"/>
              </a:solidFill>
              <a:latin typeface="Calibri" charset="0"/>
            </a:endParaRPr>
          </a:p>
          <a:p>
            <a:pPr>
              <a:lnSpc>
                <a:spcPct val="80000"/>
              </a:lnSpc>
              <a:spcBef>
                <a:spcPct val="20000"/>
              </a:spcBef>
              <a:buFont typeface="Arial" charset="0"/>
              <a:buChar char="•"/>
            </a:pPr>
            <a:r>
              <a:rPr lang="en-US" sz="2500" dirty="0" smtClean="0">
                <a:solidFill>
                  <a:srgbClr val="000066"/>
                </a:solidFill>
                <a:latin typeface="Calibri" charset="0"/>
              </a:rPr>
              <a:t>NHC has the option to issue advisories, watches, and warnings for disturbances that are not yet a tropical cyclone but which pose a threat of bringing tropical storm or hurricane conditions to land within 48 hours.</a:t>
            </a:r>
          </a:p>
          <a:p>
            <a:pPr marL="0" indent="0">
              <a:lnSpc>
                <a:spcPct val="80000"/>
              </a:lnSpc>
              <a:spcBef>
                <a:spcPct val="20000"/>
              </a:spcBef>
            </a:pPr>
            <a:r>
              <a:rPr lang="en-US" sz="2500" dirty="0" smtClean="0">
                <a:solidFill>
                  <a:srgbClr val="000066"/>
                </a:solidFill>
                <a:latin typeface="Calibri" charset="0"/>
              </a:rPr>
              <a:t> </a:t>
            </a:r>
          </a:p>
          <a:p>
            <a:pPr>
              <a:lnSpc>
                <a:spcPct val="80000"/>
              </a:lnSpc>
              <a:spcBef>
                <a:spcPct val="20000"/>
              </a:spcBef>
              <a:buFont typeface="Arial" charset="0"/>
              <a:buChar char="•"/>
            </a:pPr>
            <a:r>
              <a:rPr lang="en-US" sz="2500" dirty="0" smtClean="0">
                <a:solidFill>
                  <a:srgbClr val="000066"/>
                </a:solidFill>
                <a:latin typeface="Calibri" charset="0"/>
              </a:rPr>
              <a:t>Regular Tropical Storm and Hurricane Watch</a:t>
            </a:r>
            <a:r>
              <a:rPr lang="en-US" sz="2500" dirty="0">
                <a:solidFill>
                  <a:srgbClr val="000066"/>
                </a:solidFill>
                <a:latin typeface="Calibri" charset="0"/>
              </a:rPr>
              <a:t> </a:t>
            </a:r>
            <a:r>
              <a:rPr lang="en-US" sz="2500" dirty="0" smtClean="0">
                <a:solidFill>
                  <a:srgbClr val="000066"/>
                </a:solidFill>
                <a:latin typeface="Calibri" charset="0"/>
              </a:rPr>
              <a:t>and Warning criteria would apply</a:t>
            </a:r>
          </a:p>
          <a:p>
            <a:pPr marL="800100" lvl="1" indent="-342900">
              <a:lnSpc>
                <a:spcPct val="80000"/>
              </a:lnSpc>
              <a:spcBef>
                <a:spcPct val="20000"/>
              </a:spcBef>
              <a:buFont typeface="Arial" panose="020B0604020202020204" pitchFamily="34" charset="0"/>
              <a:buChar char="•"/>
            </a:pPr>
            <a:r>
              <a:rPr lang="en-US" sz="2200" dirty="0" smtClean="0">
                <a:solidFill>
                  <a:srgbClr val="000066"/>
                </a:solidFill>
                <a:latin typeface="Calibri" charset="0"/>
                <a:cs typeface="ＭＳ Ｐゴシック" charset="0"/>
              </a:rPr>
              <a:t>Watch – conditions possible within 48 h</a:t>
            </a:r>
          </a:p>
          <a:p>
            <a:pPr marL="800100" lvl="1" indent="-342900">
              <a:lnSpc>
                <a:spcPct val="80000"/>
              </a:lnSpc>
              <a:spcBef>
                <a:spcPct val="20000"/>
              </a:spcBef>
              <a:buFont typeface="Arial" panose="020B0604020202020204" pitchFamily="34" charset="0"/>
              <a:buChar char="•"/>
            </a:pPr>
            <a:r>
              <a:rPr lang="en-US" sz="2200" dirty="0" smtClean="0">
                <a:solidFill>
                  <a:srgbClr val="000066"/>
                </a:solidFill>
                <a:latin typeface="Calibri" charset="0"/>
                <a:cs typeface="ＭＳ Ｐゴシック" charset="0"/>
              </a:rPr>
              <a:t>Warning – conditions expected within 36 h</a:t>
            </a:r>
          </a:p>
          <a:p>
            <a:pPr lvl="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a:lnSpc>
                <a:spcPct val="80000"/>
              </a:lnSpc>
              <a:spcBef>
                <a:spcPct val="20000"/>
              </a:spcBef>
              <a:buFont typeface="Arial" panose="020B0604020202020204" pitchFamily="34" charset="0"/>
              <a:buChar char="•"/>
            </a:pPr>
            <a:r>
              <a:rPr lang="en-US" sz="2500" dirty="0" smtClean="0">
                <a:solidFill>
                  <a:srgbClr val="000066"/>
                </a:solidFill>
                <a:latin typeface="Calibri" charset="0"/>
              </a:rPr>
              <a:t>Systems would be identified as </a:t>
            </a:r>
            <a:r>
              <a:rPr lang="en-US" sz="2500" b="1" dirty="0" smtClean="0">
                <a:solidFill>
                  <a:srgbClr val="000066"/>
                </a:solidFill>
                <a:latin typeface="Calibri" charset="0"/>
              </a:rPr>
              <a:t>Potential Tropical Cyclones</a:t>
            </a:r>
          </a:p>
          <a:p>
            <a:pPr marL="800100" lvl="1" indent="-342900">
              <a:lnSpc>
                <a:spcPct val="80000"/>
              </a:lnSpc>
              <a:spcBef>
                <a:spcPct val="20000"/>
              </a:spcBef>
              <a:buFont typeface="Arial" panose="020B0604020202020204" pitchFamily="34" charset="0"/>
              <a:buChar char="•"/>
            </a:pPr>
            <a:r>
              <a:rPr lang="en-US" sz="2300" i="1" dirty="0" smtClean="0">
                <a:solidFill>
                  <a:srgbClr val="000066"/>
                </a:solidFill>
                <a:latin typeface="Calibri" charset="0"/>
                <a:ea typeface="+mn-ea"/>
              </a:rPr>
              <a:t>Same </a:t>
            </a:r>
            <a:r>
              <a:rPr lang="en-US" sz="2300" i="1" dirty="0">
                <a:solidFill>
                  <a:srgbClr val="000066"/>
                </a:solidFill>
                <a:latin typeface="Calibri" charset="0"/>
                <a:ea typeface="+mn-ea"/>
              </a:rPr>
              <a:t>numbering system as depressions – “One”, “Two”, etc.</a:t>
            </a:r>
          </a:p>
          <a:p>
            <a:pPr lvl="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marL="0" indent="0">
              <a:lnSpc>
                <a:spcPct val="80000"/>
              </a:lnSpc>
              <a:spcBef>
                <a:spcPct val="20000"/>
              </a:spcBef>
            </a:pPr>
            <a:endParaRPr lang="en-US" sz="2600" dirty="0" smtClean="0">
              <a:solidFill>
                <a:srgbClr val="000066"/>
              </a:solidFill>
              <a:latin typeface="Calibri" charset="0"/>
            </a:endParaRPr>
          </a:p>
        </p:txBody>
      </p:sp>
      <p:pic>
        <p:nvPicPr>
          <p:cNvPr id="7" name="Picture 6" descr="Screen Shot 2016-09-08 at 2.47.2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0958" y="1219200"/>
            <a:ext cx="3106841" cy="2286000"/>
          </a:xfrm>
          <a:prstGeom prst="rect">
            <a:avLst/>
          </a:prstGeom>
          <a:effectLst>
            <a:softEdge rad="50800"/>
          </a:effectLst>
        </p:spPr>
      </p:pic>
      <p:pic>
        <p:nvPicPr>
          <p:cNvPr id="8" name="Picture 2" descr="20150614.2045.goes13.x.vis1km.91LINVEST.30kts-1008mb-217N-900W.100pc.jpg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53" t="5646" b="8719"/>
          <a:stretch/>
        </p:blipFill>
        <p:spPr bwMode="auto">
          <a:xfrm>
            <a:off x="6055076" y="3763188"/>
            <a:ext cx="2942874" cy="2637611"/>
          </a:xfrm>
          <a:prstGeom prst="rect">
            <a:avLst/>
          </a:prstGeom>
          <a:noFill/>
          <a:ln w="9525">
            <a:noFill/>
            <a:miter lim="800000"/>
            <a:headEnd/>
            <a:tailEnd/>
          </a:ln>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8661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8"/>
          <p:cNvSpPr txBox="1">
            <a:spLocks noChangeArrowheads="1"/>
          </p:cNvSpPr>
          <p:nvPr/>
        </p:nvSpPr>
        <p:spPr bwMode="auto">
          <a:xfrm>
            <a:off x="0" y="7620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dirty="0" smtClean="0">
              <a:solidFill>
                <a:prstClr val="white"/>
              </a:solidFill>
              <a:latin typeface="Calibri" charset="0"/>
            </a:endParaRPr>
          </a:p>
          <a:p>
            <a:pPr>
              <a:lnSpc>
                <a:spcPct val="80000"/>
              </a:lnSpc>
              <a:spcBef>
                <a:spcPct val="20000"/>
              </a:spcBef>
              <a:buFont typeface="Arial" charset="0"/>
              <a:buChar char="•"/>
            </a:pPr>
            <a:r>
              <a:rPr lang="en-US" dirty="0" smtClean="0">
                <a:solidFill>
                  <a:srgbClr val="000066"/>
                </a:solidFill>
                <a:latin typeface="Calibri" charset="0"/>
              </a:rPr>
              <a:t>Accompanied by the standard suite of NHC advisory products at standard advisory times</a:t>
            </a:r>
          </a:p>
          <a:p>
            <a:pPr lvl="1">
              <a:lnSpc>
                <a:spcPct val="80000"/>
              </a:lnSpc>
              <a:spcBef>
                <a:spcPct val="20000"/>
              </a:spcBef>
              <a:buFont typeface="Arial" charset="0"/>
              <a:buChar char="•"/>
            </a:pPr>
            <a:r>
              <a:rPr lang="en-US" sz="1800" dirty="0" smtClean="0">
                <a:solidFill>
                  <a:srgbClr val="000066"/>
                </a:solidFill>
                <a:latin typeface="Calibri" charset="0"/>
                <a:cs typeface="ＭＳ Ｐゴシック" charset="0"/>
              </a:rPr>
              <a:t>Public Advisory (including Intermediates) </a:t>
            </a:r>
            <a:endParaRPr lang="en-US" sz="1800" dirty="0">
              <a:solidFill>
                <a:srgbClr val="000066"/>
              </a:solidFill>
              <a:latin typeface="Calibri" charset="0"/>
              <a:cs typeface="ＭＳ Ｐゴシック" charset="0"/>
            </a:endParaRPr>
          </a:p>
          <a:p>
            <a:pPr lvl="1">
              <a:lnSpc>
                <a:spcPct val="80000"/>
              </a:lnSpc>
              <a:spcBef>
                <a:spcPct val="20000"/>
              </a:spcBef>
              <a:buFont typeface="Arial" charset="0"/>
              <a:buChar char="•"/>
            </a:pPr>
            <a:r>
              <a:rPr lang="en-US" sz="1800" dirty="0">
                <a:solidFill>
                  <a:srgbClr val="000066"/>
                </a:solidFill>
                <a:latin typeface="Calibri" charset="0"/>
                <a:cs typeface="ＭＳ Ｐゴシック" charset="0"/>
              </a:rPr>
              <a:t>Forecast Advisory</a:t>
            </a:r>
          </a:p>
          <a:p>
            <a:pPr lvl="1">
              <a:lnSpc>
                <a:spcPct val="80000"/>
              </a:lnSpc>
              <a:spcBef>
                <a:spcPct val="20000"/>
              </a:spcBef>
              <a:buFont typeface="Arial" charset="0"/>
              <a:buChar char="•"/>
            </a:pPr>
            <a:r>
              <a:rPr lang="en-US" sz="1800" dirty="0">
                <a:solidFill>
                  <a:srgbClr val="000066"/>
                </a:solidFill>
                <a:latin typeface="Calibri" charset="0"/>
                <a:cs typeface="ＭＳ Ｐゴシック" charset="0"/>
              </a:rPr>
              <a:t>Discussion</a:t>
            </a:r>
          </a:p>
          <a:p>
            <a:pPr lvl="1">
              <a:lnSpc>
                <a:spcPct val="80000"/>
              </a:lnSpc>
              <a:spcBef>
                <a:spcPct val="20000"/>
              </a:spcBef>
              <a:buFont typeface="Arial" charset="0"/>
              <a:buChar char="•"/>
            </a:pPr>
            <a:r>
              <a:rPr lang="en-US" sz="1800" dirty="0">
                <a:solidFill>
                  <a:srgbClr val="000066"/>
                </a:solidFill>
                <a:latin typeface="Calibri" charset="0"/>
                <a:cs typeface="ＭＳ Ｐゴシック" charset="0"/>
              </a:rPr>
              <a:t>Wind Speed Probabilities</a:t>
            </a:r>
          </a:p>
          <a:p>
            <a:pPr lvl="1">
              <a:lnSpc>
                <a:spcPct val="80000"/>
              </a:lnSpc>
              <a:spcBef>
                <a:spcPct val="20000"/>
              </a:spcBef>
              <a:buFont typeface="Arial" charset="0"/>
              <a:buChar char="•"/>
            </a:pPr>
            <a:r>
              <a:rPr lang="en-US" sz="1800" dirty="0">
                <a:solidFill>
                  <a:srgbClr val="000066"/>
                </a:solidFill>
                <a:latin typeface="Calibri" charset="0"/>
                <a:cs typeface="ＭＳ Ｐゴシック" charset="0"/>
              </a:rPr>
              <a:t>Cone </a:t>
            </a:r>
            <a:r>
              <a:rPr lang="en-US" sz="1800" dirty="0" smtClean="0">
                <a:solidFill>
                  <a:srgbClr val="000066"/>
                </a:solidFill>
                <a:latin typeface="Calibri" charset="0"/>
                <a:cs typeface="ＭＳ Ｐゴシック" charset="0"/>
              </a:rPr>
              <a:t>graphic</a:t>
            </a:r>
          </a:p>
          <a:p>
            <a:pPr lvl="1">
              <a:lnSpc>
                <a:spcPct val="80000"/>
              </a:lnSpc>
              <a:spcBef>
                <a:spcPct val="20000"/>
              </a:spcBef>
              <a:buFont typeface="Arial" charset="0"/>
              <a:buChar char="•"/>
            </a:pPr>
            <a:r>
              <a:rPr lang="en-US" sz="1800" dirty="0" smtClean="0">
                <a:solidFill>
                  <a:srgbClr val="000066"/>
                </a:solidFill>
                <a:latin typeface="Calibri" charset="0"/>
              </a:rPr>
              <a:t>Storm surge products, as needed</a:t>
            </a:r>
          </a:p>
          <a:p>
            <a:pPr lvl="1">
              <a:lnSpc>
                <a:spcPct val="80000"/>
              </a:lnSpc>
              <a:spcBef>
                <a:spcPct val="20000"/>
              </a:spcBef>
              <a:buFont typeface="Arial" charset="0"/>
              <a:buChar char="•"/>
            </a:pPr>
            <a:endParaRPr lang="en-US" i="1" dirty="0" smtClean="0">
              <a:solidFill>
                <a:srgbClr val="000066"/>
              </a:solidFill>
              <a:latin typeface="Calibri" charset="0"/>
            </a:endParaRPr>
          </a:p>
          <a:p>
            <a:pPr>
              <a:lnSpc>
                <a:spcPct val="80000"/>
              </a:lnSpc>
              <a:spcBef>
                <a:spcPct val="20000"/>
              </a:spcBef>
              <a:buFont typeface="Arial" charset="0"/>
              <a:buChar char="•"/>
            </a:pPr>
            <a:r>
              <a:rPr lang="en-US" dirty="0" smtClean="0">
                <a:solidFill>
                  <a:srgbClr val="000066"/>
                </a:solidFill>
                <a:latin typeface="Calibri" charset="0"/>
              </a:rPr>
              <a:t>Genesis probabilities will appear in both the Tropical Weather Outlook and the Public Advisory. </a:t>
            </a:r>
          </a:p>
          <a:p>
            <a:pPr>
              <a:lnSpc>
                <a:spcPct val="80000"/>
              </a:lnSpc>
              <a:spcBef>
                <a:spcPct val="20000"/>
              </a:spcBef>
              <a:buFont typeface="Arial" charset="0"/>
              <a:buChar char="•"/>
            </a:pPr>
            <a:endParaRPr lang="en-US" dirty="0" smtClean="0">
              <a:solidFill>
                <a:srgbClr val="000066"/>
              </a:solidFill>
              <a:latin typeface="Calibri" charset="0"/>
            </a:endParaRPr>
          </a:p>
          <a:p>
            <a:pPr>
              <a:lnSpc>
                <a:spcPct val="80000"/>
              </a:lnSpc>
              <a:spcBef>
                <a:spcPct val="20000"/>
              </a:spcBef>
              <a:buFont typeface="Arial" charset="0"/>
              <a:buChar char="•"/>
            </a:pPr>
            <a:r>
              <a:rPr lang="en-US" dirty="0" smtClean="0">
                <a:solidFill>
                  <a:srgbClr val="000066"/>
                </a:solidFill>
                <a:latin typeface="Calibri" charset="0"/>
              </a:rPr>
              <a:t>The Graphical TWO will no longer display a formation area for these systems, to avoid confusion with the (now available) 5-day track forecast and cone graphic.  </a:t>
            </a:r>
          </a:p>
          <a:p>
            <a:pPr>
              <a:lnSpc>
                <a:spcPct val="80000"/>
              </a:lnSpc>
              <a:spcBef>
                <a:spcPct val="20000"/>
              </a:spcBef>
              <a:buFont typeface="Arial" charset="0"/>
              <a:buChar char="•"/>
            </a:pPr>
            <a:endParaRPr lang="en-US" sz="2600" dirty="0">
              <a:solidFill>
                <a:srgbClr val="000066"/>
              </a:solidFill>
              <a:latin typeface="Calibri" charset="0"/>
            </a:endParaRPr>
          </a:p>
          <a:p>
            <a:pPr marL="0" indent="0">
              <a:lnSpc>
                <a:spcPct val="80000"/>
              </a:lnSpc>
              <a:spcBef>
                <a:spcPct val="20000"/>
              </a:spcBef>
            </a:pPr>
            <a:endParaRPr lang="en-US" sz="2600" dirty="0">
              <a:solidFill>
                <a:srgbClr val="000066"/>
              </a:solidFill>
              <a:latin typeface="Calibri" charset="0"/>
            </a:endParaRPr>
          </a:p>
          <a:p>
            <a:pPr>
              <a:lnSpc>
                <a:spcPct val="80000"/>
              </a:lnSpc>
              <a:spcBef>
                <a:spcPct val="20000"/>
              </a:spcBef>
              <a:buFont typeface="Arial" charset="0"/>
              <a:buChar char="•"/>
            </a:pPr>
            <a:endParaRPr lang="en-US" sz="2600" dirty="0" smtClean="0">
              <a:solidFill>
                <a:srgbClr val="000066"/>
              </a:solidFill>
              <a:latin typeface="Calibri" charset="0"/>
            </a:endParaRPr>
          </a:p>
          <a:p>
            <a:pPr>
              <a:lnSpc>
                <a:spcPct val="80000"/>
              </a:lnSpc>
              <a:spcBef>
                <a:spcPct val="20000"/>
              </a:spcBef>
              <a:buFont typeface="Arial" charset="0"/>
              <a:buChar char="•"/>
            </a:pPr>
            <a:endParaRPr lang="en-US" sz="2600" i="1" dirty="0">
              <a:solidFill>
                <a:srgbClr val="000066"/>
              </a:solidFill>
              <a:latin typeface="Calibri"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8607" y="1143000"/>
            <a:ext cx="3575393" cy="2933655"/>
          </a:xfrm>
          <a:prstGeom prst="rect">
            <a:avLst/>
          </a:prstGeom>
          <a:ln>
            <a:solidFill>
              <a:schemeClr val="tx1"/>
            </a:solidFill>
          </a:ln>
        </p:spPr>
      </p:pic>
      <p:pic>
        <p:nvPicPr>
          <p:cNvPr id="2" name="Picture 1" descr="two_atl_0d0.png"/>
          <p:cNvPicPr>
            <a:picLocks noChangeAspect="1"/>
          </p:cNvPicPr>
          <p:nvPr/>
        </p:nvPicPr>
        <p:blipFill rotWithShape="1">
          <a:blip r:embed="rId7">
            <a:extLst>
              <a:ext uri="{28A0092B-C50C-407E-A947-70E740481C1C}">
                <a14:useLocalDpi xmlns:a14="http://schemas.microsoft.com/office/drawing/2010/main" val="0"/>
              </a:ext>
            </a:extLst>
          </a:blip>
          <a:srcRect r="10344"/>
          <a:stretch/>
        </p:blipFill>
        <p:spPr>
          <a:xfrm>
            <a:off x="5714999" y="4191000"/>
            <a:ext cx="3376083" cy="2514600"/>
          </a:xfrm>
          <a:prstGeom prst="rect">
            <a:avLst/>
          </a:prstGeom>
          <a:ln>
            <a:solidFill>
              <a:schemeClr val="tx1"/>
            </a:solidFill>
          </a:ln>
        </p:spPr>
      </p:pic>
      <p:sp>
        <p:nvSpPr>
          <p:cNvPr id="6" name="TextBox 5"/>
          <p:cNvSpPr txBox="1"/>
          <p:nvPr/>
        </p:nvSpPr>
        <p:spPr>
          <a:xfrm>
            <a:off x="7162800" y="5029200"/>
            <a:ext cx="1905000" cy="369332"/>
          </a:xfrm>
          <a:prstGeom prst="rect">
            <a:avLst/>
          </a:prstGeom>
          <a:solidFill>
            <a:srgbClr val="000143"/>
          </a:solidFill>
        </p:spPr>
        <p:txBody>
          <a:bodyPr wrap="square" rtlCol="0">
            <a:spAutoFit/>
          </a:bodyPr>
          <a:lstStyle/>
          <a:p>
            <a:endParaRPr lang="en-US" dirty="0"/>
          </a:p>
        </p:txBody>
      </p:sp>
      <p:sp>
        <p:nvSpPr>
          <p:cNvPr id="10" name="TextBox 9"/>
          <p:cNvSpPr txBox="1"/>
          <p:nvPr/>
        </p:nvSpPr>
        <p:spPr>
          <a:xfrm>
            <a:off x="5715000" y="6050280"/>
            <a:ext cx="685800" cy="274320"/>
          </a:xfrm>
          <a:prstGeom prst="rect">
            <a:avLst/>
          </a:prstGeom>
          <a:solidFill>
            <a:srgbClr val="000143"/>
          </a:solidFill>
        </p:spPr>
        <p:txBody>
          <a:bodyPr wrap="square" rtlCol="0">
            <a:spAutoFit/>
          </a:bodyPr>
          <a:lstStyle/>
          <a:p>
            <a:endParaRPr lang="en-US" dirty="0"/>
          </a:p>
        </p:txBody>
      </p:sp>
      <p:sp>
        <p:nvSpPr>
          <p:cNvPr id="7" name="TextBox 6"/>
          <p:cNvSpPr txBox="1"/>
          <p:nvPr/>
        </p:nvSpPr>
        <p:spPr>
          <a:xfrm>
            <a:off x="9067800" y="8001000"/>
            <a:ext cx="184666" cy="369332"/>
          </a:xfrm>
          <a:prstGeom prst="rect">
            <a:avLst/>
          </a:prstGeom>
          <a:noFill/>
        </p:spPr>
        <p:txBody>
          <a:bodyPr wrap="none" rtlCol="0">
            <a:spAutoFit/>
          </a:bodyPr>
          <a:lstStyle/>
          <a:p>
            <a:endParaRPr lang="en-US" dirty="0"/>
          </a:p>
        </p:txBody>
      </p:sp>
      <p:sp>
        <p:nvSpPr>
          <p:cNvPr id="8" name="TextBox 7"/>
          <p:cNvSpPr txBox="1"/>
          <p:nvPr/>
        </p:nvSpPr>
        <p:spPr>
          <a:xfrm>
            <a:off x="6574536" y="5330952"/>
            <a:ext cx="304415" cy="307777"/>
          </a:xfrm>
          <a:prstGeom prst="rect">
            <a:avLst/>
          </a:prstGeom>
          <a:noFill/>
        </p:spPr>
        <p:txBody>
          <a:bodyPr wrap="none" rtlCol="0">
            <a:spAutoFit/>
          </a:bodyPr>
          <a:lstStyle/>
          <a:p>
            <a:r>
              <a:rPr lang="en-US" sz="1400" b="1" dirty="0" smtClean="0">
                <a:solidFill>
                  <a:srgbClr val="FF0000"/>
                </a:solidFill>
              </a:rPr>
              <a:t>X</a:t>
            </a:r>
            <a:endParaRPr lang="en-US" sz="1400" b="1" dirty="0">
              <a:solidFill>
                <a:srgbClr val="FF0000"/>
              </a:solidFill>
            </a:endParaRPr>
          </a:p>
        </p:txBody>
      </p:sp>
      <p:sp>
        <p:nvSpPr>
          <p:cNvPr id="13" name="TextBox 12"/>
          <p:cNvSpPr txBox="1"/>
          <p:nvPr/>
        </p:nvSpPr>
        <p:spPr>
          <a:xfrm>
            <a:off x="6726936" y="5181600"/>
            <a:ext cx="582211" cy="307777"/>
          </a:xfrm>
          <a:prstGeom prst="rect">
            <a:avLst/>
          </a:prstGeom>
          <a:noFill/>
        </p:spPr>
        <p:txBody>
          <a:bodyPr wrap="none" rtlCol="0">
            <a:spAutoFit/>
          </a:bodyPr>
          <a:lstStyle/>
          <a:p>
            <a:r>
              <a:rPr lang="en-US"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Nine</a:t>
            </a:r>
            <a:endParaRPr lang="en-US"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86522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219200"/>
            <a:ext cx="4349750" cy="5257800"/>
          </a:xfrm>
          <a:prstGeom prst="rect">
            <a:avLst/>
          </a:prstGeom>
          <a:effectLst>
            <a:outerShdw blurRad="63500" dist="63500" dir="2700000" algn="tl" rotWithShape="0">
              <a:prstClr val="black">
                <a:alpha val="40000"/>
              </a:prstClr>
            </a:outerShdw>
          </a:effectLst>
        </p:spPr>
      </p:pic>
      <p:sp>
        <p:nvSpPr>
          <p:cNvPr id="5" name="Title 1"/>
          <p:cNvSpPr txBox="1">
            <a:spLocks/>
          </p:cNvSpPr>
          <p:nvPr/>
        </p:nvSpPr>
        <p:spPr bwMode="auto">
          <a:xfrm>
            <a:off x="762000" y="-1524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Watches and Warnings Before Tropical Cyclone Formation</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8"/>
          <p:cNvSpPr txBox="1">
            <a:spLocks noChangeArrowheads="1"/>
          </p:cNvSpPr>
          <p:nvPr/>
        </p:nvSpPr>
        <p:spPr bwMode="auto">
          <a:xfrm>
            <a:off x="76200" y="1371600"/>
            <a:ext cx="44894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solidFill>
                <a:prstClr val="white"/>
              </a:solidFill>
              <a:latin typeface="Calibri" charset="0"/>
            </a:endParaRPr>
          </a:p>
          <a:p>
            <a:pPr>
              <a:lnSpc>
                <a:spcPct val="80000"/>
              </a:lnSpc>
              <a:spcBef>
                <a:spcPct val="20000"/>
              </a:spcBef>
              <a:buFont typeface="Arial" charset="0"/>
              <a:buChar char="•"/>
            </a:pPr>
            <a:r>
              <a:rPr lang="en-US" sz="2500" i="1" dirty="0" smtClean="0">
                <a:solidFill>
                  <a:srgbClr val="000066"/>
                </a:solidFill>
                <a:latin typeface="Calibri" charset="0"/>
              </a:rPr>
              <a:t>Issued only for systems threatening land within the watch/warning time frame.</a:t>
            </a:r>
          </a:p>
          <a:p>
            <a:pPr>
              <a:lnSpc>
                <a:spcPct val="80000"/>
              </a:lnSpc>
              <a:spcBef>
                <a:spcPct val="20000"/>
              </a:spcBef>
              <a:buFont typeface="Arial" charset="0"/>
              <a:buChar char="•"/>
            </a:pPr>
            <a:endParaRPr lang="en-US" sz="2500" dirty="0">
              <a:solidFill>
                <a:srgbClr val="000066"/>
              </a:solidFill>
              <a:latin typeface="Calibri" charset="0"/>
            </a:endParaRPr>
          </a:p>
          <a:p>
            <a:pPr>
              <a:lnSpc>
                <a:spcPct val="80000"/>
              </a:lnSpc>
              <a:spcBef>
                <a:spcPct val="20000"/>
              </a:spcBef>
              <a:buFont typeface="Arial" charset="0"/>
              <a:buChar char="•"/>
            </a:pPr>
            <a:r>
              <a:rPr lang="en-US" sz="2500" dirty="0" smtClean="0">
                <a:solidFill>
                  <a:srgbClr val="000066"/>
                </a:solidFill>
                <a:latin typeface="Calibri" charset="0"/>
              </a:rPr>
              <a:t>Advisory packages will be discontinued when watches and warnings are no longer necessary.  This could result in occasional gaps in product issuance when the threat is not imminent.</a:t>
            </a:r>
          </a:p>
          <a:p>
            <a:pPr>
              <a:lnSpc>
                <a:spcPct val="80000"/>
              </a:lnSpc>
              <a:spcBef>
                <a:spcPct val="20000"/>
              </a:spcBef>
              <a:buFont typeface="Arial" charset="0"/>
              <a:buChar char="•"/>
            </a:pPr>
            <a:endParaRPr lang="en-US" sz="2500" dirty="0" smtClean="0">
              <a:solidFill>
                <a:srgbClr val="000066"/>
              </a:solidFill>
              <a:latin typeface="Calibri" charset="0"/>
            </a:endParaRPr>
          </a:p>
          <a:p>
            <a:pPr marL="0" indent="0">
              <a:lnSpc>
                <a:spcPct val="80000"/>
              </a:lnSpc>
              <a:spcBef>
                <a:spcPct val="20000"/>
              </a:spcBef>
            </a:pPr>
            <a:endParaRPr lang="en-US" i="1" dirty="0">
              <a:solidFill>
                <a:srgbClr val="000066"/>
              </a:solidFill>
              <a:latin typeface="Calibri" charset="0"/>
            </a:endParaRPr>
          </a:p>
          <a:p>
            <a:pPr>
              <a:lnSpc>
                <a:spcPct val="80000"/>
              </a:lnSpc>
              <a:spcBef>
                <a:spcPct val="20000"/>
              </a:spcBef>
              <a:buFont typeface="Arial" charset="0"/>
              <a:buChar char="•"/>
            </a:pPr>
            <a:endParaRPr lang="en-US" sz="2600" dirty="0">
              <a:solidFill>
                <a:srgbClr val="000066"/>
              </a:solidFill>
              <a:latin typeface="Calibri" charset="0"/>
            </a:endParaRPr>
          </a:p>
          <a:p>
            <a:pPr marL="0" indent="0">
              <a:lnSpc>
                <a:spcPct val="80000"/>
              </a:lnSpc>
              <a:spcBef>
                <a:spcPct val="20000"/>
              </a:spcBef>
            </a:pPr>
            <a:endParaRPr lang="en-US" sz="2600" dirty="0">
              <a:solidFill>
                <a:srgbClr val="000066"/>
              </a:solidFill>
              <a:latin typeface="Calibri" charset="0"/>
            </a:endParaRPr>
          </a:p>
          <a:p>
            <a:pPr>
              <a:lnSpc>
                <a:spcPct val="80000"/>
              </a:lnSpc>
              <a:spcBef>
                <a:spcPct val="20000"/>
              </a:spcBef>
              <a:buFont typeface="Arial" charset="0"/>
              <a:buChar char="•"/>
            </a:pPr>
            <a:endParaRPr lang="en-US" sz="2600" dirty="0" smtClean="0">
              <a:solidFill>
                <a:srgbClr val="000066"/>
              </a:solidFill>
              <a:latin typeface="Calibri" charset="0"/>
            </a:endParaRPr>
          </a:p>
          <a:p>
            <a:pPr>
              <a:lnSpc>
                <a:spcPct val="80000"/>
              </a:lnSpc>
              <a:spcBef>
                <a:spcPct val="20000"/>
              </a:spcBef>
              <a:buFont typeface="Arial" charset="0"/>
              <a:buChar char="•"/>
            </a:pPr>
            <a:endParaRPr lang="en-US" sz="2600" i="1" dirty="0">
              <a:solidFill>
                <a:srgbClr val="000066"/>
              </a:solidFill>
              <a:latin typeface="Calibri" charset="0"/>
            </a:endParaRPr>
          </a:p>
          <a:p>
            <a:pPr>
              <a:lnSpc>
                <a:spcPct val="80000"/>
              </a:lnSpc>
              <a:spcBef>
                <a:spcPct val="20000"/>
              </a:spcBef>
              <a:buFont typeface="Arial" charset="0"/>
              <a:buChar char="•"/>
            </a:pPr>
            <a:endParaRPr lang="en-US" sz="2600" i="1" dirty="0" smtClean="0">
              <a:solidFill>
                <a:srgbClr val="000066"/>
              </a:solidFill>
              <a:latin typeface="Calibri" charset="0"/>
            </a:endParaRPr>
          </a:p>
        </p:txBody>
      </p:sp>
      <p:sp>
        <p:nvSpPr>
          <p:cNvPr id="9" name="Rectangle 8"/>
          <p:cNvSpPr>
            <a:spLocks noChangeArrowheads="1"/>
          </p:cNvSpPr>
          <p:nvPr/>
        </p:nvSpPr>
        <p:spPr bwMode="auto">
          <a:xfrm>
            <a:off x="4800600" y="1600200"/>
            <a:ext cx="39624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endParaRPr lang="en-US" altLang="en-US" sz="900" b="1" dirty="0" smtClean="0">
              <a:solidFill>
                <a:srgbClr val="000000"/>
              </a:solidFill>
              <a:latin typeface="Courier New" panose="02070309020205020404" pitchFamily="49" charset="0"/>
              <a:cs typeface="Courier New" panose="02070309020205020404" pitchFamily="49" charset="0"/>
            </a:endParaRP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POTENTIAL TROPICAL CYCLONE ONE PUBLIC ADVISORY NUMBER 1</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NWS NATIONAL HURRICANE CENTER MIAMI FL       AL012016</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400 PM CDT WED JUN 5 2016</a:t>
            </a:r>
          </a:p>
          <a:p>
            <a:pPr>
              <a:spcBef>
                <a:spcPct val="0"/>
              </a:spcBef>
              <a:buFontTx/>
              <a:buNone/>
              <a:defRPr/>
            </a:pPr>
            <a:r>
              <a:rPr lang="en-US" altLang="en-US" sz="850" b="1" dirty="0" smtClean="0">
                <a:solidFill>
                  <a:srgbClr val="000000"/>
                </a:solidFill>
                <a:latin typeface="Cordia New" panose="020B0304020202020204" pitchFamily="34" charset="-34"/>
                <a:cs typeface="Cordia New" panose="020B0304020202020204" pitchFamily="34" charset="-34"/>
              </a:rPr>
              <a:t> </a:t>
            </a:r>
          </a:p>
          <a:p>
            <a:pPr>
              <a:spcBef>
                <a:spcPct val="0"/>
              </a:spcBef>
              <a:buFontTx/>
              <a:buNone/>
              <a:defRPr/>
            </a:pPr>
            <a:r>
              <a:rPr lang="en-US" altLang="en-US" sz="850" b="1" dirty="0" smtClean="0">
                <a:latin typeface="Courier New" panose="02070309020205020404" pitchFamily="49" charset="0"/>
                <a:cs typeface="Courier New" panose="02070309020205020404" pitchFamily="49" charset="0"/>
              </a:rPr>
              <a:t>...TROPICAL DISTURBANCE OVER THE EAST-CENTRAL GULF OF MEXICO EXPECTED TO BECOME A TROPICAL STORM...</a:t>
            </a:r>
          </a:p>
          <a:p>
            <a:pPr>
              <a:spcBef>
                <a:spcPct val="0"/>
              </a:spcBef>
              <a:buFontTx/>
              <a:buNone/>
              <a:defRPr/>
            </a:pPr>
            <a:r>
              <a:rPr lang="en-US" altLang="en-US" sz="850" b="1" dirty="0" smtClean="0">
                <a:latin typeface="Courier New" panose="02070309020205020404" pitchFamily="49" charset="0"/>
                <a:cs typeface="Courier New" panose="02070309020205020404" pitchFamily="49" charset="0"/>
              </a:rPr>
              <a:t>...TROPICAL STORM WARNING ISSUED FOR PORTIONS OF THE WEST COAST OF FLORIDA..</a:t>
            </a:r>
            <a:r>
              <a:rPr lang="en-US" altLang="en-US" sz="850" b="1" dirty="0" smtClean="0">
                <a:latin typeface="Cordia New" panose="020B0304020202020204" pitchFamily="34" charset="-34"/>
                <a:cs typeface="Cordia New" panose="020B0304020202020204" pitchFamily="34" charset="-34"/>
              </a:rPr>
              <a:t>.</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SUMMARY OF 400 PM CDT...2100 UTC...INFORMATION</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LOCATION...25.3N 86.5W</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ABOUT 310 MI...500 KM SW OF TAMPA</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ABOUT 320 MI...510 KM SSW OF APALACHICOLA FLORIDA</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MAXIMUM SUSTAINED WINDS...35 MPH...55 KM/H</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PRESENT MOVEMENT...N OR 360 DEGREES AT 3 MPH...6 KM/H</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MINIMUM CENTRAL PRESSURE...1010 MB...29.92 INCHES</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WATCHES AND WARNINGS</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CHANGES WITH THIS ADVISORY...</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has been issued fro the west coast of Florida from Boca Grande to </a:t>
            </a:r>
            <a:r>
              <a:rPr lang="en-US" altLang="en-US" sz="850" b="1" dirty="0" err="1" smtClean="0">
                <a:solidFill>
                  <a:srgbClr val="000000"/>
                </a:solidFill>
                <a:latin typeface="Courier New" panose="02070309020205020404" pitchFamily="49" charset="0"/>
                <a:cs typeface="Courier New" panose="02070309020205020404" pitchFamily="49" charset="0"/>
              </a:rPr>
              <a:t>Ochlockonee</a:t>
            </a:r>
            <a:r>
              <a:rPr lang="en-US" altLang="en-US" sz="850" b="1" dirty="0" smtClean="0">
                <a:solidFill>
                  <a:srgbClr val="000000"/>
                </a:solidFill>
                <a:latin typeface="Courier New" panose="02070309020205020404" pitchFamily="49" charset="0"/>
                <a:cs typeface="Courier New" panose="02070309020205020404" pitchFamily="49" charset="0"/>
              </a:rPr>
              <a:t> River.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SUMMARY OF WATCHES AND WARNINGS IN EFFECT...</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is in effect for...</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The west coast of Florida from Boca Grande to Ochlocknee River</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 </a:t>
            </a:r>
          </a:p>
          <a:p>
            <a:pPr>
              <a:spcBef>
                <a:spcPct val="0"/>
              </a:spcBef>
              <a:buFontTx/>
              <a:buNone/>
              <a:defRPr/>
            </a:pPr>
            <a:r>
              <a:rPr lang="en-US" altLang="en-US" sz="850" b="1" dirty="0" smtClean="0">
                <a:solidFill>
                  <a:srgbClr val="000000"/>
                </a:solidFill>
                <a:latin typeface="Courier New" panose="02070309020205020404" pitchFamily="49" charset="0"/>
                <a:cs typeface="Courier New" panose="02070309020205020404" pitchFamily="49" charset="0"/>
              </a:rPr>
              <a:t>A Tropical Storm Warning means that tropical storm conditions are expected somewhere within the warning</a:t>
            </a:r>
          </a:p>
          <a:p>
            <a:pPr>
              <a:spcBef>
                <a:spcPct val="0"/>
              </a:spcBef>
              <a:buFontTx/>
              <a:buNone/>
              <a:defRPr/>
            </a:pPr>
            <a:endParaRPr lang="en-US" altLang="en-US" sz="900" b="1" dirty="0" smtClean="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900541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685800" y="-228600"/>
            <a:ext cx="7696200" cy="1371600"/>
          </a:xfrm>
          <a:prstGeom prst="rect">
            <a:avLst/>
          </a:prstGeom>
          <a:noFill/>
          <a:ln w="9525">
            <a:noFill/>
            <a:miter lim="800000"/>
            <a:headEnd/>
            <a:tailEnd/>
          </a:ln>
        </p:spPr>
        <p:txBody>
          <a:bodyPr lIns="182880" rIns="182880" anchor="ctr"/>
          <a:lst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gn="ctr">
              <a:defRPr/>
            </a:pPr>
            <a:r>
              <a:rPr lang="en-US" sz="3600" b="1" kern="0" dirty="0" smtClean="0">
                <a:solidFill>
                  <a:srgbClr val="000066"/>
                </a:solidFill>
              </a:rPr>
              <a:t>Update to NHC Graphical Products</a:t>
            </a:r>
            <a:endParaRPr lang="en-US" sz="3600" b="1" i="1" kern="0" dirty="0">
              <a:solidFill>
                <a:srgbClr val="000066"/>
              </a:solidFill>
            </a:endParaRPr>
          </a:p>
        </p:txBody>
      </p:sp>
      <p:pic>
        <p:nvPicPr>
          <p:cNvPr id="142339" name="Picture 8"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2" descr="WSFO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52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8"/>
          <p:cNvSpPr txBox="1">
            <a:spLocks noChangeArrowheads="1"/>
          </p:cNvSpPr>
          <p:nvPr/>
        </p:nvSpPr>
        <p:spPr bwMode="auto">
          <a:xfrm>
            <a:off x="0" y="9144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20000"/>
              </a:spcBef>
              <a:buFont typeface="Arial" charset="0"/>
              <a:buChar char="•"/>
            </a:pPr>
            <a:endParaRPr lang="en-US" sz="2500" dirty="0" smtClean="0">
              <a:solidFill>
                <a:prstClr val="white"/>
              </a:solidFill>
              <a:latin typeface="Calibri" charset="0"/>
            </a:endParaRPr>
          </a:p>
          <a:p>
            <a:pPr>
              <a:lnSpc>
                <a:spcPct val="80000"/>
              </a:lnSpc>
              <a:spcBef>
                <a:spcPct val="20000"/>
              </a:spcBef>
              <a:buFont typeface="Arial" charset="0"/>
              <a:buChar char="•"/>
            </a:pPr>
            <a:r>
              <a:rPr lang="en-US" dirty="0" smtClean="0">
                <a:solidFill>
                  <a:srgbClr val="000066"/>
                </a:solidFill>
                <a:latin typeface="Calibri" charset="0"/>
              </a:rPr>
              <a:t>NHC will be updating the look of its tropical cyclone advisory graphics.</a:t>
            </a:r>
          </a:p>
          <a:p>
            <a:pPr>
              <a:lnSpc>
                <a:spcPct val="80000"/>
              </a:lnSpc>
              <a:spcBef>
                <a:spcPct val="20000"/>
              </a:spcBef>
              <a:buFont typeface="Arial" charset="0"/>
              <a:buChar char="•"/>
            </a:pPr>
            <a:endParaRPr lang="en-US" i="1" dirty="0">
              <a:solidFill>
                <a:srgbClr val="000066"/>
              </a:solidFill>
              <a:latin typeface="Calibri" charset="0"/>
            </a:endParaRPr>
          </a:p>
          <a:p>
            <a:pPr>
              <a:lnSpc>
                <a:spcPct val="80000"/>
              </a:lnSpc>
              <a:spcBef>
                <a:spcPct val="20000"/>
              </a:spcBef>
              <a:buFont typeface="Arial" charset="0"/>
              <a:buChar char="•"/>
            </a:pPr>
            <a:r>
              <a:rPr lang="en-US" dirty="0" smtClean="0">
                <a:solidFill>
                  <a:srgbClr val="000066"/>
                </a:solidFill>
                <a:latin typeface="Calibri" charset="0"/>
              </a:rPr>
              <a:t>Graphics suite will have consistent background maps and colors and a “cleaner” look and feel. </a:t>
            </a:r>
            <a:endParaRPr lang="en-US" dirty="0">
              <a:solidFill>
                <a:srgbClr val="000066"/>
              </a:solidFill>
              <a:latin typeface="Calibri" charset="0"/>
            </a:endParaRPr>
          </a:p>
          <a:p>
            <a:pPr lvl="1">
              <a:lnSpc>
                <a:spcPct val="80000"/>
              </a:lnSpc>
              <a:spcBef>
                <a:spcPct val="20000"/>
              </a:spcBef>
              <a:buFont typeface="Arial" charset="0"/>
              <a:buChar char="–"/>
            </a:pPr>
            <a:endParaRPr lang="en-US" sz="2200" dirty="0" smtClean="0">
              <a:solidFill>
                <a:srgbClr val="000066"/>
              </a:solidFill>
              <a:latin typeface="Calibri" charset="0"/>
              <a:cs typeface="ＭＳ Ｐゴシック" charset="0"/>
            </a:endParaRPr>
          </a:p>
          <a:p>
            <a:pPr>
              <a:lnSpc>
                <a:spcPct val="80000"/>
              </a:lnSpc>
              <a:spcBef>
                <a:spcPct val="20000"/>
              </a:spcBef>
              <a:buFont typeface="Arial" panose="020B0604020202020204" pitchFamily="34" charset="0"/>
              <a:buChar char="•"/>
            </a:pPr>
            <a:r>
              <a:rPr lang="en-US" dirty="0" smtClean="0">
                <a:solidFill>
                  <a:srgbClr val="000066"/>
                </a:solidFill>
                <a:latin typeface="Calibri" charset="0"/>
              </a:rPr>
              <a:t>Storm size information (initial wind field) can now be toggled onto the cone graphic.  This will reinforce that hazardous conditions occur outside the cone.</a:t>
            </a:r>
          </a:p>
          <a:p>
            <a:pPr marL="0" indent="0">
              <a:lnSpc>
                <a:spcPct val="80000"/>
              </a:lnSpc>
              <a:spcBef>
                <a:spcPct val="20000"/>
              </a:spcBef>
            </a:pPr>
            <a:r>
              <a:rPr lang="en-US" sz="2200" dirty="0" smtClean="0">
                <a:solidFill>
                  <a:srgbClr val="000066"/>
                </a:solidFill>
                <a:latin typeface="Calibri" charset="0"/>
              </a:rPr>
              <a:t> </a:t>
            </a:r>
            <a:endParaRPr lang="en-US" sz="2200" dirty="0" smtClean="0">
              <a:solidFill>
                <a:srgbClr val="000066"/>
              </a:solidFill>
              <a:latin typeface="Calibri" charset="0"/>
              <a:cs typeface="ＭＳ Ｐゴシック" charset="0"/>
            </a:endParaRPr>
          </a:p>
          <a:p>
            <a:pPr marL="0" indent="0">
              <a:lnSpc>
                <a:spcPct val="80000"/>
              </a:lnSpc>
              <a:spcBef>
                <a:spcPct val="20000"/>
              </a:spcBef>
            </a:pPr>
            <a:endParaRPr lang="en-US" sz="2600" dirty="0" smtClean="0">
              <a:solidFill>
                <a:srgbClr val="000066"/>
              </a:solidFill>
              <a:latin typeface="Calibri"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2762" y="914399"/>
            <a:ext cx="4047860" cy="3321319"/>
          </a:xfrm>
          <a:prstGeom prst="rect">
            <a:avLst/>
          </a:prstGeom>
          <a:ln>
            <a:solidFill>
              <a:schemeClr val="tx1"/>
            </a:solidFill>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4309872"/>
            <a:ext cx="2650700" cy="1938528"/>
          </a:xfrm>
          <a:prstGeom prst="rect">
            <a:avLst/>
          </a:prstGeom>
          <a:ln>
            <a:solidFill>
              <a:schemeClr val="tx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5600" y="4845319"/>
            <a:ext cx="2353690" cy="1936481"/>
          </a:xfrm>
          <a:prstGeom prst="rect">
            <a:avLst/>
          </a:prstGeom>
          <a:ln>
            <a:solidFill>
              <a:schemeClr val="tx1"/>
            </a:solidFill>
          </a:ln>
        </p:spPr>
      </p:pic>
    </p:spTree>
    <p:extLst>
      <p:ext uri="{BB962C8B-B14F-4D97-AF65-F5344CB8AC3E}">
        <p14:creationId xmlns:p14="http://schemas.microsoft.com/office/powerpoint/2010/main" val="2588141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wilight">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44769</TotalTime>
  <Words>1554</Words>
  <Application>Microsoft Macintosh PowerPoint</Application>
  <PresentationFormat>On-screen Show (4:3)</PresentationFormat>
  <Paragraphs>199</Paragraphs>
  <Slides>16</Slides>
  <Notes>10</Notes>
  <HiddenSlides>0</HiddenSlides>
  <MMClips>0</MMClips>
  <ScaleCrop>false</ScaleCrop>
  <HeadingPairs>
    <vt:vector size="4" baseType="variant">
      <vt:variant>
        <vt:lpstr>Theme</vt:lpstr>
      </vt:variant>
      <vt:variant>
        <vt:i4>8</vt:i4>
      </vt:variant>
      <vt:variant>
        <vt:lpstr>Slide Titles</vt:lpstr>
      </vt:variant>
      <vt:variant>
        <vt:i4>16</vt:i4>
      </vt:variant>
    </vt:vector>
  </HeadingPairs>
  <TitlesOfParts>
    <vt:vector size="24" baseType="lpstr">
      <vt:lpstr>14_Default Design</vt:lpstr>
      <vt:lpstr>6_Default Design</vt:lpstr>
      <vt:lpstr>2_Twilight</vt:lpstr>
      <vt:lpstr>3_Default Design</vt:lpstr>
      <vt:lpstr>17_Default Design</vt:lpstr>
      <vt:lpstr>4_Office Theme</vt:lpstr>
      <vt:lpstr>20_Default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CLIMATE PREDICTION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GERRY BELL</dc:creator>
  <cp:lastModifiedBy>Daniel Brown</cp:lastModifiedBy>
  <cp:revision>560</cp:revision>
  <cp:lastPrinted>2011-03-22T14:44:58Z</cp:lastPrinted>
  <dcterms:created xsi:type="dcterms:W3CDTF">2006-10-23T16:42:57Z</dcterms:created>
  <dcterms:modified xsi:type="dcterms:W3CDTF">2017-03-08T14:26:19Z</dcterms:modified>
</cp:coreProperties>
</file>