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1456" r:id="rId4"/>
    <p:sldId id="260" r:id="rId5"/>
    <p:sldId id="1458" r:id="rId6"/>
    <p:sldId id="1471" r:id="rId7"/>
    <p:sldId id="1459" r:id="rId8"/>
    <p:sldId id="269" r:id="rId9"/>
    <p:sldId id="1467" r:id="rId10"/>
    <p:sldId id="1464" r:id="rId11"/>
    <p:sldId id="1463" r:id="rId12"/>
    <p:sldId id="1468" r:id="rId13"/>
    <p:sldId id="1469" r:id="rId14"/>
    <p:sldId id="257" r:id="rId15"/>
    <p:sldId id="1461" r:id="rId16"/>
    <p:sldId id="1462" r:id="rId17"/>
    <p:sldId id="265" r:id="rId18"/>
    <p:sldId id="266" r:id="rId19"/>
    <p:sldId id="1465" r:id="rId20"/>
    <p:sldId id="1460" r:id="rId21"/>
    <p:sldId id="1470" r:id="rId22"/>
    <p:sldId id="261" r:id="rId23"/>
    <p:sldId id="267" r:id="rId24"/>
    <p:sldId id="262" r:id="rId25"/>
    <p:sldId id="1457" r:id="rId26"/>
    <p:sldId id="259" r:id="rId27"/>
    <p:sldId id="258" r:id="rId28"/>
    <p:sldId id="268" r:id="rId29"/>
    <p:sldId id="264" r:id="rId30"/>
    <p:sldId id="271" r:id="rId31"/>
    <p:sldId id="272" r:id="rId32"/>
    <p:sldId id="303" r:id="rId33"/>
    <p:sldId id="287" r:id="rId34"/>
    <p:sldId id="288" r:id="rId35"/>
    <p:sldId id="1453" r:id="rId36"/>
    <p:sldId id="1454" r:id="rId37"/>
    <p:sldId id="297" r:id="rId38"/>
    <p:sldId id="263" r:id="rId39"/>
    <p:sldId id="1466" r:id="rId40"/>
    <p:sldId id="1455" r:id="rId41"/>
    <p:sldId id="147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D463-3598-3BE6-05A7-D9B0EB702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E91E6-FDA5-CF79-188F-082CB2B60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CDF1F-4471-9A6B-759C-A3288683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94DA6-C1F5-82FF-5E74-11CBBB81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8730-A464-0914-EAD3-F0DFB92A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515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A387-0D8D-F29E-DBB6-EE11C7CF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4779C-A70F-9C72-74A3-A2BDEC801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921-BC05-1CF2-3C90-45BBCD01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5330-E707-F663-CA3D-2872AFCA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15F73-B2F5-2D0B-0E58-F3A3B002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6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28515-390C-B28B-AD35-A6A036DCE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4CB55-0B35-7213-33B9-CB70CD07D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D4EC8-7AE2-E40E-7D8A-7F57A2F5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B5E4A-CDC9-C94D-4BF9-9F6A8DA2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49088-0F9E-C1DA-FBC8-CBFDC4E4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64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8B81-9F31-77EB-D0A8-8EB1E4BA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064E1-9283-8E14-4F1F-3FCE065C2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82FD9-445F-D2E0-7A31-CBAFC43E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6BD66-4F39-48FB-BC00-A7782A0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86212-2A00-BB40-107D-D0BF928B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676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155F-9C5F-E7C4-53B1-56AA0430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A4785-7B1A-259D-FF18-C27AF213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7690F-B24B-B044-EA3E-D2DE0A6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76CC-0064-53C5-91B8-00C79E2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11C15-9D60-F9FE-0E4E-4CE43737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1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EBAC-837F-3ADE-286D-3B7B1873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E5091-C5FC-CB8A-DB41-5DC8BE661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FB488-29BE-6959-71E7-58F0757C3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C782-9FC3-9526-BF54-D7CAE003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86567-13A8-653B-A6A9-D09DC26F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302BD-A58F-6C8E-0098-DB90B82E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07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6381-FFA9-B28C-8F43-30CEC5EE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B94C-DBF1-0AB9-DFDF-36746429E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C166F-7101-6A79-BC92-099691984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0A674-D44F-73D9-8E30-14CFF2E5B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C6C14-B1CA-E24C-836B-D0D8143D5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25D03-B3FF-FC66-DD24-9D7FBF3A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A4622-997A-1E1A-87E5-C14A9C6E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AD77E-450A-A3B3-A7EF-1A8E27D3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53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AA8F-2455-BECE-DE24-F8A37AE0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5F040-4A39-B8E3-BEC2-F13B0CA1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8967A-E986-43C0-0255-608C9FFE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6DF30-59A6-1905-B301-3505C7CE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14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36C5A-4C2A-684F-0725-1AF6A644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60C61-6C79-17D3-878F-6995F5BE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678E-7CEE-6818-9FFD-29D5AAF2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12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451B6-1499-E70E-112D-65F84E38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C8D4E-8792-6BDF-D927-D9697C367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31714-C281-3D39-4C53-03A708BD7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183C7-242D-07B2-BBF7-CA0D4AD5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E3B19-6D77-E1A1-18DC-F7EFC02A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56992-EE4C-03D0-B314-6A686A54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75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DEA1-092D-8054-032D-885D2DA2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CB150-D0CC-8AF5-98F5-47D78E732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15B1F-9F60-769A-96C4-209ED0F8C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B4F1E-0AA6-358D-CFE9-7B9BC58D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765E3-0BD2-698C-389D-6E7E6EAE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9AEFD-C790-80F4-FA1B-6EA2A410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92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1DC56-56F2-AD5D-FDDC-7E103C8F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20412-D287-8E25-4095-291F245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85FC4-1EA3-7BBA-17D6-C2F3856C9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282536-B81B-4C8F-BE1C-98D8F699D73F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F239F-91D8-8ACF-2411-F5B907609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E61B9-E83A-4110-A693-0E3D8C1BF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09EA5F-FBD0-400E-978B-22E2C11583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02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novaweather.net/Photos/Lenticular_Clouds_Halifax_21April201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uWdKVpQ94N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d/1869_New_England_hurricane_track.png" TargetMode="External"/><Relationship Id="rId13" Type="http://schemas.openxmlformats.org/officeDocument/2006/relationships/image" Target="../media/image55.png"/><Relationship Id="rId18" Type="http://schemas.openxmlformats.org/officeDocument/2006/relationships/hyperlink" Target="http://upload.wikimedia.org/wikipedia/commons/5/56/Igor_2010_track.png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hyperlink" Target="http://upload.wikimedia.org/wikipedia/commons/7/73/1959_Escuminac_hurricane_track.png" TargetMode="External"/><Relationship Id="rId17" Type="http://schemas.openxmlformats.org/officeDocument/2006/relationships/image" Target="../media/image57.png"/><Relationship Id="rId2" Type="http://schemas.openxmlformats.org/officeDocument/2006/relationships/image" Target="../media/image49.png"/><Relationship Id="rId16" Type="http://schemas.openxmlformats.org/officeDocument/2006/relationships/hyperlink" Target="http://upload.wikimedia.org/wikipedia/commons/c/c1/Juan_2003_track.png" TargetMode="External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3/3c/Edna_1954_track.png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hyperlink" Target="http://upload.wikimedia.org/wikipedia/commons/7/72/1873_Nova_Scotia_hurricane_track.png" TargetMode="External"/><Relationship Id="rId19" Type="http://schemas.openxmlformats.org/officeDocument/2006/relationships/image" Target="../media/image58.png"/><Relationship Id="rId4" Type="http://schemas.openxmlformats.org/officeDocument/2006/relationships/hyperlink" Target="http://upload.wikimedia.org/wikipedia/commons/4/43/Hazel_1954_track.png" TargetMode="External"/><Relationship Id="rId9" Type="http://schemas.openxmlformats.org/officeDocument/2006/relationships/image" Target="../media/image53.png"/><Relationship Id="rId14" Type="http://schemas.openxmlformats.org/officeDocument/2006/relationships/hyperlink" Target="http://upload.wikimedia.org/wikipedia/commons/6/66/Beth_1971_track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bsky.app/profile/cyclone-fogarty.bsky.social" TargetMode="External"/><Relationship Id="rId2" Type="http://schemas.openxmlformats.org/officeDocument/2006/relationships/hyperlink" Target="https://x.com/Cyclone_Fogart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nada.ca/hurricanes" TargetMode="External"/><Relationship Id="rId5" Type="http://schemas.openxmlformats.org/officeDocument/2006/relationships/hyperlink" Target="https://www.novaweather.net/novaweather_mainpage.pdf" TargetMode="External"/><Relationship Id="rId4" Type="http://schemas.openxmlformats.org/officeDocument/2006/relationships/hyperlink" Target="mailto:chris.fogarty@ec.gc.c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41C9-E5EA-A844-FA76-F913861AB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94266"/>
          </a:xfrm>
        </p:spPr>
        <p:txBody>
          <a:bodyPr/>
          <a:lstStyle/>
          <a:p>
            <a:r>
              <a:rPr lang="en-US" dirty="0"/>
              <a:t>“Weird Weather”  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7CDB7-0141-F3CB-95C0-C90E34EDE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21429"/>
            <a:ext cx="9144000" cy="2536371"/>
          </a:xfrm>
        </p:spPr>
        <p:txBody>
          <a:bodyPr>
            <a:normAutofit fontScale="92500" lnSpcReduction="20000"/>
          </a:bodyPr>
          <a:lstStyle/>
          <a:p>
            <a:r>
              <a:rPr lang="en-US" sz="3600" i="1" dirty="0"/>
              <a:t>From Anticyclones to Zephyrs</a:t>
            </a:r>
          </a:p>
          <a:p>
            <a:endParaRPr lang="en-US" sz="3600" i="1" dirty="0"/>
          </a:p>
          <a:p>
            <a:r>
              <a:rPr lang="en-US" dirty="0"/>
              <a:t>Chris Fogarty</a:t>
            </a:r>
          </a:p>
          <a:p>
            <a:r>
              <a:rPr lang="en-US" dirty="0"/>
              <a:t>Canadian Hurricane Centre</a:t>
            </a:r>
          </a:p>
          <a:p>
            <a:r>
              <a:rPr lang="en-US" dirty="0" err="1"/>
              <a:t>ALLways</a:t>
            </a:r>
            <a:r>
              <a:rPr lang="en-US" dirty="0"/>
              <a:t> Presentation</a:t>
            </a:r>
          </a:p>
          <a:p>
            <a:r>
              <a:rPr lang="en-US" dirty="0"/>
              <a:t>March 6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050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8B09B-FD94-15BC-C5F5-97F37B2A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17"/>
            <a:ext cx="10515600" cy="945697"/>
          </a:xfrm>
        </p:spPr>
        <p:txBody>
          <a:bodyPr/>
          <a:lstStyle/>
          <a:p>
            <a:r>
              <a:rPr lang="en-US" dirty="0"/>
              <a:t>Hole Punch Cloud (5 Nov 2013 near YHZ)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66C5-AB28-4106-B5EE-768116FAE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FED1F2-4051-6B41-3D5E-7664D2AD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132114"/>
            <a:ext cx="8436428" cy="54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7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D44E-B2D6-6314-0C0C-8C71CFEE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Volcanoes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374C-BA7C-7949-C315-438FD4D8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97A046D-9675-36A2-9D59-FB8F73118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8" y="1825625"/>
            <a:ext cx="97536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wo ice volcanoes on the shore of a lake. Water is spraying out of the top of the volcanoes. In the background the sun is setting.">
            <a:extLst>
              <a:ext uri="{FF2B5EF4-FFF2-40B4-BE49-F238E27FC236}">
                <a16:creationId xmlns:a16="http://schemas.microsoft.com/office/drawing/2014/main" id="{76C2D7ED-927D-867F-77B2-57A261F1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136752"/>
            <a:ext cx="5869706" cy="38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57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88BC-8FC8-0C6C-F4EE-51D038F3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95576"/>
            <a:ext cx="10515600" cy="1325563"/>
          </a:xfrm>
        </p:spPr>
        <p:txBody>
          <a:bodyPr/>
          <a:lstStyle/>
          <a:p>
            <a:r>
              <a:rPr lang="en-US" dirty="0"/>
              <a:t>Ice rafting / Ice walls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410CA-EA2C-FC18-94F9-D0D0F51C5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0F930-18F6-3136-F5C5-4301171C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47" y="1085523"/>
            <a:ext cx="7201905" cy="4686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B9A07-B5E8-0DC7-87E6-224152D2851B}"/>
              </a:ext>
            </a:extLst>
          </p:cNvPr>
          <p:cNvSpPr txBox="1"/>
          <p:nvPr/>
        </p:nvSpPr>
        <p:spPr>
          <a:xfrm>
            <a:off x="272143" y="6311900"/>
            <a:ext cx="1026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March 2019 southern Bras D’Or Lakes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– almost like a “storm surge” but of ice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Ice wall on Cape Breton attracts people from across island | CBC News">
            <a:extLst>
              <a:ext uri="{FF2B5EF4-FFF2-40B4-BE49-F238E27FC236}">
                <a16:creationId xmlns:a16="http://schemas.microsoft.com/office/drawing/2014/main" id="{E6D0D076-D45E-45A7-4AD9-6654027E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2273764"/>
            <a:ext cx="5978979" cy="39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6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A544-CA3F-95E7-F49A-23B4DC8F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58CEF-EAD2-373E-0AEE-504BC46C4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29311-8B34-DCDD-79A3-93000C37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706"/>
            <a:ext cx="5373930" cy="327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17365-D304-531D-D1A1-586BE90F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89705"/>
            <a:ext cx="5454931" cy="327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32428-71E8-A815-3D8E-32B87508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57" y="3443811"/>
            <a:ext cx="5449202" cy="327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28E61-7B5F-CF55-CD3D-727C3132E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967" y="3429000"/>
            <a:ext cx="5160833" cy="32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9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273E-B956-86D0-CC08-83022CC2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Super high-resolution satellite showing Confederation bridge piers slicing up sea ice </a:t>
            </a:r>
            <a:endParaRPr lang="en-C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C5E27-EF8C-0DE6-3668-069BCAD10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15B3621-970A-D223-54B3-F42AF0A4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47" y="1256779"/>
            <a:ext cx="7495495" cy="544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732AF280-6FFE-409B-BEE4-21DF34D1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40" y="3429000"/>
            <a:ext cx="3023507" cy="30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4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BC83-A7D6-34C2-9DAF-5EFFFB94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48" y="149193"/>
            <a:ext cx="10515600" cy="1325563"/>
          </a:xfrm>
        </p:spPr>
        <p:txBody>
          <a:bodyPr/>
          <a:lstStyle/>
          <a:p>
            <a:r>
              <a:rPr lang="en-US" dirty="0"/>
              <a:t>Lenticular clouds – 21 April 2012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0EA0-83C4-248E-AF71-9B55D302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48" y="1253331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Index of /Photos/Lenticular_Clouds_Halifax_21April2012/</a:t>
            </a:r>
            <a:endParaRPr lang="en-CA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21026D-C26F-341A-A283-B3964668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24" y="2708213"/>
            <a:ext cx="4646854" cy="30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FA3B51-1959-1F97-4469-E0393FFB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962453"/>
            <a:ext cx="7585302" cy="39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FBA0-BA97-1314-9B2A-9A36C6D8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735D9-89D2-125B-8A57-F229D8251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6C3EB7-BDC0-7841-754F-D14A1C7C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3" y="365125"/>
            <a:ext cx="8882742" cy="57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376885-BD81-9B34-FA78-8B4390AB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8" y="204651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24F0-4C01-BF6E-DD8D-B966F903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Rime Icing (Jan 10 2017 Sullivan’s Pond)</a:t>
            </a:r>
            <a:br>
              <a:rPr lang="en-US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4AA2-2C0C-AC5B-912C-203EF35E5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A8FA2286-B6B9-3092-BBF4-B65C97E8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1205592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5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086F-AB02-3FCE-31C9-FC557171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93662"/>
            <a:ext cx="10515600" cy="1325563"/>
          </a:xfrm>
        </p:spPr>
        <p:txBody>
          <a:bodyPr/>
          <a:lstStyle/>
          <a:p>
            <a:r>
              <a:rPr lang="en-US" dirty="0"/>
              <a:t>Rime Dec 28 2024 near Truro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FC38-C1C1-4490-4C0F-EA67975D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May be an image of fog, road and tree">
            <a:extLst>
              <a:ext uri="{FF2B5EF4-FFF2-40B4-BE49-F238E27FC236}">
                <a16:creationId xmlns:a16="http://schemas.microsoft.com/office/drawing/2014/main" id="{B1E6029E-3363-A500-7A56-1275EF80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0" y="1281751"/>
            <a:ext cx="9938658" cy="543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6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13E2-E766-70D1-619E-EF003494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smoke – Jan 17 2007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B9871-3E83-911A-A6EE-6CD84168A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FADD3E-CFBD-3874-B5B1-42C845A7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34" y="1352096"/>
            <a:ext cx="10443557" cy="51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00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C51C-F9A5-D595-8911-5DB6B518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Anticyclone – High pressure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4754-72EB-7C66-BE9D-4EF9BF487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Pressure Gradient | NAV CANADA Aviation Meteorology Reference">
            <a:extLst>
              <a:ext uri="{FF2B5EF4-FFF2-40B4-BE49-F238E27FC236}">
                <a16:creationId xmlns:a16="http://schemas.microsoft.com/office/drawing/2014/main" id="{226A0345-3A39-9DE4-F8E5-30C1EFF1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8" y="1607911"/>
            <a:ext cx="111357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3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EED6-FFCD-1F88-87E8-86D00489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0" y="51480"/>
            <a:ext cx="10515600" cy="822662"/>
          </a:xfrm>
        </p:spPr>
        <p:txBody>
          <a:bodyPr/>
          <a:lstStyle/>
          <a:p>
            <a:r>
              <a:rPr lang="en-US" dirty="0"/>
              <a:t>Snow Cylinders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D5A9-3277-45FB-94B5-A4BF97F95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52ED28-2B10-7962-9DEE-BDDFD2CB5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457" y="19703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40836AB-D42E-7A77-27EC-EAF447BD76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069642"/>
              </p:ext>
            </p:extLst>
          </p:nvPr>
        </p:nvGraphicFramePr>
        <p:xfrm>
          <a:off x="225258" y="1576555"/>
          <a:ext cx="4687542" cy="3520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504762" imgH="14628571" progId="MSPhotoEd.3">
                  <p:embed/>
                </p:oleObj>
              </mc:Choice>
              <mc:Fallback>
                <p:oleObj r:id="rId2" imgW="19504762" imgH="14628571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58" y="1576555"/>
                        <a:ext cx="4687542" cy="3520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4CD92C80-2F27-8AD8-9FC1-B30F17F6F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857" y="31568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9F14E8C-48C1-019A-2BDF-8B97846C5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057236"/>
              </p:ext>
            </p:extLst>
          </p:nvPr>
        </p:nvGraphicFramePr>
        <p:xfrm>
          <a:off x="4474028" y="3517209"/>
          <a:ext cx="4822371" cy="329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104762" imgH="7582958" progId="MSPhotoEd.3">
                  <p:embed/>
                </p:oleObj>
              </mc:Choice>
              <mc:Fallback>
                <p:oleObj r:id="rId4" imgW="11104762" imgH="758295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4028" y="3517209"/>
                        <a:ext cx="4822371" cy="3293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FD7EE1A-1A87-3AC2-C9CE-176F956EB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71" y="128133"/>
            <a:ext cx="4782215" cy="3389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12530-0A31-3E82-C835-5E5B62F1E056}"/>
              </a:ext>
            </a:extLst>
          </p:cNvPr>
          <p:cNvSpPr txBox="1"/>
          <p:nvPr/>
        </p:nvSpPr>
        <p:spPr>
          <a:xfrm>
            <a:off x="367058" y="769780"/>
            <a:ext cx="6164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Burnside – Dartmouth Nov 2004 – temp and dew point </a:t>
            </a:r>
          </a:p>
          <a:p>
            <a:r>
              <a:rPr lang="en-US" sz="2000" dirty="0"/>
              <a:t>very near 0.0C over extended period of time plus wind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41588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C0DE-EEEC-62FB-EA92-69F7BF62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/>
          <a:lstStyle/>
          <a:p>
            <a:r>
              <a:rPr lang="en-US" dirty="0"/>
              <a:t>Snow Rollers	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1E2CC-8AFD-E6D9-8436-A130EC4F6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69762-94AD-FE4F-BAD0-8ADA46AA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970088"/>
            <a:ext cx="7543799" cy="56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6AD7-D9C7-387B-CA0C-B9C937C8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8255"/>
            <a:ext cx="10515600" cy="1325563"/>
          </a:xfrm>
        </p:spPr>
        <p:txBody>
          <a:bodyPr/>
          <a:lstStyle/>
          <a:p>
            <a:r>
              <a:rPr lang="en-US" dirty="0"/>
              <a:t>Snow Streamers – Jan 2 2026</a:t>
            </a:r>
            <a:endParaRPr lang="en-CA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95CAE13B-8EB0-2417-541F-381192A6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74" y="3483133"/>
            <a:ext cx="7882641" cy="31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9.7 Langmuir Circulation – Introduction to Oceanography">
            <a:extLst>
              <a:ext uri="{FF2B5EF4-FFF2-40B4-BE49-F238E27FC236}">
                <a16:creationId xmlns:a16="http://schemas.microsoft.com/office/drawing/2014/main" id="{E90C9D1C-2010-7F1A-A7D0-81FA2F76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" y="1004801"/>
            <a:ext cx="5500461" cy="48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5DB01-8568-61CE-9ED3-454DCC442D12}"/>
              </a:ext>
            </a:extLst>
          </p:cNvPr>
          <p:cNvSpPr txBox="1"/>
          <p:nvPr/>
        </p:nvSpPr>
        <p:spPr>
          <a:xfrm>
            <a:off x="5734930" y="1705589"/>
            <a:ext cx="6222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Cold airmasses bring snow squalls and key contributor</a:t>
            </a:r>
          </a:p>
          <a:p>
            <a:r>
              <a:rPr lang="en-US" sz="2000" dirty="0"/>
              <a:t>To higher winter snowfalls in the “snow belts”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3991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A675-4C82-B8C3-F287-AF6E5FB1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23" y="190954"/>
            <a:ext cx="10515600" cy="1325563"/>
          </a:xfrm>
        </p:spPr>
        <p:txBody>
          <a:bodyPr/>
          <a:lstStyle/>
          <a:p>
            <a:r>
              <a:rPr lang="en-US" dirty="0"/>
              <a:t>Steam Devil (related to ‘dust devil’)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14AF1-B744-9755-E042-981F6428B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3" y="1427502"/>
            <a:ext cx="5801784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75399-697A-9175-75AF-F8299DA6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4" y="3676423"/>
            <a:ext cx="5870470" cy="28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95376-9ED0-0C22-A279-05D33E3292D5}"/>
              </a:ext>
            </a:extLst>
          </p:cNvPr>
          <p:cNvSpPr txBox="1"/>
          <p:nvPr/>
        </p:nvSpPr>
        <p:spPr>
          <a:xfrm>
            <a:off x="6547607" y="2855788"/>
            <a:ext cx="552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Also related to ‘steam fog’ aka ‘arctic sea smoke’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429162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96C4-024B-969F-E9ED-1CBFA7C8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Sundogs Feb 20 2026 Halifax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83A386-2BE7-37E1-88FB-2C086196D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4496"/>
            <a:ext cx="6651171" cy="4988379"/>
          </a:xfrm>
          <a:prstGeom prst="rect">
            <a:avLst/>
          </a:prstGeom>
        </p:spPr>
      </p:pic>
      <p:pic>
        <p:nvPicPr>
          <p:cNvPr id="5122" name="Picture 2" descr="All About Sundogs - Rainbows beside the Sun! | The Old Farmer's Almanac">
            <a:extLst>
              <a:ext uri="{FF2B5EF4-FFF2-40B4-BE49-F238E27FC236}">
                <a16:creationId xmlns:a16="http://schemas.microsoft.com/office/drawing/2014/main" id="{A9D1F8BF-B35E-51BA-4AB6-203F73B2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89" y="1594757"/>
            <a:ext cx="45148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Is A Sun Dog ? How Sun Dogs Are Formed In The Sky?">
            <a:extLst>
              <a:ext uri="{FF2B5EF4-FFF2-40B4-BE49-F238E27FC236}">
                <a16:creationId xmlns:a16="http://schemas.microsoft.com/office/drawing/2014/main" id="{F2F91E65-3A94-791B-65C4-CC3C6BB1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44141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0702D-8A19-5062-B47D-6CB06995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Tule Fog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ACA71-1B82-7C72-7E9E-DCB4B9C0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2721429"/>
            <a:ext cx="11005457" cy="34555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Tule grass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6803D-BD9F-E183-E11E-5110B7D9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27" y="84390"/>
            <a:ext cx="5366739" cy="5994602"/>
          </a:xfrm>
          <a:prstGeom prst="rect">
            <a:avLst/>
          </a:prstGeom>
        </p:spPr>
      </p:pic>
      <p:sp>
        <p:nvSpPr>
          <p:cNvPr id="6" name="AutoShape 2" descr="Tule Reed Harvest at Black Mountain Ranch - Marin Agricultural Land Trust">
            <a:extLst>
              <a:ext uri="{FF2B5EF4-FFF2-40B4-BE49-F238E27FC236}">
                <a16:creationId xmlns:a16="http://schemas.microsoft.com/office/drawing/2014/main" id="{F6F2308F-1D98-E0B2-6E7D-55F4536E8B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4" descr="Tule Reed Harvest at Black Mountain Ranch - Marin Agricultural Land Trust">
            <a:extLst>
              <a:ext uri="{FF2B5EF4-FFF2-40B4-BE49-F238E27FC236}">
                <a16:creationId xmlns:a16="http://schemas.microsoft.com/office/drawing/2014/main" id="{98AAFD15-2135-67E4-B18A-67B869208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6" descr="Tule Reed Harvest at Black Mountain Ranch - Marin Agricultural Land Trust">
            <a:extLst>
              <a:ext uri="{FF2B5EF4-FFF2-40B4-BE49-F238E27FC236}">
                <a16:creationId xmlns:a16="http://schemas.microsoft.com/office/drawing/2014/main" id="{8CC18C83-A1C9-EA96-5EAB-E798E84727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737815-DC97-CC15-1A3D-DBBB28ED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3" y="3276600"/>
            <a:ext cx="4735838" cy="24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5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CE2B-4370-C51C-05D3-55029982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1271"/>
            <a:ext cx="10515600" cy="1325563"/>
          </a:xfrm>
        </p:spPr>
        <p:txBody>
          <a:bodyPr/>
          <a:lstStyle/>
          <a:p>
            <a:r>
              <a:rPr lang="en-US" dirty="0"/>
              <a:t>Von Karman vortices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8D2C-2EBE-F42D-9F61-366E070CC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B357D43-970E-E933-220F-78D78D452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64" y="1235858"/>
            <a:ext cx="7361692" cy="55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rtex shedding from bridge pillar in the river (see also figure 4). |  Download Scientific Diagram">
            <a:extLst>
              <a:ext uri="{FF2B5EF4-FFF2-40B4-BE49-F238E27FC236}">
                <a16:creationId xmlns:a16="http://schemas.microsoft.com/office/drawing/2014/main" id="{98B1971D-37BD-4100-4A39-6E4ED7F3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" y="2291505"/>
            <a:ext cx="4106175" cy="32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78B9E-0FD4-F514-C5CA-49F19399A562}"/>
              </a:ext>
            </a:extLst>
          </p:cNvPr>
          <p:cNvSpPr txBox="1"/>
          <p:nvPr/>
        </p:nvSpPr>
        <p:spPr>
          <a:xfrm>
            <a:off x="6335485" y="662131"/>
            <a:ext cx="392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16 2026 – Madeira Island Portugal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5366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52FB-2E32-ADF4-59F4-1716F8FB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0"/>
            <a:ext cx="10515600" cy="1325563"/>
          </a:xfrm>
        </p:spPr>
        <p:txBody>
          <a:bodyPr/>
          <a:lstStyle/>
          <a:p>
            <a:r>
              <a:rPr lang="en-US" dirty="0"/>
              <a:t>Wake clouds July 16 2025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9100BB-8E45-7CC9-982C-DDD610622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33346"/>
            <a:ext cx="10689771" cy="53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82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AC8A-8CB7-449A-AFC1-0AE2AF90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7870"/>
            <a:ext cx="10515600" cy="1325563"/>
          </a:xfrm>
        </p:spPr>
        <p:txBody>
          <a:bodyPr/>
          <a:lstStyle/>
          <a:p>
            <a:r>
              <a:rPr lang="en-US" dirty="0"/>
              <a:t>Zephyr – the ‘Washoe Zephyr’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78F1-A5B5-87B1-B764-DAAF3B3B9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 descr="Washoe Zephyr Explained | | 2news.com">
            <a:extLst>
              <a:ext uri="{FF2B5EF4-FFF2-40B4-BE49-F238E27FC236}">
                <a16:creationId xmlns:a16="http://schemas.microsoft.com/office/drawing/2014/main" id="{0A070215-588A-8DC6-9614-69DE4517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1381436"/>
            <a:ext cx="7075714" cy="38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xplaining the Washoe Zephyr and Its Role in Fire Danger | News | 2news.com">
            <a:extLst>
              <a:ext uri="{FF2B5EF4-FFF2-40B4-BE49-F238E27FC236}">
                <a16:creationId xmlns:a16="http://schemas.microsoft.com/office/drawing/2014/main" id="{BED00028-806C-54DC-43BA-9B44DD7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42" y="3679370"/>
            <a:ext cx="5532795" cy="317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14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4100F-6543-5C72-13F6-1760C158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056" y="2705780"/>
            <a:ext cx="8948057" cy="1009651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Hurricane History in Canada</a:t>
            </a:r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5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B877-D617-07C7-F0C9-83B57B614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49" y="0"/>
            <a:ext cx="11732821" cy="947057"/>
          </a:xfrm>
        </p:spPr>
        <p:txBody>
          <a:bodyPr/>
          <a:lstStyle/>
          <a:p>
            <a:r>
              <a:rPr lang="en-US" dirty="0"/>
              <a:t>Weather systems explained – laboratory water tank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B11E9-8570-7762-C8FF-56F4E56F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781" y="751115"/>
            <a:ext cx="5143996" cy="4336287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hlinkClick r:id="rId2"/>
              </a:rPr>
              <a:t>video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3D8A7-5728-1EEC-AA84-E2F93355D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4" y="1175891"/>
            <a:ext cx="10395856" cy="5598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48923-F950-2C2F-2B9B-46001FDE7738}"/>
              </a:ext>
            </a:extLst>
          </p:cNvPr>
          <p:cNvSpPr txBox="1"/>
          <p:nvPr/>
        </p:nvSpPr>
        <p:spPr>
          <a:xfrm>
            <a:off x="4833257" y="1324285"/>
            <a:ext cx="2525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Before adding dye drops,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dip fingers into the water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 number of times</a:t>
            </a:r>
            <a:r>
              <a:rPr lang="en-CA" sz="1600" b="1" dirty="0">
                <a:solidFill>
                  <a:schemeClr val="bg1"/>
                </a:solidFill>
              </a:rPr>
              <a:t> to replicate natural ‘chaos’ in nature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99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hurr-gloria-19850927-g6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3930"/>
            <a:ext cx="8726351" cy="641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73" y="3971637"/>
            <a:ext cx="305571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8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59" y="526474"/>
            <a:ext cx="8850086" cy="5779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148" y="3249036"/>
            <a:ext cx="2914650" cy="18192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7197148" y="2262910"/>
            <a:ext cx="635288" cy="9861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8913091" y="2262909"/>
            <a:ext cx="1154834" cy="9861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02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1927_Atlantic_hurricane_1_tr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60" y="2515625"/>
            <a:ext cx="1890443" cy="17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225px-1900_Galveston_hurricane_tr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97" y="788114"/>
            <a:ext cx="2397401" cy="163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File:Hazel 1954 track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41" y="2512697"/>
            <a:ext cx="1965953" cy="16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File:Edna 1954 track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93" y="2561785"/>
            <a:ext cx="1809645" cy="17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3" descr="File:1869 New England hurricane track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66" y="827968"/>
            <a:ext cx="2351397" cy="145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 descr="File:1873 Nova Scotia hurricane track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60" y="772903"/>
            <a:ext cx="2102739" cy="1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 descr="File:1959 Escuminac hurricane track.pn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124" y="2520419"/>
            <a:ext cx="2085405" cy="16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9" descr="File:Beth 1971 track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81" y="4638464"/>
            <a:ext cx="2203473" cy="158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1" descr="File:Juan 2003 track.pn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6" y="4577504"/>
            <a:ext cx="2127958" cy="1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3" descr="File:Igor 2010 track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50" y="4511670"/>
            <a:ext cx="1737020" cy="188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24"/>
          <p:cNvSpPr txBox="1">
            <a:spLocks noChangeArrowheads="1"/>
          </p:cNvSpPr>
          <p:nvPr/>
        </p:nvSpPr>
        <p:spPr bwMode="auto">
          <a:xfrm>
            <a:off x="3071546" y="1624423"/>
            <a:ext cx="119455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“Saxby Gale”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Oct 1869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3" name="Text Box 25"/>
          <p:cNvSpPr txBox="1">
            <a:spLocks noChangeArrowheads="1"/>
          </p:cNvSpPr>
          <p:nvPr/>
        </p:nvSpPr>
        <p:spPr bwMode="auto">
          <a:xfrm>
            <a:off x="5054406" y="1195879"/>
            <a:ext cx="1656224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“Great Nova Scotia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Cyclone” 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Aug 1873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4" name="Text Box 26"/>
          <p:cNvSpPr txBox="1">
            <a:spLocks noChangeArrowheads="1"/>
          </p:cNvSpPr>
          <p:nvPr/>
        </p:nvSpPr>
        <p:spPr bwMode="auto">
          <a:xfrm>
            <a:off x="7532437" y="1317737"/>
            <a:ext cx="187743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“Galveston Hurricane”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1900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5" name="Text Box 27"/>
          <p:cNvSpPr txBox="1">
            <a:spLocks noChangeArrowheads="1"/>
          </p:cNvSpPr>
          <p:nvPr/>
        </p:nvSpPr>
        <p:spPr bwMode="auto">
          <a:xfrm>
            <a:off x="1945213" y="3335252"/>
            <a:ext cx="172361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“Great August Gale”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1927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6" name="Text Box 28"/>
          <p:cNvSpPr txBox="1">
            <a:spLocks noChangeArrowheads="1"/>
          </p:cNvSpPr>
          <p:nvPr/>
        </p:nvSpPr>
        <p:spPr bwMode="auto">
          <a:xfrm>
            <a:off x="4684584" y="2931952"/>
            <a:ext cx="88678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“Hazel”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Oct 1954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7" name="Text Box 29"/>
          <p:cNvSpPr txBox="1">
            <a:spLocks noChangeArrowheads="1"/>
          </p:cNvSpPr>
          <p:nvPr/>
        </p:nvSpPr>
        <p:spPr bwMode="auto">
          <a:xfrm>
            <a:off x="6602311" y="2957843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“Edna”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1954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8" name="Text Box 30"/>
          <p:cNvSpPr txBox="1">
            <a:spLocks noChangeArrowheads="1"/>
          </p:cNvSpPr>
          <p:nvPr/>
        </p:nvSpPr>
        <p:spPr bwMode="auto">
          <a:xfrm>
            <a:off x="8481886" y="3375447"/>
            <a:ext cx="1652588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</a:t>
            </a:r>
            <a:r>
              <a:rPr lang="en-CA" altLang="en-US" sz="1350" dirty="0" err="1">
                <a:solidFill>
                  <a:schemeClr val="bg1"/>
                </a:solidFill>
              </a:rPr>
              <a:t>Escuminac</a:t>
            </a:r>
            <a:r>
              <a:rPr lang="en-CA" altLang="en-US" sz="1350" dirty="0">
                <a:solidFill>
                  <a:schemeClr val="bg1"/>
                </a:solidFill>
              </a:rPr>
              <a:t> Disaster”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Jun 1959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9" name="Text Box 31"/>
          <p:cNvSpPr txBox="1">
            <a:spLocks noChangeArrowheads="1"/>
          </p:cNvSpPr>
          <p:nvPr/>
        </p:nvSpPr>
        <p:spPr bwMode="auto">
          <a:xfrm>
            <a:off x="2860517" y="5453311"/>
            <a:ext cx="92525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“Beth”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Aug 1971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60" name="Text Box 32"/>
          <p:cNvSpPr txBox="1">
            <a:spLocks noChangeArrowheads="1"/>
          </p:cNvSpPr>
          <p:nvPr/>
        </p:nvSpPr>
        <p:spPr bwMode="auto">
          <a:xfrm>
            <a:off x="5072953" y="4959987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“Juan”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2003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61" name="Text Box 33"/>
          <p:cNvSpPr txBox="1">
            <a:spLocks noChangeArrowheads="1"/>
          </p:cNvSpPr>
          <p:nvPr/>
        </p:nvSpPr>
        <p:spPr bwMode="auto">
          <a:xfrm>
            <a:off x="6773099" y="5199395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“Igor”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2010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8664" y="212188"/>
            <a:ext cx="798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average there is 1 severe event (&gt;100 million $ damages) every ~10-15 years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18958" y="4511669"/>
            <a:ext cx="2001767" cy="1888064"/>
          </a:xfrm>
          <a:prstGeom prst="rect">
            <a:avLst/>
          </a:prstGeom>
        </p:spPr>
      </p:pic>
      <p:sp>
        <p:nvSpPr>
          <p:cNvPr id="10263" name="Text Box 33"/>
          <p:cNvSpPr txBox="1">
            <a:spLocks noChangeArrowheads="1"/>
          </p:cNvSpPr>
          <p:nvPr/>
        </p:nvSpPr>
        <p:spPr bwMode="auto">
          <a:xfrm>
            <a:off x="8957826" y="5432632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“Fiona”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2022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AC09C-8509-677F-A3C4-2F566A76A689}"/>
              </a:ext>
            </a:extLst>
          </p:cNvPr>
          <p:cNvSpPr txBox="1"/>
          <p:nvPr/>
        </p:nvSpPr>
        <p:spPr>
          <a:xfrm>
            <a:off x="1818644" y="6270479"/>
            <a:ext cx="385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Abnormally long gap of ~30 years = complacency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91544-2472-56FC-5B61-979735051F2A}"/>
              </a:ext>
            </a:extLst>
          </p:cNvPr>
          <p:cNvSpPr/>
          <p:nvPr/>
        </p:nvSpPr>
        <p:spPr>
          <a:xfrm>
            <a:off x="1524001" y="4511670"/>
            <a:ext cx="4769697" cy="2346331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2211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Jua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666876"/>
            <a:ext cx="3048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5240" r="8521" b="14787"/>
          <a:stretch>
            <a:fillRect/>
          </a:stretch>
        </p:blipFill>
        <p:spPr bwMode="auto">
          <a:xfrm>
            <a:off x="4822825" y="37465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269" name="Picture 7" descr="house_damag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1666875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270" name="Picture 8" descr="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37465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Shack Shoc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7465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2714625" y="1239164"/>
            <a:ext cx="125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Juan 2003</a:t>
            </a:r>
          </a:p>
        </p:txBody>
      </p:sp>
      <p:sp>
        <p:nvSpPr>
          <p:cNvPr id="11273" name="Text Box 12"/>
          <p:cNvSpPr txBox="1">
            <a:spLocks noChangeArrowheads="1"/>
          </p:cNvSpPr>
          <p:nvPr/>
        </p:nvSpPr>
        <p:spPr bwMode="auto">
          <a:xfrm>
            <a:off x="5591175" y="1320801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Chantal 2007</a:t>
            </a:r>
          </a:p>
        </p:txBody>
      </p:sp>
      <p:sp>
        <p:nvSpPr>
          <p:cNvPr id="11274" name="Text Box 13"/>
          <p:cNvSpPr txBox="1">
            <a:spLocks noChangeArrowheads="1"/>
          </p:cNvSpPr>
          <p:nvPr/>
        </p:nvSpPr>
        <p:spPr bwMode="auto">
          <a:xfrm>
            <a:off x="8455025" y="1319213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Florence 2006</a:t>
            </a:r>
          </a:p>
        </p:txBody>
      </p:sp>
      <p:sp>
        <p:nvSpPr>
          <p:cNvPr id="11275" name="Text Box 14"/>
          <p:cNvSpPr txBox="1">
            <a:spLocks noChangeArrowheads="1"/>
          </p:cNvSpPr>
          <p:nvPr/>
        </p:nvSpPr>
        <p:spPr bwMode="auto">
          <a:xfrm>
            <a:off x="2727325" y="5741988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Noel 2007</a:t>
            </a:r>
          </a:p>
        </p:txBody>
      </p:sp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5591175" y="5740401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Gabrielle 2001</a:t>
            </a:r>
          </a:p>
        </p:txBody>
      </p:sp>
      <p:sp>
        <p:nvSpPr>
          <p:cNvPr id="11277" name="Text Box 16"/>
          <p:cNvSpPr txBox="1">
            <a:spLocks noChangeArrowheads="1"/>
          </p:cNvSpPr>
          <p:nvPr/>
        </p:nvSpPr>
        <p:spPr bwMode="auto">
          <a:xfrm>
            <a:off x="8607425" y="5826125"/>
            <a:ext cx="133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Hazel 1954</a:t>
            </a:r>
          </a:p>
        </p:txBody>
      </p:sp>
      <p:pic>
        <p:nvPicPr>
          <p:cNvPr id="1127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663700"/>
            <a:ext cx="26543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07288" y="513455"/>
            <a:ext cx="2752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in Canada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7325" y="1256628"/>
            <a:ext cx="1250950" cy="3444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8607425" y="5858669"/>
            <a:ext cx="1333500" cy="3341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6251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V:\MSC\PTS\CHC\STORM_DATA_and_reports\2008\Hanna\Photos\CBC_website_photo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1" y="3787776"/>
            <a:ext cx="27527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827213"/>
            <a:ext cx="30480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2727326" y="1322388"/>
            <a:ext cx="12366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Beth 1971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5808664" y="1316039"/>
            <a:ext cx="10683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Bill 2009</a:t>
            </a:r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8455026" y="1319213"/>
            <a:ext cx="11731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Earl 2010</a:t>
            </a:r>
          </a:p>
        </p:txBody>
      </p:sp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2652712" y="5794808"/>
            <a:ext cx="1441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Dorian 2019</a:t>
            </a:r>
          </a:p>
        </p:txBody>
      </p:sp>
      <p:sp>
        <p:nvSpPr>
          <p:cNvPr id="12297" name="Text Box 15"/>
          <p:cNvSpPr txBox="1">
            <a:spLocks noChangeArrowheads="1"/>
          </p:cNvSpPr>
          <p:nvPr/>
        </p:nvSpPr>
        <p:spPr bwMode="auto">
          <a:xfrm>
            <a:off x="5653089" y="5738813"/>
            <a:ext cx="1158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Igor 2010</a:t>
            </a:r>
          </a:p>
        </p:txBody>
      </p:sp>
      <p:sp>
        <p:nvSpPr>
          <p:cNvPr id="12298" name="Text Box 16"/>
          <p:cNvSpPr txBox="1">
            <a:spLocks noChangeArrowheads="1"/>
          </p:cNvSpPr>
          <p:nvPr/>
        </p:nvSpPr>
        <p:spPr bwMode="auto">
          <a:xfrm>
            <a:off x="8459787" y="6007823"/>
            <a:ext cx="14414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Hanna 2008</a:t>
            </a:r>
          </a:p>
        </p:txBody>
      </p:sp>
      <p:pic>
        <p:nvPicPr>
          <p:cNvPr id="12299" name="Picture 3" descr="V:\MSC\PTS\CHC\STORM_DATA_and_reports\2009\Bill\Photos\Peggy's Cove\Lucy Chisholm\Peggy's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851025"/>
            <a:ext cx="26035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" descr="V:\MSC\PTS\CHC\STORM_DATA_and_reports\2010\Earl\Photos_and_Video\NFLD\CB_WStar2_cropp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1851025"/>
            <a:ext cx="2743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 descr="V:\MSC\PTS\CHC\STORM_DATA_and_reports\2010\Igor\Photos_and_Video\Ones_forwarded_by_Grant\not sure whe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4060825"/>
            <a:ext cx="2863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6" y="4027489"/>
            <a:ext cx="2968625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07288" y="513455"/>
            <a:ext cx="2752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in Canada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7326" y="1316039"/>
            <a:ext cx="1236663" cy="369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667001" y="5816312"/>
            <a:ext cx="1441450" cy="330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5653089" y="5738813"/>
            <a:ext cx="115887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5108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75" y="220241"/>
            <a:ext cx="7844790" cy="760567"/>
          </a:xfrm>
        </p:spPr>
        <p:txBody>
          <a:bodyPr/>
          <a:lstStyle/>
          <a:p>
            <a:r>
              <a:rPr lang="en-US" b="1" dirty="0"/>
              <a:t>FIONA 2022</a:t>
            </a:r>
            <a:endParaRPr lang="en-C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18" y="857251"/>
            <a:ext cx="7644205" cy="48192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035" y="940378"/>
            <a:ext cx="1688287" cy="1882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692" y="4227817"/>
            <a:ext cx="2454593" cy="1448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5" y="4359217"/>
            <a:ext cx="1645110" cy="1317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035" y="3013820"/>
            <a:ext cx="1918855" cy="1208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049" y="1131095"/>
            <a:ext cx="2090040" cy="1365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4844" y="4112256"/>
            <a:ext cx="2653628" cy="14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2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356" y="6929408"/>
            <a:ext cx="7886700" cy="994172"/>
          </a:xfrm>
        </p:spPr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027" y="2859667"/>
            <a:ext cx="5442873" cy="303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101" y="954074"/>
            <a:ext cx="5462774" cy="2985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727" y="3623108"/>
            <a:ext cx="3145025" cy="2182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9984" y="1746708"/>
            <a:ext cx="28328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Morrison’s Beach, PEI</a:t>
            </a:r>
            <a:endParaRPr lang="en-CA" sz="2100" b="1" dirty="0"/>
          </a:p>
        </p:txBody>
      </p:sp>
    </p:spTree>
    <p:extLst>
      <p:ext uri="{BB962C8B-B14F-4D97-AF65-F5344CB8AC3E}">
        <p14:creationId xmlns:p14="http://schemas.microsoft.com/office/powerpoint/2010/main" val="1808506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958131"/>
            <a:ext cx="3630765" cy="4841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2" y="857250"/>
            <a:ext cx="340665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7924" y="1507269"/>
            <a:ext cx="3127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Mt Thom, Pictou Co., NS</a:t>
            </a:r>
            <a:endParaRPr lang="en-CA" sz="21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5066" y="1703476"/>
            <a:ext cx="26854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Near </a:t>
            </a:r>
            <a:r>
              <a:rPr lang="en-US" sz="2100" b="1" dirty="0" err="1">
                <a:solidFill>
                  <a:schemeClr val="bg1"/>
                </a:solidFill>
              </a:rPr>
              <a:t>Louisbourg</a:t>
            </a:r>
            <a:r>
              <a:rPr lang="en-US" sz="2100" b="1" dirty="0">
                <a:solidFill>
                  <a:schemeClr val="bg1"/>
                </a:solidFill>
              </a:rPr>
              <a:t>, NS</a:t>
            </a:r>
            <a:endParaRPr lang="en-CA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47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820-FF6E-3749-4B3C-2F89F91F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29" y="-75770"/>
            <a:ext cx="9372600" cy="95204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Key aspects related to Climate Change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DDC7-CCB4-07A2-789E-35A92302F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1266" name="Picture 2" descr="GC - A physical concept in the press: the case of the jet stream">
            <a:extLst>
              <a:ext uri="{FF2B5EF4-FFF2-40B4-BE49-F238E27FC236}">
                <a16:creationId xmlns:a16="http://schemas.microsoft.com/office/drawing/2014/main" id="{E7D49109-42FD-5C6A-A293-E194744C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" y="876276"/>
            <a:ext cx="9268506" cy="586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50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8B91-3876-98F6-1F0D-62626DDD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notes on Climate Change	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3463E-14B6-E890-5229-C325655B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Even if the weather didn’t change, the fact we are building lives and structures near the ocean (which we know is rising in may places) means increasing losses</a:t>
            </a:r>
          </a:p>
          <a:p>
            <a:endParaRPr lang="en-US" dirty="0"/>
          </a:p>
          <a:p>
            <a:r>
              <a:rPr lang="en-US" dirty="0"/>
              <a:t>More pollution (microscopic aerosols, “dirt”) in atmosphere = more precipitation from clouds – rain drops start with a nucleus of dirt/aerosol </a:t>
            </a:r>
          </a:p>
          <a:p>
            <a:endParaRPr lang="en-US" dirty="0"/>
          </a:p>
          <a:p>
            <a:r>
              <a:rPr lang="en-US" dirty="0"/>
              <a:t>Hurricanes: larger size (due higher humidity in atmosphere) and higher peak intensity; not necessarily more of them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08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DFAB-19B1-6323-E4C2-C27D1E72E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Eclipse – recent solar eclipse from satellite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64D1C-DFAB-12D3-B3DF-16BEFF8C7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7CCEA2D-661B-1460-2FD9-3D48C1C7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" y="1426199"/>
            <a:ext cx="11473543" cy="47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13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773FB-AA9C-3DE3-FD2E-E9C655C0A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936145"/>
            <a:ext cx="9960428" cy="5667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2A37A-3B24-97F7-E90D-A63F96E09979}"/>
              </a:ext>
            </a:extLst>
          </p:cNvPr>
          <p:cNvSpPr txBox="1"/>
          <p:nvPr/>
        </p:nvSpPr>
        <p:spPr>
          <a:xfrm>
            <a:off x="772433" y="105148"/>
            <a:ext cx="10353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we getting more storms? (Hurricanes) – history below for Eastern Canada </a:t>
            </a:r>
          </a:p>
          <a:p>
            <a:r>
              <a:rPr lang="en-US" sz="2400" dirty="0"/>
              <a:t>                                            during the weather satellite era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12285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6CE705-A018-593F-E936-183F8657FAF9}"/>
              </a:ext>
            </a:extLst>
          </p:cNvPr>
          <p:cNvSpPr txBox="1"/>
          <p:nvPr/>
        </p:nvSpPr>
        <p:spPr>
          <a:xfrm>
            <a:off x="555171" y="892629"/>
            <a:ext cx="951048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CONTACT/RESOURCES</a:t>
            </a:r>
            <a:endParaRPr lang="en-US" sz="2800" b="1" dirty="0">
              <a:hlinkClick r:id="rId2"/>
            </a:endParaRPr>
          </a:p>
          <a:p>
            <a:endParaRPr lang="en-US" sz="2800" dirty="0">
              <a:hlinkClick r:id="rId2"/>
            </a:endParaRPr>
          </a:p>
          <a:p>
            <a:r>
              <a:rPr lang="en-US" sz="2800" dirty="0">
                <a:hlinkClick r:id="rId2"/>
              </a:rPr>
              <a:t>Chris Fogarty, PhD (@Cyclone_Fogarty) / X</a:t>
            </a:r>
            <a:endParaRPr lang="en-US" sz="2800" dirty="0"/>
          </a:p>
          <a:p>
            <a:pPr marL="342900" indent="-342900">
              <a:buAutoNum type="arabicParenBoth"/>
            </a:pPr>
            <a:endParaRPr lang="en-US" sz="2800" dirty="0"/>
          </a:p>
          <a:p>
            <a:r>
              <a:rPr lang="en-US" sz="2800" dirty="0">
                <a:hlinkClick r:id="rId3"/>
              </a:rPr>
              <a:t>Chris Fogarty, PhD (@cyclone-fogarty.bsky.social) — Bluesky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Email: </a:t>
            </a:r>
            <a:r>
              <a:rPr lang="en-US" sz="2800" dirty="0">
                <a:hlinkClick r:id="rId4"/>
              </a:rPr>
              <a:t>chris.fogarty@ec.gc.ca</a:t>
            </a:r>
            <a:endParaRPr lang="en-US" sz="2800" dirty="0"/>
          </a:p>
          <a:p>
            <a:endParaRPr lang="en-US" sz="2800" dirty="0"/>
          </a:p>
          <a:p>
            <a:r>
              <a:rPr lang="en-CA" sz="2800" dirty="0">
                <a:hlinkClick r:id="rId5"/>
              </a:rPr>
              <a:t>https://www.novaweather.net/novaweather_mainpage.pdf</a:t>
            </a:r>
            <a:r>
              <a:rPr lang="en-CA" sz="2800" dirty="0"/>
              <a:t> </a:t>
            </a:r>
          </a:p>
          <a:p>
            <a:endParaRPr lang="en-CA" sz="2800" dirty="0"/>
          </a:p>
          <a:p>
            <a:r>
              <a:rPr lang="en-CA" sz="2800" dirty="0">
                <a:hlinkClick r:id="rId6"/>
              </a:rPr>
              <a:t>https://Canada.ca/hurricanes</a:t>
            </a:r>
            <a:r>
              <a:rPr lang="en-C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4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E450-B4AF-C132-5562-C5F741D0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10459"/>
            <a:ext cx="10515600" cy="1325563"/>
          </a:xfrm>
        </p:spPr>
        <p:txBody>
          <a:bodyPr/>
          <a:lstStyle/>
          <a:p>
            <a:r>
              <a:rPr lang="en-US" dirty="0"/>
              <a:t>Eclipse – total solar - temperature changes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22A2C-538F-3D8F-142D-C6078F73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DCBF4-96CE-E93B-01B1-A573C7B4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1518588"/>
            <a:ext cx="11412543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9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81E4-6176-0651-FA43-BE60B43B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18255"/>
            <a:ext cx="10515600" cy="1325563"/>
          </a:xfrm>
        </p:spPr>
        <p:txBody>
          <a:bodyPr/>
          <a:lstStyle/>
          <a:p>
            <a:r>
              <a:rPr lang="en-US" dirty="0"/>
              <a:t>Exploding trees!? </a:t>
            </a:r>
            <a:r>
              <a:rPr lang="en-US" sz="2400" dirty="0"/>
              <a:t>(late January 2026)</a:t>
            </a:r>
            <a:endParaRPr lang="en-C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4631F-7834-49D8-07F2-02740F8E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256" y="979714"/>
            <a:ext cx="4234543" cy="5197249"/>
          </a:xfrm>
        </p:spPr>
        <p:txBody>
          <a:bodyPr>
            <a:normAutofit/>
          </a:bodyPr>
          <a:lstStyle/>
          <a:p>
            <a:r>
              <a:rPr lang="en-US" dirty="0"/>
              <a:t>Not exactly – but trees can crack when they are moist from perhaps excess moisture in the fall then rapid freeze in a winter </a:t>
            </a:r>
            <a:r>
              <a:rPr lang="en-US" dirty="0" err="1"/>
              <a:t>airmasss</a:t>
            </a:r>
            <a:endParaRPr lang="en-US" dirty="0"/>
          </a:p>
          <a:p>
            <a:endParaRPr lang="en-US" dirty="0"/>
          </a:p>
          <a:p>
            <a:r>
              <a:rPr lang="en-US" dirty="0"/>
              <a:t>Frost “quakes” – similar phenom – happens in ground or rafter in your roof – loud banging b/c freezing water expands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A2344-7A94-D235-C1DB-CE7436E0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1640404"/>
            <a:ext cx="5529942" cy="48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1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C051-DA07-BB46-7CC3-59929BF5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 Morgana – floating ship mirage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9A70-6B87-314F-C04D-4F39472A5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362" name="Picture 2" descr="May be an image of text that says '- Fata Morgana is a real optical phenomenon caused by temperature inver- sion, which bends light and creates distorted or &quot;floating&quot; images of distant objects. The Chinese &quot;floating city&quot; sightings match this effect, lasting only minutes just like other historical mirages such as floating ships or phantom islands.'">
            <a:extLst>
              <a:ext uri="{FF2B5EF4-FFF2-40B4-BE49-F238E27FC236}">
                <a16:creationId xmlns:a16="http://schemas.microsoft.com/office/drawing/2014/main" id="{26335EA4-3603-96C6-50BB-17A199FB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83" y="1690687"/>
            <a:ext cx="4007031" cy="500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E40395EF-807F-5BF8-DF4A-EEE997CD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89" y="1825625"/>
            <a:ext cx="5501904" cy="436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8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BD0C-94F0-6F34-DC37-3BECC560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20" y="202691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US" dirty="0"/>
              <a:t>Hector the Convector – </a:t>
            </a:r>
            <a:r>
              <a:rPr lang="en-US" sz="2700" dirty="0"/>
              <a:t>some weather phenomenon have special names based on their location and predictability</a:t>
            </a:r>
            <a:endParaRPr lang="en-CA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571BE-EE0D-61EB-730E-AFC335D5B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Hector...hello.">
            <a:extLst>
              <a:ext uri="{FF2B5EF4-FFF2-40B4-BE49-F238E27FC236}">
                <a16:creationId xmlns:a16="http://schemas.microsoft.com/office/drawing/2014/main" id="{904941C0-95D6-9503-D9C3-B4AE2B51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6" y="1397539"/>
            <a:ext cx="8752116" cy="52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E34A-24BF-953D-EDEA-9FC4DBF3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889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Other well-known / </a:t>
            </a:r>
            <a:r>
              <a:rPr lang="en-CA" sz="4000" dirty="0"/>
              <a:t>Colloquial terms /</a:t>
            </a:r>
            <a:r>
              <a:rPr lang="en-US" sz="4000" dirty="0"/>
              <a:t> named </a:t>
            </a:r>
            <a:br>
              <a:rPr lang="en-US" sz="4000" dirty="0"/>
            </a:br>
            <a:r>
              <a:rPr lang="en-US" sz="4000" dirty="0"/>
              <a:t>weather phenomenon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C13F-840A-18A9-E27F-D3ABE4F71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915885"/>
            <a:ext cx="11239500" cy="42610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Alberta Clipper</a:t>
            </a:r>
          </a:p>
          <a:p>
            <a:r>
              <a:rPr lang="en-US" dirty="0"/>
              <a:t>Bomb Low/Cyclone</a:t>
            </a:r>
          </a:p>
          <a:p>
            <a:r>
              <a:rPr lang="en-US" dirty="0"/>
              <a:t>Chinook</a:t>
            </a:r>
          </a:p>
          <a:p>
            <a:r>
              <a:rPr lang="en-US" dirty="0"/>
              <a:t>Colorado Low</a:t>
            </a:r>
          </a:p>
          <a:p>
            <a:r>
              <a:rPr lang="en-US" dirty="0"/>
              <a:t>Foehn Winds (European origin – similar to Les </a:t>
            </a:r>
            <a:r>
              <a:rPr lang="en-US" dirty="0" err="1"/>
              <a:t>Suetes</a:t>
            </a:r>
            <a:r>
              <a:rPr lang="en-US" dirty="0"/>
              <a:t> in Cape Breton)</a:t>
            </a:r>
          </a:p>
          <a:p>
            <a:r>
              <a:rPr lang="en-US" dirty="0"/>
              <a:t>Haboob – dust storm (Arabic term related to sand/blasting)</a:t>
            </a:r>
          </a:p>
          <a:p>
            <a:r>
              <a:rPr lang="en-US" dirty="0" err="1"/>
              <a:t>Nor’Easter</a:t>
            </a:r>
            <a:endParaRPr lang="en-US" dirty="0"/>
          </a:p>
          <a:p>
            <a:r>
              <a:rPr lang="en-US" dirty="0"/>
              <a:t>Pineapple Express</a:t>
            </a:r>
          </a:p>
          <a:p>
            <a:r>
              <a:rPr lang="en-US" dirty="0"/>
              <a:t>Tule Fog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8227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694</Words>
  <Application>Microsoft Office PowerPoint</Application>
  <PresentationFormat>Widescreen</PresentationFormat>
  <Paragraphs>121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Office Theme</vt:lpstr>
      <vt:lpstr>MSPhotoEd.3</vt:lpstr>
      <vt:lpstr>“Weird Weather”  </vt:lpstr>
      <vt:lpstr>Anticyclone – High pressure </vt:lpstr>
      <vt:lpstr>Weather systems explained – laboratory water tank</vt:lpstr>
      <vt:lpstr>Eclipse – recent solar eclipse from satellite</vt:lpstr>
      <vt:lpstr>Eclipse – total solar - temperature changes</vt:lpstr>
      <vt:lpstr>Exploding trees!? (late January 2026)</vt:lpstr>
      <vt:lpstr>Fata Morgana – floating ship mirage</vt:lpstr>
      <vt:lpstr>Hector the Convector – some weather phenomenon have special names based on their location and predictability</vt:lpstr>
      <vt:lpstr>Other well-known / Colloquial terms / named  weather phenomenon</vt:lpstr>
      <vt:lpstr>Hole Punch Cloud (5 Nov 2013 near YHZ)</vt:lpstr>
      <vt:lpstr>Ice Volcanoes</vt:lpstr>
      <vt:lpstr>Ice rafting / Ice walls</vt:lpstr>
      <vt:lpstr>PowerPoint Presentation</vt:lpstr>
      <vt:lpstr>Super high-resolution satellite showing Confederation bridge piers slicing up sea ice </vt:lpstr>
      <vt:lpstr>Lenticular clouds – 21 April 2012</vt:lpstr>
      <vt:lpstr>PowerPoint Presentation</vt:lpstr>
      <vt:lpstr>Rime Icing (Jan 10 2017 Sullivan’s Pond) </vt:lpstr>
      <vt:lpstr>Rime Dec 28 2024 near Truro</vt:lpstr>
      <vt:lpstr>Sea smoke – Jan 17 2007</vt:lpstr>
      <vt:lpstr>Snow Cylinders</vt:lpstr>
      <vt:lpstr>Snow Rollers </vt:lpstr>
      <vt:lpstr>Snow Streamers – Jan 2 2026</vt:lpstr>
      <vt:lpstr>Steam Devil (related to ‘dust devil’)</vt:lpstr>
      <vt:lpstr>Sundogs Feb 20 2026 Halifax</vt:lpstr>
      <vt:lpstr>Tule Fog</vt:lpstr>
      <vt:lpstr>Von Karman vortices</vt:lpstr>
      <vt:lpstr>Wake clouds July 16 2025</vt:lpstr>
      <vt:lpstr>Zephyr – the ‘Washoe Zephyr’</vt:lpstr>
      <vt:lpstr>Hurricane History in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FIONA 2022</vt:lpstr>
      <vt:lpstr>PowerPoint Presentation</vt:lpstr>
      <vt:lpstr>PowerPoint Presentation</vt:lpstr>
      <vt:lpstr>Key aspects related to Climate Change</vt:lpstr>
      <vt:lpstr>Other notes on Climate Change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Fogarty,Chris (ECCC)</dc:creator>
  <cp:lastModifiedBy>Fogarty,Chris (ECCC)</cp:lastModifiedBy>
  <cp:revision>18</cp:revision>
  <dcterms:created xsi:type="dcterms:W3CDTF">2026-02-27T15:30:11Z</dcterms:created>
  <dcterms:modified xsi:type="dcterms:W3CDTF">2026-03-05T18:58:00Z</dcterms:modified>
</cp:coreProperties>
</file>