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9" r:id="rId3"/>
    <p:sldId id="258" r:id="rId4"/>
    <p:sldId id="262" r:id="rId5"/>
    <p:sldId id="1434" r:id="rId6"/>
    <p:sldId id="274" r:id="rId7"/>
    <p:sldId id="303" r:id="rId8"/>
    <p:sldId id="1435" r:id="rId9"/>
    <p:sldId id="279" r:id="rId10"/>
    <p:sldId id="343" r:id="rId11"/>
    <p:sldId id="290" r:id="rId12"/>
    <p:sldId id="1449" r:id="rId13"/>
    <p:sldId id="313" r:id="rId14"/>
    <p:sldId id="318" r:id="rId15"/>
    <p:sldId id="340" r:id="rId16"/>
    <p:sldId id="342" r:id="rId17"/>
    <p:sldId id="1448" r:id="rId18"/>
    <p:sldId id="34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4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23:41:07.4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1132 28 24575,'-325'-17'0,"268"10"0,1 3 0,-100 5 0,137 1 0,0 1 0,1 1 0,0 0 0,0 2 0,0 0 0,1 1 0,-21 11 0,25-11 0,1 0 0,0 1 0,0 1 0,1 0 0,0 0 0,0 1 0,1 1 0,1 0 0,0 0 0,-9 14 0,4 3 0,1-1 0,2 2 0,0 0 0,2 0 0,1 1 0,-4 35 0,11-61 0,-1 7 0,-1 1 0,0-1 0,-9 23 0,12-34 0,0 1 0,-1 0 0,1-1 0,0 1 0,-1 0 0,1-1 0,-1 1 0,1-1 0,-1 1 0,1-1 0,-1 1 0,0-1 0,1 1 0,-1-1 0,0 0 0,1 1 0,-1-1 0,0 0 0,1 1 0,-1-1 0,0 0 0,0 0 0,1 0 0,-1 0 0,0 0 0,0 0 0,1 0 0,-1 0 0,0 0 0,0 0 0,1 0 0,-1 0 0,0-1 0,0 1 0,1 0 0,-1 0 0,0-1 0,1 1 0,-1-1 0,0 1 0,0-1 0,-28-25 0,22 20 0,0-2-91,-1 0 0,1 0 0,0-1 0,0 0 0,1-1 0,1 1 0,-1-1 0,2 0 0,-1 0 0,1 0 0,1-1 0,0 0 0,1 0 0,-3-15 0,2-12-6735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23:41:10.5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1 217 24575,'0'-4'0,"4"-8"0,3-5 0,8-10 0,12-5 0,11-2 0,4 4 0,-1 4 0,-2 6 0,-8 5-8191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3T00:32:11.4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3T00:32:13.6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16:19:19.80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24575,'1'17'0,"0"0"0,1-1 0,1 1 0,0-1 0,2 0 0,11 31 0,52 85 0,-42-85 0,-13-21 0,2-1 0,1 0 0,1-1 0,1-1 0,1 0 0,1-2 0,23 20 0,4-2 0,-2 1 0,-2 3 0,50 62 0,-65-66 0,3-2 0,1 0 0,1-3 0,76 61 0,-89-79 0,0 1 0,-1 0 0,23 28 0,41 63 0,-44-56 0,-14-22 0,48 45 0,12 13 0,231 268 0,-305-345 0,0 0 0,1-1 0,0-1 0,1 0 0,0 0 0,0-1 0,22 9 0,-17-9 0,-1 0 0,0 1 0,-1 1 0,0 0 0,-1 2 0,15 13 0,68 44 0,-70-51 0,-1 1 0,43 38 0,-21-10 0,-17-18 0,-1 1 0,38 50 0,-28-21 0,-59-122 0,10 28 0,0-1 0,2-1 0,2 1 0,1-73 0,1 23 0,-1 57 62,-2-1-1,-1 1 0,-19-56 0,-2-10-1671,17 50-5216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4T16:19:22.16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632 0 24575,'0'2'0,"0"-1"0,-1 0 0,1 0 0,0 0 0,-1 0 0,0 0 0,1 0 0,-1 0 0,1 0 0,-1 0 0,0 0 0,0-1 0,0 1 0,1 0 0,-1 0 0,0-1 0,0 1 0,0-1 0,0 1 0,0 0 0,0-1 0,0 0 0,-1 1 0,1-1 0,0 0 0,0 1 0,0-1 0,-1 0 0,-40 5 0,36-5 0,-358 5 147,206-7-1659,121 2-5314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23:49:07.6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2T23:49:08.8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C9BA5-5052-4114-951A-82FCC5E4658C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0E3E4-33CA-4439-AA00-7C269A9500C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581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3EA9ED-B722-40C6-97E2-8296ED933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B818762-07EF-418F-85A1-8B9D9A053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3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7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0FF0DD-6951-452D-8E83-26DF7F35389E}" type="slidenum">
              <a:rPr lang="en-CA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2545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3EA9ED-B722-40C6-97E2-8296ED933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B818762-07EF-418F-85A1-8B9D9A053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3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16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42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31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432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57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09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473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204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738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918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12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840C0-5B2F-43D3-A145-1B683CE24C24}" type="datetimeFigureOut">
              <a:rPr lang="en-CA" smtClean="0"/>
              <a:t>2024-11-24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B7DD3-5AD6-4B5F-9C76-EDFC965125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632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7.png"/><Relationship Id="rId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d/1869_New_England_hurricane_track.png" TargetMode="External"/><Relationship Id="rId13" Type="http://schemas.openxmlformats.org/officeDocument/2006/relationships/image" Target="../media/image16.png"/><Relationship Id="rId18" Type="http://schemas.openxmlformats.org/officeDocument/2006/relationships/hyperlink" Target="http://upload.wikimedia.org/wikipedia/commons/5/56/Igor_2010_track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hyperlink" Target="http://upload.wikimedia.org/wikipedia/commons/7/73/1959_Escuminac_hurricane_track.png" TargetMode="External"/><Relationship Id="rId17" Type="http://schemas.openxmlformats.org/officeDocument/2006/relationships/image" Target="../media/image18.png"/><Relationship Id="rId2" Type="http://schemas.openxmlformats.org/officeDocument/2006/relationships/image" Target="../media/image10.png"/><Relationship Id="rId16" Type="http://schemas.openxmlformats.org/officeDocument/2006/relationships/hyperlink" Target="http://upload.wikimedia.org/wikipedia/commons/c/c1/Juan_2003_track.png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3/3c/Edna_1954_track.png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hyperlink" Target="http://upload.wikimedia.org/wikipedia/commons/7/72/1873_Nova_Scotia_hurricane_track.png" TargetMode="External"/><Relationship Id="rId19" Type="http://schemas.openxmlformats.org/officeDocument/2006/relationships/image" Target="../media/image19.png"/><Relationship Id="rId4" Type="http://schemas.openxmlformats.org/officeDocument/2006/relationships/hyperlink" Target="http://upload.wikimedia.org/wikipedia/commons/4/43/Hazel_1954_track.png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://upload.wikimedia.org/wikipedia/commons/6/66/Beth_1971_track.pn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1539557"/>
          </a:xfrm>
        </p:spPr>
        <p:txBody>
          <a:bodyPr>
            <a:normAutofit/>
          </a:bodyPr>
          <a:lstStyle/>
          <a:p>
            <a:r>
              <a:rPr lang="en-CA" sz="3400" b="1" i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The Canadian Hurricane Centre</a:t>
            </a:r>
            <a:br>
              <a:rPr lang="en-CA" sz="3400" b="1" i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endParaRPr lang="en-CA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16089"/>
            <a:ext cx="9144000" cy="1655762"/>
          </a:xfrm>
        </p:spPr>
        <p:txBody>
          <a:bodyPr/>
          <a:lstStyle/>
          <a:p>
            <a:r>
              <a:rPr lang="en-US" dirty="0"/>
              <a:t>Dr. Chris Fogarty, Manager – Canadian Hurricane Centre,</a:t>
            </a:r>
          </a:p>
          <a:p>
            <a:r>
              <a:rPr lang="en-US" dirty="0"/>
              <a:t>Dartmouth, NS, Canada </a:t>
            </a:r>
          </a:p>
          <a:p>
            <a:r>
              <a:rPr lang="en-US" dirty="0"/>
              <a:t>ECCC/MSC/ASPC-CHC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44" y="3940723"/>
            <a:ext cx="2570711" cy="25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94C5-18F7-572B-F957-A0840609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0"/>
            <a:ext cx="8036560" cy="95098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IF warning program existed before Juan, the alerts         </a:t>
            </a:r>
            <a:br>
              <a:rPr lang="en-US" sz="3200" b="1" dirty="0"/>
            </a:br>
            <a:r>
              <a:rPr lang="en-US" sz="3200" b="1" dirty="0"/>
              <a:t>                    may have looked like this:</a:t>
            </a:r>
            <a:endParaRPr lang="en-CA" sz="3200" b="1" dirty="0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19722C9B-5F7B-C76C-E263-CB649381A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950985"/>
            <a:ext cx="7518400" cy="5809673"/>
          </a:xfrm>
        </p:spPr>
      </p:pic>
    </p:spTree>
    <p:extLst>
      <p:ext uri="{BB962C8B-B14F-4D97-AF65-F5344CB8AC3E}">
        <p14:creationId xmlns:p14="http://schemas.microsoft.com/office/powerpoint/2010/main" val="191972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457200" y="1644612"/>
            <a:ext cx="8305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dirty="0"/>
              <a:t>WOCN31 – TC Information Statements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FXCN31 – TC Technical Information Statements -&gt; Track Maps and Geospatial files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WTCN31 – TS/Hurricane Warnings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/>
              <a:t>WWCN31 – TS/Hurricane Watches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i="1" dirty="0"/>
              <a:t>                     Issue frequency 6 hourly </a:t>
            </a:r>
            <a:endParaRPr lang="en-US" altLang="en-US" sz="2800" i="1" dirty="0"/>
          </a:p>
        </p:txBody>
      </p:sp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2768888" y="512619"/>
            <a:ext cx="3313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3600" b="1" dirty="0">
                <a:solidFill>
                  <a:schemeClr val="accent1"/>
                </a:solidFill>
              </a:rPr>
              <a:t>CHC Products</a:t>
            </a:r>
          </a:p>
        </p:txBody>
      </p:sp>
    </p:spTree>
    <p:extLst>
      <p:ext uri="{BB962C8B-B14F-4D97-AF65-F5344CB8AC3E}">
        <p14:creationId xmlns:p14="http://schemas.microsoft.com/office/powerpoint/2010/main" val="14333272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857" y="-1"/>
            <a:ext cx="7752492" cy="1198721"/>
          </a:xfrm>
        </p:spPr>
        <p:txBody>
          <a:bodyPr>
            <a:normAutofit/>
          </a:bodyPr>
          <a:lstStyle/>
          <a:p>
            <a:r>
              <a:rPr lang="en-US" sz="3200" b="1" dirty="0"/>
              <a:t>Software used to assemble the tropical alerts</a:t>
            </a: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04" y="1045529"/>
            <a:ext cx="8717388" cy="5131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1707080"/>
            <a:ext cx="3839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FF"/>
                </a:solidFill>
              </a:rPr>
              <a:t>Marine and land coverage:</a:t>
            </a:r>
            <a:endParaRPr lang="en-CA" sz="2400" b="1" dirty="0">
              <a:solidFill>
                <a:srgbClr val="0066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807D57-099B-3ED9-60F7-911000AC43F0}"/>
                  </a:ext>
                </a:extLst>
              </p14:cNvPr>
              <p14:cNvContentPartPr/>
              <p14:nvPr/>
            </p14:nvContentPartPr>
            <p14:xfrm>
              <a:off x="2123240" y="17070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807D57-099B-3ED9-60F7-911000AC43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7120" y="17009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5EEF6C7-F63A-049A-7594-365AA26729FD}"/>
                  </a:ext>
                </a:extLst>
              </p14:cNvPr>
              <p14:cNvContentPartPr/>
              <p14:nvPr/>
            </p14:nvContentPartPr>
            <p14:xfrm>
              <a:off x="1899680" y="119872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5EEF6C7-F63A-049A-7594-365AA26729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3560" y="119260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9188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F02B4B4A-D011-2787-E314-DC9577A1A9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640" y="0"/>
            <a:ext cx="8229600" cy="9356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3200" b="1" dirty="0"/>
              <a:t>   Alert production software at CHC –  we’re fully</a:t>
            </a:r>
            <a:br>
              <a:rPr lang="en-US" altLang="en-US" sz="3200" b="1" dirty="0"/>
            </a:br>
            <a:r>
              <a:rPr lang="en-US" altLang="en-US" sz="3200" b="1" dirty="0"/>
              <a:t>   </a:t>
            </a:r>
            <a:r>
              <a:rPr lang="en-US" altLang="en-US" sz="3200" b="1" dirty="0" err="1"/>
              <a:t>NinJo</a:t>
            </a:r>
            <a:r>
              <a:rPr lang="en-US" altLang="en-US" sz="3200" b="1" dirty="0"/>
              <a:t>/DMS-based production</a:t>
            </a:r>
            <a:endParaRPr lang="en-CA" altLang="en-US" sz="3200" b="1" dirty="0"/>
          </a:p>
        </p:txBody>
      </p:sp>
      <p:pic>
        <p:nvPicPr>
          <p:cNvPr id="19459" name="Content Placeholder 5" descr="warninglayer.jpeg">
            <a:extLst>
              <a:ext uri="{FF2B5EF4-FFF2-40B4-BE49-F238E27FC236}">
                <a16:creationId xmlns:a16="http://schemas.microsoft.com/office/drawing/2014/main" id="{ED65A73B-D476-E2B8-5DAA-727AA26C2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2332037"/>
            <a:ext cx="77073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warninglayer2.jpeg">
            <a:extLst>
              <a:ext uri="{FF2B5EF4-FFF2-40B4-BE49-F238E27FC236}">
                <a16:creationId xmlns:a16="http://schemas.microsoft.com/office/drawing/2014/main" id="{09C55836-196F-25F9-292E-27C0A8BD0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30" y="636915"/>
            <a:ext cx="3110089" cy="244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>
            <a:extLst>
              <a:ext uri="{FF2B5EF4-FFF2-40B4-BE49-F238E27FC236}">
                <a16:creationId xmlns:a16="http://schemas.microsoft.com/office/drawing/2014/main" id="{82F29C12-25BB-382D-EF33-5DCDE5336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1131708"/>
            <a:ext cx="55707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The software system makes maintaining </a:t>
            </a:r>
          </a:p>
          <a:p>
            <a:pPr eaLnBrk="1" hangingPunct="1"/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Consistency among the forecasters much easier </a:t>
            </a:r>
          </a:p>
          <a:p>
            <a:pPr eaLnBrk="1" hangingPunct="1"/>
            <a:r>
              <a:rPr lang="en-US" altLang="en-US" dirty="0">
                <a:solidFill>
                  <a:schemeClr val="bg2">
                    <a:lumMod val="50000"/>
                  </a:schemeClr>
                </a:solidFill>
              </a:rPr>
              <a:t>with pre-established phrasing built in</a:t>
            </a:r>
            <a:endParaRPr lang="en-CA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5F63763-1FC5-02CC-5C48-44580EA63A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188912"/>
            <a:ext cx="8229600" cy="95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b="1" dirty="0"/>
              <a:t>Technical bulletin production </a:t>
            </a:r>
            <a:endParaRPr lang="en-CA" altLang="en-US" sz="2800" b="1" dirty="0"/>
          </a:p>
        </p:txBody>
      </p:sp>
      <p:pic>
        <p:nvPicPr>
          <p:cNvPr id="24579" name="Content Placeholder 3" descr="niche5.jpeg">
            <a:extLst>
              <a:ext uri="{FF2B5EF4-FFF2-40B4-BE49-F238E27FC236}">
                <a16:creationId xmlns:a16="http://schemas.microsoft.com/office/drawing/2014/main" id="{D7C1297E-C288-D4D9-5297-0DE9104FD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711200"/>
            <a:ext cx="7899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>
            <a:extLst>
              <a:ext uri="{FF2B5EF4-FFF2-40B4-BE49-F238E27FC236}">
                <a16:creationId xmlns:a16="http://schemas.microsoft.com/office/drawing/2014/main" id="{34E14C82-CB63-74B6-C6EB-52DEA400C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38040"/>
            <a:ext cx="3886200" cy="954088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FF0000"/>
                </a:solidFill>
              </a:rPr>
              <a:t>Software takes care of structure with a few user controls. Allows forecaster to focus on free-form content  - less time worrying about structure and formats.</a:t>
            </a:r>
            <a:endParaRPr lang="en-CA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75F17-8160-32BE-F178-61D917C9E2DD}"/>
              </a:ext>
            </a:extLst>
          </p:cNvPr>
          <p:cNvSpPr txBox="1"/>
          <p:nvPr/>
        </p:nvSpPr>
        <p:spPr>
          <a:xfrm>
            <a:off x="2018634" y="2828835"/>
            <a:ext cx="3903376" cy="1200329"/>
          </a:xfrm>
          <a:prstGeom prst="rect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en-US" sz="1800" b="1" dirty="0"/>
              <a:t>meteorologists break it down this way</a:t>
            </a:r>
          </a:p>
          <a:p>
            <a:r>
              <a:rPr lang="en-US" altLang="en-US" sz="1800" b="1" dirty="0"/>
              <a:t>into manageable/editable pieces to </a:t>
            </a:r>
          </a:p>
          <a:p>
            <a:r>
              <a:rPr lang="en-US" altLang="en-US" sz="1800" b="1" dirty="0"/>
              <a:t>maintain the human component to the</a:t>
            </a:r>
          </a:p>
          <a:p>
            <a:r>
              <a:rPr lang="en-US" b="1" dirty="0"/>
              <a:t>forecast process</a:t>
            </a:r>
            <a:endParaRPr lang="en-C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FF8EFD-3E2D-1A3B-94A9-219116AA238E}"/>
              </a:ext>
            </a:extLst>
          </p:cNvPr>
          <p:cNvGrpSpPr/>
          <p:nvPr/>
        </p:nvGrpSpPr>
        <p:grpSpPr>
          <a:xfrm>
            <a:off x="5790560" y="3850520"/>
            <a:ext cx="783000" cy="885240"/>
            <a:chOff x="5790560" y="3850520"/>
            <a:chExt cx="783000" cy="88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70ACA7F-2AD7-F3E9-CFA7-2BC36DF64AE2}"/>
                    </a:ext>
                  </a:extLst>
                </p14:cNvPr>
                <p14:cNvContentPartPr/>
                <p14:nvPr/>
              </p14:nvContentPartPr>
              <p14:xfrm>
                <a:off x="5790560" y="3850520"/>
                <a:ext cx="779040" cy="8568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70ACA7F-2AD7-F3E9-CFA7-2BC36DF64AE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72920" y="3832520"/>
                  <a:ext cx="814680" cy="89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C3F44CD-B9A0-2478-6EF9-931201E2CD6A}"/>
                    </a:ext>
                  </a:extLst>
                </p14:cNvPr>
                <p14:cNvContentPartPr/>
                <p14:nvPr/>
              </p14:nvContentPartPr>
              <p14:xfrm>
                <a:off x="6346040" y="4724240"/>
                <a:ext cx="227520" cy="115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C3F44CD-B9A0-2478-6EF9-931201E2CD6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28400" y="4706240"/>
                  <a:ext cx="263160" cy="471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16D3-A1D9-CB01-7093-868D4C5D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CA754-2A53-9A7B-3C32-DC523B652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A6C8A-56E1-9FEC-8480-DF1DF6276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9" y="28400"/>
            <a:ext cx="8388781" cy="680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F0070-3F3C-4D3B-23B2-45812C081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557"/>
            <a:ext cx="4494639" cy="2514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6A4B6-BCDD-9640-E470-D8AFC8737B1D}"/>
              </a:ext>
            </a:extLst>
          </p:cNvPr>
          <p:cNvSpPr txBox="1"/>
          <p:nvPr/>
        </p:nvSpPr>
        <p:spPr>
          <a:xfrm>
            <a:off x="4416792" y="3714992"/>
            <a:ext cx="4098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 work very closely with the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NHC in Miami.  They display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CHC’s alerts</a:t>
            </a:r>
            <a:endParaRPr lang="en-CA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238617-8150-04DE-2E34-933ACF99740C}"/>
                  </a:ext>
                </a:extLst>
              </p14:cNvPr>
              <p14:cNvContentPartPr/>
              <p14:nvPr/>
            </p14:nvContentPartPr>
            <p14:xfrm>
              <a:off x="1676120" y="224492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238617-8150-04DE-2E34-933ACF9974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0000" y="223880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570A9E1-CA15-C7A4-71F7-6B6D0F5A401E}"/>
                  </a:ext>
                </a:extLst>
              </p14:cNvPr>
              <p14:cNvContentPartPr/>
              <p14:nvPr/>
            </p14:nvContentPartPr>
            <p14:xfrm>
              <a:off x="1717160" y="121892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570A9E1-CA15-C7A4-71F7-6B6D0F5A40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040" y="121280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3545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F11D-4C51-92EC-3DB3-8A905F97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760" y="0"/>
            <a:ext cx="6487160" cy="1088866"/>
          </a:xfrm>
        </p:spPr>
        <p:txBody>
          <a:bodyPr>
            <a:normAutofit/>
          </a:bodyPr>
          <a:lstStyle/>
          <a:p>
            <a:r>
              <a:rPr lang="en-US" sz="3200" b="1" dirty="0"/>
              <a:t>New tools required to help people understand risk of coastal flooding</a:t>
            </a:r>
            <a:endParaRPr lang="en-CA" sz="3200" b="1" dirty="0"/>
          </a:p>
        </p:txBody>
      </p:sp>
      <p:pic>
        <p:nvPicPr>
          <p:cNvPr id="5" name="Content Placeholder 4" descr="A map of canada showing flooding&#10;&#10;Description automatically generated">
            <a:extLst>
              <a:ext uri="{FF2B5EF4-FFF2-40B4-BE49-F238E27FC236}">
                <a16:creationId xmlns:a16="http://schemas.microsoft.com/office/drawing/2014/main" id="{2A4B9D61-139F-C993-D14C-DF8928093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088866"/>
            <a:ext cx="7768590" cy="5593385"/>
          </a:xfrm>
        </p:spPr>
      </p:pic>
    </p:spTree>
    <p:extLst>
      <p:ext uri="{BB962C8B-B14F-4D97-AF65-F5344CB8AC3E}">
        <p14:creationId xmlns:p14="http://schemas.microsoft.com/office/powerpoint/2010/main" val="2060864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6BCBDB-F9CB-A087-071B-8D868D07ACB7}"/>
              </a:ext>
            </a:extLst>
          </p:cNvPr>
          <p:cNvSpPr txBox="1">
            <a:spLocks/>
          </p:cNvSpPr>
          <p:nvPr/>
        </p:nvSpPr>
        <p:spPr>
          <a:xfrm>
            <a:off x="0" y="857251"/>
            <a:ext cx="9144000" cy="35750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65000"/>
                  <a:lumOff val="35000"/>
                </a:schemeClr>
              </a:gs>
              <a:gs pos="94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CHC: U.S. and International Collaboration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0D816-E3DC-BA42-F9A8-34336D30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520" y="857252"/>
            <a:ext cx="446480" cy="414336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B71E30C6-2D84-E1D6-E2E0-80A16EC2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388532"/>
            <a:ext cx="3492146" cy="45473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CA" altLang="en-US" sz="1350" b="1" u="sng" dirty="0"/>
              <a:t>Hurricane Collaboration</a:t>
            </a:r>
          </a:p>
          <a:p>
            <a:pPr marL="0" indent="0" algn="ctr">
              <a:spcBef>
                <a:spcPct val="0"/>
              </a:spcBef>
              <a:buNone/>
            </a:pPr>
            <a:endParaRPr lang="en-CA" altLang="en-US" sz="1200" b="1" dirty="0"/>
          </a:p>
          <a:p>
            <a:pPr>
              <a:spcBef>
                <a:spcPct val="0"/>
              </a:spcBef>
            </a:pPr>
            <a:r>
              <a:rPr lang="en-CA" altLang="en-US" sz="1200" b="1" dirty="0"/>
              <a:t>The CHC represents Canada on the World Meteorological Organization’s (</a:t>
            </a:r>
            <a:r>
              <a:rPr lang="en-CA" altLang="en-US" sz="1200" b="1" dirty="0">
                <a:solidFill>
                  <a:srgbClr val="FF0000"/>
                </a:solidFill>
              </a:rPr>
              <a:t>WMO</a:t>
            </a:r>
            <a:r>
              <a:rPr lang="en-CA" altLang="en-US" sz="1200" b="1" dirty="0"/>
              <a:t>) Regional Association IV Hurricane Committee </a:t>
            </a:r>
          </a:p>
          <a:p>
            <a:pPr>
              <a:spcBef>
                <a:spcPct val="0"/>
              </a:spcBef>
            </a:pPr>
            <a:endParaRPr lang="en-CA" altLang="en-US" sz="1200" b="1" dirty="0"/>
          </a:p>
          <a:p>
            <a:pPr>
              <a:spcBef>
                <a:spcPct val="0"/>
              </a:spcBef>
            </a:pPr>
            <a:r>
              <a:rPr lang="en-CA" altLang="en-US" sz="1200" b="1" dirty="0"/>
              <a:t>There is extensive collaboration with the United States (NHC-NOAA) as the </a:t>
            </a:r>
            <a:r>
              <a:rPr lang="en-CA" altLang="en-US" sz="1200" b="1" dirty="0">
                <a:solidFill>
                  <a:srgbClr val="FF0000"/>
                </a:solidFill>
              </a:rPr>
              <a:t>CHC</a:t>
            </a:r>
            <a:r>
              <a:rPr lang="en-CA" altLang="en-US" sz="1200" b="1" dirty="0"/>
              <a:t> </a:t>
            </a:r>
            <a:r>
              <a:rPr lang="en-CA" altLang="en-US" sz="1200" b="1" dirty="0">
                <a:solidFill>
                  <a:srgbClr val="FF0000"/>
                </a:solidFill>
              </a:rPr>
              <a:t>sends forecasters to the National Hurricane Center in Miami </a:t>
            </a:r>
            <a:r>
              <a:rPr lang="en-CA" altLang="en-US" sz="1200" b="1" dirty="0"/>
              <a:t>annually for training</a:t>
            </a:r>
          </a:p>
          <a:p>
            <a:pPr>
              <a:spcBef>
                <a:spcPct val="0"/>
              </a:spcBef>
            </a:pPr>
            <a:endParaRPr lang="en-CA" altLang="en-US" sz="1200" b="1" dirty="0"/>
          </a:p>
          <a:p>
            <a:pPr>
              <a:spcBef>
                <a:spcPct val="0"/>
              </a:spcBef>
            </a:pPr>
            <a:r>
              <a:rPr lang="en-CA" altLang="en-US" sz="1200" b="1" dirty="0"/>
              <a:t>Close collaboration also takes place through daily storm </a:t>
            </a:r>
            <a:r>
              <a:rPr lang="en-CA" altLang="en-US" sz="1200" b="1" dirty="0">
                <a:solidFill>
                  <a:srgbClr val="FF0000"/>
                </a:solidFill>
              </a:rPr>
              <a:t>coordination calls between the NHC and the CHC </a:t>
            </a:r>
            <a:r>
              <a:rPr lang="en-CA" altLang="en-US" sz="1200" b="1" dirty="0"/>
              <a:t>when a hurricane threatens Canada </a:t>
            </a:r>
          </a:p>
          <a:p>
            <a:pPr>
              <a:spcBef>
                <a:spcPct val="0"/>
              </a:spcBef>
            </a:pPr>
            <a:endParaRPr lang="en-CA" altLang="en-US" sz="1200" b="1" dirty="0"/>
          </a:p>
          <a:p>
            <a:pPr>
              <a:spcBef>
                <a:spcPct val="0"/>
              </a:spcBef>
            </a:pPr>
            <a:r>
              <a:rPr lang="en-CA" altLang="en-US" sz="1200" b="1" dirty="0"/>
              <a:t>The U.S. </a:t>
            </a:r>
            <a:r>
              <a:rPr lang="en-CA" altLang="en-US" sz="1200" b="1" dirty="0">
                <a:solidFill>
                  <a:srgbClr val="FF0000"/>
                </a:solidFill>
              </a:rPr>
              <a:t>Hurricane Hunters </a:t>
            </a:r>
            <a:r>
              <a:rPr lang="en-CA" altLang="en-US" sz="1200" b="1" dirty="0"/>
              <a:t>have been to Canada on two occasions in recent years as part of their annual </a:t>
            </a:r>
            <a:r>
              <a:rPr lang="en-CA" altLang="en-US" sz="1200" b="1" dirty="0">
                <a:solidFill>
                  <a:srgbClr val="FF0000"/>
                </a:solidFill>
              </a:rPr>
              <a:t>hurricane awareness tour (similar to an airshow)</a:t>
            </a:r>
            <a:r>
              <a:rPr lang="en-CA" altLang="en-US" sz="1200" b="1" dirty="0"/>
              <a:t> showcasing the close relationship between our two countries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ECCD5CE-57CD-9571-E80E-C501A01D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5404" r="16606" b="17432"/>
          <a:stretch>
            <a:fillRect/>
          </a:stretch>
        </p:blipFill>
        <p:spPr bwMode="auto">
          <a:xfrm>
            <a:off x="6412135" y="1238929"/>
            <a:ext cx="2607883" cy="163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8289E-2863-ADFC-D274-01B30D570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448" y="4586546"/>
            <a:ext cx="2206312" cy="1712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6BDB0-5FE3-ACFD-0902-FD6C48039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147" y="2606684"/>
            <a:ext cx="2431674" cy="181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A68C6-CAE7-8DA2-2C00-E7300FAC5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443" y="1238929"/>
            <a:ext cx="2307692" cy="1692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33AE3-BDAA-C220-DB73-AC02DF11D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9420" y="2960630"/>
            <a:ext cx="2300307" cy="1534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1EC3C7-D800-8055-B640-344C97BF6A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1490" y="3884738"/>
            <a:ext cx="2420379" cy="18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22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729-926C-B873-5826-BE82E044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2B88CC-8765-A2C9-E597-BD0952110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4" y="101600"/>
            <a:ext cx="8792191" cy="3901439"/>
          </a:xfrm>
        </p:spPr>
      </p:pic>
      <p:pic>
        <p:nvPicPr>
          <p:cNvPr id="3" name="Content Placeholder 4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6FCE21CE-6EED-B68E-6A05-AA8E08CC4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10529"/>
            <a:ext cx="7886700" cy="4047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50C85-D322-768A-C47C-425949A3225C}"/>
              </a:ext>
            </a:extLst>
          </p:cNvPr>
          <p:cNvSpPr txBox="1"/>
          <p:nvPr/>
        </p:nvSpPr>
        <p:spPr>
          <a:xfrm>
            <a:off x="3515360" y="2056340"/>
            <a:ext cx="2615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PM at ASPC/CHC early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 Oct 2022 post Fiona</a:t>
            </a:r>
            <a:endParaRPr lang="en-CA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42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hurr-gloria-19850927-g6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33929"/>
            <a:ext cx="8726351" cy="641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" y="3971637"/>
            <a:ext cx="3055717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38050" y="264160"/>
            <a:ext cx="8638309" cy="62786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Origins of the CHC:  all started with Hurricane Gloria in 1985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Canadians had to rely largely on neighboring New England forecasts / newscasts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Storm impact in Eastern Canada was much less than anticipated due to considerable confusion in the media / general public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Not knowing any different at the time, Canadians basically translated the destruction of Gloria in the eastern U.S. </a:t>
            </a:r>
            <a:r>
              <a:rPr lang="en-US" altLang="en-US" sz="2400" i="1" dirty="0"/>
              <a:t>into Canada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Little understanding of the extratropical transition (ET) process then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The CHC officially designated 2 years later in 1987 – one lead forecaster (program lead) and subset </a:t>
            </a:r>
            <a:r>
              <a:rPr lang="en-US" altLang="en-US" sz="2400" dirty="0">
                <a:solidFill>
                  <a:srgbClr val="FF0000"/>
                </a:solidFill>
              </a:rPr>
              <a:t>(~9)</a:t>
            </a:r>
            <a:r>
              <a:rPr lang="en-US" altLang="en-US" sz="2400" dirty="0"/>
              <a:t> of weather office forecasters maintained training and forecast experience in tropical cyclones/ET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b="1" dirty="0">
                <a:solidFill>
                  <a:srgbClr val="0000FF"/>
                </a:solidFill>
              </a:rPr>
              <a:t>The CHC is overtime-staffed on an event basis with </a:t>
            </a:r>
            <a:r>
              <a:rPr lang="en-US" altLang="en-US" sz="2600" b="1" dirty="0">
                <a:solidFill>
                  <a:srgbClr val="FF0000"/>
                </a:solidFill>
              </a:rPr>
              <a:t>still ~9</a:t>
            </a:r>
            <a:r>
              <a:rPr lang="en-US" altLang="en-US" sz="2600" b="1" dirty="0">
                <a:solidFill>
                  <a:srgbClr val="0000FF"/>
                </a:solidFill>
              </a:rPr>
              <a:t> staff specializing in tropical meteorology that also work regular ASPC desks</a:t>
            </a:r>
          </a:p>
        </p:txBody>
      </p:sp>
    </p:spTree>
    <p:extLst>
      <p:ext uri="{BB962C8B-B14F-4D97-AF65-F5344CB8AC3E}">
        <p14:creationId xmlns:p14="http://schemas.microsoft.com/office/powerpoint/2010/main" val="3586919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21" y="20320"/>
            <a:ext cx="7304346" cy="79823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Big Picture – where the CHC fits</a:t>
            </a:r>
            <a:endParaRPr lang="en-CA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94734-F93C-1E2F-4CAB-7F947F76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8" y="818557"/>
            <a:ext cx="9017463" cy="5521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C1013-FE20-C29D-7DA3-178FF987AD1A}"/>
              </a:ext>
            </a:extLst>
          </p:cNvPr>
          <p:cNvSpPr txBox="1"/>
          <p:nvPr/>
        </p:nvSpPr>
        <p:spPr>
          <a:xfrm>
            <a:off x="1320800" y="4490720"/>
            <a:ext cx="6687600" cy="461665"/>
          </a:xfrm>
          <a:prstGeom prst="rect">
            <a:avLst/>
          </a:prstGeom>
          <a:solidFill>
            <a:schemeClr val="accent4">
              <a:lumMod val="40000"/>
              <a:lumOff val="60000"/>
              <a:alpha val="7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~70 years of global tracks of Tropical Cyclones (TCs)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22720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6BCBDB-F9CB-A087-071B-8D868D07ACB7}"/>
              </a:ext>
            </a:extLst>
          </p:cNvPr>
          <p:cNvSpPr txBox="1">
            <a:spLocks/>
          </p:cNvSpPr>
          <p:nvPr/>
        </p:nvSpPr>
        <p:spPr>
          <a:xfrm>
            <a:off x="2247703" y="177119"/>
            <a:ext cx="3911600" cy="414335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000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65000"/>
                  <a:lumOff val="35000"/>
                </a:schemeClr>
              </a:gs>
              <a:gs pos="94000">
                <a:schemeClr val="bg1"/>
              </a:gs>
            </a:gsLst>
            <a:lin ang="0" scaled="0"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Cyclones in Canada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0D816-E3DC-BA42-F9A8-34336D30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62" y="177119"/>
            <a:ext cx="446480" cy="414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E3CF76-1552-4499-7F5D-65DB0BA32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19950" r="11610" b="8650"/>
          <a:stretch/>
        </p:blipFill>
        <p:spPr>
          <a:xfrm>
            <a:off x="89501" y="836899"/>
            <a:ext cx="8320587" cy="5462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F080FF0C-8A9A-333F-6520-32DC92A57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842" y="4665195"/>
            <a:ext cx="2441206" cy="19082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CA" altLang="en-US" sz="1800" b="1" dirty="0"/>
              <a:t>Since 1850, over </a:t>
            </a:r>
            <a:r>
              <a:rPr lang="en-CA" altLang="en-US" sz="1800" b="1" dirty="0">
                <a:solidFill>
                  <a:srgbClr val="FF0000"/>
                </a:solidFill>
              </a:rPr>
              <a:t>300</a:t>
            </a:r>
            <a:r>
              <a:rPr lang="en-CA" altLang="en-US" sz="1800" b="1" dirty="0"/>
              <a:t> storms of tropical origin have tracked into Canadian </a:t>
            </a:r>
            <a:r>
              <a:rPr lang="en-CA" altLang="en-US" sz="1800" b="1" i="1" dirty="0"/>
              <a:t>land </a:t>
            </a:r>
            <a:r>
              <a:rPr lang="en-CA" altLang="en-US" sz="1800" b="1" dirty="0"/>
              <a:t>territory – </a:t>
            </a:r>
            <a:r>
              <a:rPr lang="en-CA" altLang="en-US" sz="1400" b="1" dirty="0"/>
              <a:t>even more in offshore ‘200 mile limit’ zone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8756D7-FC65-F7BE-05F9-245A69CB5C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665" t="65750" r="8066" b="11150"/>
          <a:stretch/>
        </p:blipFill>
        <p:spPr>
          <a:xfrm>
            <a:off x="5004048" y="3596083"/>
            <a:ext cx="1155255" cy="18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9275" y="234166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CA" altLang="en-US" sz="4000" b="1" dirty="0">
                <a:solidFill>
                  <a:schemeClr val="accent1"/>
                </a:solidFill>
              </a:rPr>
              <a:t>Canadian Hurricane Centre</a:t>
            </a:r>
            <a:br>
              <a:rPr lang="en-CA" altLang="en-US" sz="4000" b="1" dirty="0">
                <a:solidFill>
                  <a:schemeClr val="accent1"/>
                </a:solidFill>
              </a:rPr>
            </a:br>
            <a:r>
              <a:rPr lang="en-CA" altLang="en-US" sz="4000" b="1" dirty="0">
                <a:solidFill>
                  <a:schemeClr val="accent1"/>
                </a:solidFill>
              </a:rPr>
              <a:t> Response Zone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8475" y="1563260"/>
            <a:ext cx="8280400" cy="1108075"/>
          </a:xfrm>
        </p:spPr>
        <p:txBody>
          <a:bodyPr/>
          <a:lstStyle/>
          <a:p>
            <a:pPr algn="ctr">
              <a:buFontTx/>
              <a:buNone/>
            </a:pPr>
            <a:r>
              <a:rPr kumimoji="0" lang="en-CA" altLang="ja-JP" sz="2000" b="1" dirty="0"/>
              <a:t>    On average, 1 or 2 storms directly affect Canadian land regions each year Another 2 or 3 typically threaten our offshore waters</a:t>
            </a:r>
            <a:endParaRPr lang="en-CA" altLang="en-US" sz="2000" b="1" dirty="0"/>
          </a:p>
        </p:txBody>
      </p:sp>
      <p:pic>
        <p:nvPicPr>
          <p:cNvPr id="98308" name="Picture 4" descr="RZ_and_AO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5606" y="2371919"/>
            <a:ext cx="6048375" cy="417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 rot="-1551333">
            <a:off x="4434200" y="3957486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b="1" dirty="0"/>
              <a:t>1 or 2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 rot="-1211148">
            <a:off x="4980940" y="4767156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anose="020B0604020202020204" pitchFamily="34" charset="0"/>
              <a:buChar char="▪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b="1" dirty="0"/>
              <a:t>2 or 3</a:t>
            </a:r>
          </a:p>
        </p:txBody>
      </p:sp>
    </p:spTree>
    <p:extLst>
      <p:ext uri="{BB962C8B-B14F-4D97-AF65-F5344CB8AC3E}">
        <p14:creationId xmlns:p14="http://schemas.microsoft.com/office/powerpoint/2010/main" val="132545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1927_Atlantic_hurricane_1_tr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9" y="2515625"/>
            <a:ext cx="1890443" cy="175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225px-1900_Galveston_hurricane_tr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096" y="788113"/>
            <a:ext cx="2397401" cy="163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File:Hazel 1954 track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40" y="2512696"/>
            <a:ext cx="1965953" cy="168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 descr="File:Edna 1954 track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92" y="2561785"/>
            <a:ext cx="1809645" cy="175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3" descr="File:1869 New England hurricane track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5" y="827967"/>
            <a:ext cx="2351397" cy="145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5" descr="File:1873 Nova Scotia hurricane track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59" y="772903"/>
            <a:ext cx="2102739" cy="159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" descr="File:1959 Escuminac hurricane track.pn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123" y="2520418"/>
            <a:ext cx="2085405" cy="168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9" descr="File:Beth 1971 track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80" y="4638463"/>
            <a:ext cx="2203473" cy="158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1" descr="File:Juan 2003 track.pn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6" y="4577504"/>
            <a:ext cx="2127958" cy="159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3" descr="File:Igor 2010 track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50" y="4511669"/>
            <a:ext cx="1737020" cy="188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24"/>
          <p:cNvSpPr txBox="1">
            <a:spLocks noChangeArrowheads="1"/>
          </p:cNvSpPr>
          <p:nvPr/>
        </p:nvSpPr>
        <p:spPr bwMode="auto">
          <a:xfrm>
            <a:off x="1547546" y="1624422"/>
            <a:ext cx="119455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“Saxby Gale”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Oct 1869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3" name="Text Box 25"/>
          <p:cNvSpPr txBox="1">
            <a:spLocks noChangeArrowheads="1"/>
          </p:cNvSpPr>
          <p:nvPr/>
        </p:nvSpPr>
        <p:spPr bwMode="auto">
          <a:xfrm>
            <a:off x="3530406" y="1195878"/>
            <a:ext cx="1656224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“Great Nova Scotia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Cyclone” 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Aug 1873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4" name="Text Box 26"/>
          <p:cNvSpPr txBox="1">
            <a:spLocks noChangeArrowheads="1"/>
          </p:cNvSpPr>
          <p:nvPr/>
        </p:nvSpPr>
        <p:spPr bwMode="auto">
          <a:xfrm>
            <a:off x="6008436" y="1317736"/>
            <a:ext cx="187743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“Galveston Hurricane”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1900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5" name="Text Box 27"/>
          <p:cNvSpPr txBox="1">
            <a:spLocks noChangeArrowheads="1"/>
          </p:cNvSpPr>
          <p:nvPr/>
        </p:nvSpPr>
        <p:spPr bwMode="auto">
          <a:xfrm>
            <a:off x="421212" y="3335251"/>
            <a:ext cx="172361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“Great August Gale”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1927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6" name="Text Box 28"/>
          <p:cNvSpPr txBox="1">
            <a:spLocks noChangeArrowheads="1"/>
          </p:cNvSpPr>
          <p:nvPr/>
        </p:nvSpPr>
        <p:spPr bwMode="auto">
          <a:xfrm>
            <a:off x="3160584" y="2931951"/>
            <a:ext cx="88678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“Hazel”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Oct 1954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7" name="Text Box 29"/>
          <p:cNvSpPr txBox="1">
            <a:spLocks noChangeArrowheads="1"/>
          </p:cNvSpPr>
          <p:nvPr/>
        </p:nvSpPr>
        <p:spPr bwMode="auto">
          <a:xfrm>
            <a:off x="5078310" y="2957842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“Edna”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1954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8" name="Text Box 30"/>
          <p:cNvSpPr txBox="1">
            <a:spLocks noChangeArrowheads="1"/>
          </p:cNvSpPr>
          <p:nvPr/>
        </p:nvSpPr>
        <p:spPr bwMode="auto">
          <a:xfrm>
            <a:off x="6957886" y="3375446"/>
            <a:ext cx="1652588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</a:t>
            </a:r>
            <a:r>
              <a:rPr lang="en-CA" altLang="en-US" sz="1350" dirty="0" err="1">
                <a:solidFill>
                  <a:schemeClr val="bg1"/>
                </a:solidFill>
              </a:rPr>
              <a:t>Escuminac</a:t>
            </a:r>
            <a:r>
              <a:rPr lang="en-CA" altLang="en-US" sz="1350" dirty="0">
                <a:solidFill>
                  <a:schemeClr val="bg1"/>
                </a:solidFill>
              </a:rPr>
              <a:t> Disaster”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Jun 1959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59" name="Text Box 31"/>
          <p:cNvSpPr txBox="1">
            <a:spLocks noChangeArrowheads="1"/>
          </p:cNvSpPr>
          <p:nvPr/>
        </p:nvSpPr>
        <p:spPr bwMode="auto">
          <a:xfrm>
            <a:off x="1336516" y="5453310"/>
            <a:ext cx="92525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“Beth”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Aug 1971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60" name="Text Box 32"/>
          <p:cNvSpPr txBox="1">
            <a:spLocks noChangeArrowheads="1"/>
          </p:cNvSpPr>
          <p:nvPr/>
        </p:nvSpPr>
        <p:spPr bwMode="auto">
          <a:xfrm>
            <a:off x="3548952" y="4959986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“Juan”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2003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10261" name="Text Box 33"/>
          <p:cNvSpPr txBox="1">
            <a:spLocks noChangeArrowheads="1"/>
          </p:cNvSpPr>
          <p:nvPr/>
        </p:nvSpPr>
        <p:spPr bwMode="auto">
          <a:xfrm>
            <a:off x="5249098" y="5199394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“Igor”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2010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663" y="212187"/>
            <a:ext cx="798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average there is 1 severe event (&gt;100 million $ damages) every ~10-15 years</a:t>
            </a:r>
            <a:endParaRPr lang="en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4957" y="4511669"/>
            <a:ext cx="2001767" cy="1888064"/>
          </a:xfrm>
          <a:prstGeom prst="rect">
            <a:avLst/>
          </a:prstGeom>
        </p:spPr>
      </p:pic>
      <p:sp>
        <p:nvSpPr>
          <p:cNvPr id="10263" name="Text Box 33"/>
          <p:cNvSpPr txBox="1">
            <a:spLocks noChangeArrowheads="1"/>
          </p:cNvSpPr>
          <p:nvPr/>
        </p:nvSpPr>
        <p:spPr bwMode="auto">
          <a:xfrm>
            <a:off x="7433825" y="5432631"/>
            <a:ext cx="97334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“Fiona”</a:t>
            </a:r>
          </a:p>
          <a:p>
            <a:pPr algn="ctr" eaLnBrk="1" hangingPunct="1"/>
            <a:r>
              <a:rPr lang="en-CA" altLang="en-US" sz="1350" dirty="0">
                <a:solidFill>
                  <a:schemeClr val="bg1"/>
                </a:solidFill>
              </a:rPr>
              <a:t>Sept 2022</a:t>
            </a:r>
            <a:endParaRPr lang="en-US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AC09C-8509-677F-A3C4-2F566A76A689}"/>
              </a:ext>
            </a:extLst>
          </p:cNvPr>
          <p:cNvSpPr txBox="1"/>
          <p:nvPr/>
        </p:nvSpPr>
        <p:spPr>
          <a:xfrm>
            <a:off x="294644" y="6270478"/>
            <a:ext cx="385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Abnormally long gap of ~30 years = complacency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91544-2472-56FC-5B61-979735051F2A}"/>
              </a:ext>
            </a:extLst>
          </p:cNvPr>
          <p:cNvSpPr/>
          <p:nvPr/>
        </p:nvSpPr>
        <p:spPr>
          <a:xfrm>
            <a:off x="0" y="4511669"/>
            <a:ext cx="4769697" cy="2346331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221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EC5857-2133-D446-8F31-33098459E156}"/>
              </a:ext>
            </a:extLst>
          </p:cNvPr>
          <p:cNvSpPr txBox="1">
            <a:spLocks/>
          </p:cNvSpPr>
          <p:nvPr/>
        </p:nvSpPr>
        <p:spPr>
          <a:xfrm>
            <a:off x="386080" y="199442"/>
            <a:ext cx="8603264" cy="724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chemeClr val="bg1"/>
                </a:solidFill>
              </a:rPr>
              <a:t>  </a:t>
            </a:r>
            <a:r>
              <a:rPr lang="en-CA" sz="4000" b="1" dirty="0"/>
              <a:t>Storm History and Public Awareness</a:t>
            </a:r>
          </a:p>
        </p:txBody>
      </p:sp>
      <p:pic>
        <p:nvPicPr>
          <p:cNvPr id="5" name="Picture 4" descr="A graph showing the number of people in the same country&#10;&#10;Description automatically generated with medium confidence">
            <a:extLst>
              <a:ext uri="{FF2B5EF4-FFF2-40B4-BE49-F238E27FC236}">
                <a16:creationId xmlns:a16="http://schemas.microsoft.com/office/drawing/2014/main" id="{F010971B-AA5E-E4C3-49D5-7E7483456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" y="1149933"/>
            <a:ext cx="6139464" cy="4559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D8E84-70AD-4F06-2248-0D2354B1BAED}"/>
              </a:ext>
            </a:extLst>
          </p:cNvPr>
          <p:cNvSpPr txBox="1"/>
          <p:nvPr/>
        </p:nvSpPr>
        <p:spPr>
          <a:xfrm>
            <a:off x="6238240" y="1355542"/>
            <a:ext cx="2905760" cy="179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Subjective accounting of tropical cyclone events on public impression, awareness, memory over the past ~50 years in Atlantic Canada</a:t>
            </a:r>
            <a:endParaRPr lang="en-C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6E033-9F66-C321-4D3A-F2C8785095E1}"/>
              </a:ext>
            </a:extLst>
          </p:cNvPr>
          <p:cNvSpPr txBox="1"/>
          <p:nvPr/>
        </p:nvSpPr>
        <p:spPr>
          <a:xfrm>
            <a:off x="6238240" y="3245747"/>
            <a:ext cx="2905760" cy="146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Just so happens that we </a:t>
            </a:r>
          </a:p>
          <a:p>
            <a:r>
              <a:rPr lang="en-US" b="1" dirty="0"/>
              <a:t>(meteorologists AND public)</a:t>
            </a:r>
          </a:p>
          <a:p>
            <a:r>
              <a:rPr lang="en-US" b="1" dirty="0"/>
              <a:t>have lots of recent experience</a:t>
            </a:r>
          </a:p>
          <a:p>
            <a:r>
              <a:rPr lang="en-US" b="1" dirty="0"/>
              <a:t>with impacts</a:t>
            </a:r>
            <a:endParaRPr lang="en-C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77F27-339A-8F79-543E-9D50319EAD68}"/>
              </a:ext>
            </a:extLst>
          </p:cNvPr>
          <p:cNvSpPr txBox="1"/>
          <p:nvPr/>
        </p:nvSpPr>
        <p:spPr>
          <a:xfrm>
            <a:off x="98776" y="5938598"/>
            <a:ext cx="8890568" cy="43088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</a:t>
            </a:r>
            <a:r>
              <a:rPr lang="en-US" sz="2200" b="1" i="1" dirty="0">
                <a:solidFill>
                  <a:srgbClr val="FF0000"/>
                </a:solidFill>
              </a:rPr>
              <a:t>red</a:t>
            </a:r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than </a:t>
            </a:r>
            <a:r>
              <a:rPr lang="en-US" sz="2200" b="1" i="1" dirty="0">
                <a:solidFill>
                  <a:srgbClr val="0000FF"/>
                </a:solidFill>
              </a:rPr>
              <a:t>blue</a:t>
            </a:r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means a more weather-aware / weather-ready nation</a:t>
            </a:r>
            <a:endParaRPr lang="en-CA" sz="22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9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35"/>
            <a:ext cx="8934305" cy="6548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50ADF1-3790-5DB7-F48C-389AED1355BE}"/>
              </a:ext>
            </a:extLst>
          </p:cNvPr>
          <p:cNvSpPr txBox="1"/>
          <p:nvPr/>
        </p:nvSpPr>
        <p:spPr>
          <a:xfrm>
            <a:off x="335280" y="924560"/>
            <a:ext cx="360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Gloria</a:t>
            </a:r>
            <a:r>
              <a:rPr lang="en-US" b="1" dirty="0"/>
              <a:t> was pivotal, and so was </a:t>
            </a:r>
            <a:r>
              <a:rPr lang="en-US" b="1" dirty="0">
                <a:solidFill>
                  <a:srgbClr val="FF0000"/>
                </a:solidFill>
              </a:rPr>
              <a:t>Juan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9A403-2E5E-60D8-8144-48E04D4B6C85}"/>
              </a:ext>
            </a:extLst>
          </p:cNvPr>
          <p:cNvSpPr txBox="1"/>
          <p:nvPr/>
        </p:nvSpPr>
        <p:spPr>
          <a:xfrm>
            <a:off x="1767840" y="3357879"/>
            <a:ext cx="201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5 now - FIONA</a:t>
            </a:r>
            <a:endParaRPr lang="en-CA" sz="2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0AFD335-2C14-EE5B-3A6E-6AFD86C44BF5}"/>
                  </a:ext>
                </a:extLst>
              </p14:cNvPr>
              <p14:cNvContentPartPr/>
              <p14:nvPr/>
            </p14:nvContentPartPr>
            <p14:xfrm>
              <a:off x="1400720" y="3566120"/>
              <a:ext cx="407880" cy="175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0AFD335-2C14-EE5B-3A6E-6AFD86C44B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4600" y="3560000"/>
                <a:ext cx="42012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8D7B9C3-5F0D-32C7-F97D-4D048226F028}"/>
                  </a:ext>
                </a:extLst>
              </p14:cNvPr>
              <p14:cNvContentPartPr/>
              <p14:nvPr/>
            </p14:nvContentPartPr>
            <p14:xfrm>
              <a:off x="1463000" y="3660800"/>
              <a:ext cx="88200" cy="78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8D7B9C3-5F0D-32C7-F97D-4D048226F0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6880" y="3654680"/>
                <a:ext cx="100440" cy="907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FB7FCA3-ED66-8636-4E65-D57E4BBC7E1E}"/>
              </a:ext>
            </a:extLst>
          </p:cNvPr>
          <p:cNvSpPr txBox="1"/>
          <p:nvPr/>
        </p:nvSpPr>
        <p:spPr>
          <a:xfrm>
            <a:off x="579225" y="1576089"/>
            <a:ext cx="311392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Bellwether event leading to </a:t>
            </a:r>
          </a:p>
          <a:p>
            <a:r>
              <a:rPr lang="en-US" sz="2000" dirty="0"/>
              <a:t>MSC establishing </a:t>
            </a:r>
            <a:r>
              <a:rPr lang="en-US" sz="2000" b="1" i="1" dirty="0">
                <a:solidFill>
                  <a:srgbClr val="FF0000"/>
                </a:solidFill>
              </a:rPr>
              <a:t>official 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hurricane alerts for Canada</a:t>
            </a:r>
            <a:endParaRPr lang="en-CA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26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1333</TotalTime>
  <Words>714</Words>
  <Application>Microsoft Office PowerPoint</Application>
  <PresentationFormat>On-screen Show (4:3)</PresentationFormat>
  <Paragraphs>102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Office Theme</vt:lpstr>
      <vt:lpstr>The Canadian Hurricane Centre </vt:lpstr>
      <vt:lpstr>PowerPoint Presentation</vt:lpstr>
      <vt:lpstr>PowerPoint Presentation</vt:lpstr>
      <vt:lpstr>Big Picture – where the CHC fits</vt:lpstr>
      <vt:lpstr>PowerPoint Presentation</vt:lpstr>
      <vt:lpstr>Canadian Hurricane Centre  Response Zone</vt:lpstr>
      <vt:lpstr>PowerPoint Presentation</vt:lpstr>
      <vt:lpstr>PowerPoint Presentation</vt:lpstr>
      <vt:lpstr>PowerPoint Presentation</vt:lpstr>
      <vt:lpstr>IF warning program existed before Juan, the alerts                              may have looked like this:</vt:lpstr>
      <vt:lpstr>PowerPoint Presentation</vt:lpstr>
      <vt:lpstr>Software used to assemble the tropical alerts</vt:lpstr>
      <vt:lpstr>   Alert production software at CHC –  we’re fully    NinJo/DMS-based production</vt:lpstr>
      <vt:lpstr>Technical bulletin production </vt:lpstr>
      <vt:lpstr>PowerPoint Presentation</vt:lpstr>
      <vt:lpstr>New tools required to help people understand risk of coastal flooding</vt:lpstr>
      <vt:lpstr>PowerPoint Presentation</vt:lpstr>
      <vt:lpstr>PowerPoint Presentation</vt:lpstr>
    </vt:vector>
  </TitlesOfParts>
  <Company>Environment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the Canadian Hurricane Centre</dc:title>
  <dc:creator>Fogarty,Chris [Dartmouth]</dc:creator>
  <cp:lastModifiedBy>Fogarty,Chris (ECCC)</cp:lastModifiedBy>
  <cp:revision>53</cp:revision>
  <dcterms:created xsi:type="dcterms:W3CDTF">2021-05-30T00:48:36Z</dcterms:created>
  <dcterms:modified xsi:type="dcterms:W3CDTF">2024-11-24T16:46:44Z</dcterms:modified>
</cp:coreProperties>
</file>