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2" r:id="rId3"/>
    <p:sldId id="303" r:id="rId4"/>
    <p:sldId id="2145706154" r:id="rId5"/>
    <p:sldId id="323" r:id="rId6"/>
    <p:sldId id="2145706157" r:id="rId7"/>
    <p:sldId id="313" r:id="rId8"/>
    <p:sldId id="2145706153" r:id="rId9"/>
    <p:sldId id="310" r:id="rId10"/>
    <p:sldId id="873" r:id="rId11"/>
    <p:sldId id="847" r:id="rId12"/>
    <p:sldId id="2145706160" r:id="rId13"/>
    <p:sldId id="2145706161" r:id="rId14"/>
    <p:sldId id="2145706162" r:id="rId15"/>
    <p:sldId id="288" r:id="rId16"/>
    <p:sldId id="2145706155" r:id="rId17"/>
    <p:sldId id="319" r:id="rId18"/>
    <p:sldId id="338" r:id="rId19"/>
    <p:sldId id="337" r:id="rId20"/>
    <p:sldId id="342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C9BA5-5052-4114-951A-82FCC5E4658C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0E3E4-33CA-4439-AA00-7C269A9500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581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93FF9-5823-C2C9-BEF8-4AF6F7C9A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4C01B-862A-D6BE-9387-A4BF9E428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E4C327-7A6B-D245-05ED-4CAD19A0F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0E290-D1BD-7332-4952-05CF4B5EB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7C666-8F9E-4267-834F-891B13CB66F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04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93FF9-5823-C2C9-BEF8-4AF6F7C9A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4C01B-862A-D6BE-9387-A4BF9E428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E4C327-7A6B-D245-05ED-4CAD19A0F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0E290-D1BD-7332-4952-05CF4B5EB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7C666-8F9E-4267-834F-891B13CB66F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548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93FF9-5823-C2C9-BEF8-4AF6F7C9A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4C01B-862A-D6BE-9387-A4BF9E428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E4C327-7A6B-D245-05ED-4CAD19A0F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0E290-D1BD-7332-4952-05CF4B5EB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7C666-8F9E-4267-834F-891B13CB66F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452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93FF9-5823-C2C9-BEF8-4AF6F7C9A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4C01B-862A-D6BE-9387-A4BF9E428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E4C327-7A6B-D245-05ED-4CAD19A0F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0E290-D1BD-7332-4952-05CF4B5EB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7C666-8F9E-4267-834F-891B13CB66F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841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 panose="020F0502020204030204"/>
              </a:rPr>
              <a:t>Definitions for impact and confidence (‘weather alert matrix’ axes)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B3BD9-4F37-42C1-B138-82CF88BC5B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9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/>
              </a:rPr>
              <a:t>From the partner context – simplified interpretation: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>
                <a:cs typeface="Calibri"/>
              </a:rPr>
              <a:t>Colour will indicate the severity/risk level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>
                <a:cs typeface="Calibri"/>
              </a:rPr>
              <a:t>Hazard indicates the meteorological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B3BD9-4F37-42C1-B138-82CF88BC5B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23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93FF9-5823-C2C9-BEF8-4AF6F7C9A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4C01B-862A-D6BE-9387-A4BF9E428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E4C327-7A6B-D245-05ED-4CAD19A0F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0E290-D1BD-7332-4952-05CF4B5EB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7C666-8F9E-4267-834F-891B13CB66F5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591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40C0-5B2F-43D3-A145-1B683CE24C24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7DD3-5AD6-4B5F-9C76-EDFC965125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16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40C0-5B2F-43D3-A145-1B683CE24C24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7DD3-5AD6-4B5F-9C76-EDFC965125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842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40C0-5B2F-43D3-A145-1B683CE24C24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7DD3-5AD6-4B5F-9C76-EDFC965125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1313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FAB64D6-3A2E-0331-EA6A-E5D7BCB56A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2BA2A-E951-419E-AF94-9B3FA451D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47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40C0-5B2F-43D3-A145-1B683CE24C24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7DD3-5AD6-4B5F-9C76-EDFC965125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432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40C0-5B2F-43D3-A145-1B683CE24C24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7DD3-5AD6-4B5F-9C76-EDFC965125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7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40C0-5B2F-43D3-A145-1B683CE24C24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7DD3-5AD6-4B5F-9C76-EDFC965125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409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40C0-5B2F-43D3-A145-1B683CE24C24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7DD3-5AD6-4B5F-9C76-EDFC965125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473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40C0-5B2F-43D3-A145-1B683CE24C24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7DD3-5AD6-4B5F-9C76-EDFC965125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204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40C0-5B2F-43D3-A145-1B683CE24C24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7DD3-5AD6-4B5F-9C76-EDFC965125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7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40C0-5B2F-43D3-A145-1B683CE24C24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7DD3-5AD6-4B5F-9C76-EDFC965125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18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40C0-5B2F-43D3-A145-1B683CE24C24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7DD3-5AD6-4B5F-9C76-EDFC965125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12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840C0-5B2F-43D3-A145-1B683CE24C24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7DD3-5AD6-4B5F-9C76-EDFC965125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632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.prev.CCPO-CHC.fcstrs.F@ec.gc.ca" TargetMode="External"/><Relationship Id="rId2" Type="http://schemas.openxmlformats.org/officeDocument/2006/relationships/hyperlink" Target="mailto:chris.fogarty@ec.gc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3/3d/1869_New_England_hurricane_track.png" TargetMode="External"/><Relationship Id="rId13" Type="http://schemas.openxmlformats.org/officeDocument/2006/relationships/image" Target="../media/image10.png"/><Relationship Id="rId18" Type="http://schemas.openxmlformats.org/officeDocument/2006/relationships/hyperlink" Target="http://upload.wikimedia.org/wikipedia/commons/5/56/Igor_2010_track.pn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hyperlink" Target="http://upload.wikimedia.org/wikipedia/commons/7/73/1959_Escuminac_hurricane_track.png" TargetMode="External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hyperlink" Target="http://upload.wikimedia.org/wikipedia/commons/c/c1/Juan_2003_track.png" TargetMode="Externa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3/3c/Edna_1954_track.pn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hyperlink" Target="http://upload.wikimedia.org/wikipedia/commons/7/72/1873_Nova_Scotia_hurricane_track.png" TargetMode="External"/><Relationship Id="rId19" Type="http://schemas.openxmlformats.org/officeDocument/2006/relationships/image" Target="../media/image13.png"/><Relationship Id="rId4" Type="http://schemas.openxmlformats.org/officeDocument/2006/relationships/hyperlink" Target="http://upload.wikimedia.org/wikipedia/commons/4/43/Hazel_1954_track.png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://upload.wikimedia.org/wikipedia/commons/6/66/Beth_1971_track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5163"/>
            <a:ext cx="9144000" cy="1539557"/>
          </a:xfrm>
        </p:spPr>
        <p:txBody>
          <a:bodyPr>
            <a:normAutofit/>
          </a:bodyPr>
          <a:lstStyle/>
          <a:p>
            <a:r>
              <a:rPr lang="en-US" sz="2800" b="1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Advances in Storm Impact Communication at the Canadian Hurricane Centre (CHC)</a:t>
            </a:r>
            <a:endParaRPr lang="en-CA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42809"/>
            <a:ext cx="9144000" cy="1655762"/>
          </a:xfrm>
        </p:spPr>
        <p:txBody>
          <a:bodyPr/>
          <a:lstStyle/>
          <a:p>
            <a:r>
              <a:rPr lang="en-US" dirty="0"/>
              <a:t>Dr. Chris Fogarty, Manager – Canadian Hurricane Centre,</a:t>
            </a:r>
          </a:p>
          <a:p>
            <a:r>
              <a:rPr lang="en-US" dirty="0"/>
              <a:t>Dartmouth, NS, Canada </a:t>
            </a:r>
          </a:p>
          <a:p>
            <a:r>
              <a:rPr lang="en-US" dirty="0"/>
              <a:t>ECCC/MSC – CMOS Congress 2025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09" y="4679460"/>
            <a:ext cx="1646381" cy="16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8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58" y="273725"/>
            <a:ext cx="8570693" cy="637319"/>
          </a:xfrm>
        </p:spPr>
        <p:txBody>
          <a:bodyPr>
            <a:normAutofit/>
          </a:bodyPr>
          <a:lstStyle/>
          <a:p>
            <a:r>
              <a:rPr lang="en-CA" sz="2700" b="1" dirty="0">
                <a:cs typeface="Arial"/>
              </a:rPr>
              <a:t>“WEATHER ALERT MATRIX”</a:t>
            </a:r>
            <a:endParaRPr lang="en-US" sz="2700" dirty="0">
              <a:cs typeface="Arial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C28CCCB-8F1E-6F47-7DB8-032CD338E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766701"/>
              </p:ext>
            </p:extLst>
          </p:nvPr>
        </p:nvGraphicFramePr>
        <p:xfrm>
          <a:off x="4947169" y="993709"/>
          <a:ext cx="3904351" cy="3045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4962">
                  <a:extLst>
                    <a:ext uri="{9D8B030D-6E8A-4147-A177-3AD203B41FA5}">
                      <a16:colId xmlns:a16="http://schemas.microsoft.com/office/drawing/2014/main" val="3814600332"/>
                    </a:ext>
                  </a:extLst>
                </a:gridCol>
                <a:gridCol w="3009389">
                  <a:extLst>
                    <a:ext uri="{9D8B030D-6E8A-4147-A177-3AD203B41FA5}">
                      <a16:colId xmlns:a16="http://schemas.microsoft.com/office/drawing/2014/main" val="781162502"/>
                    </a:ext>
                  </a:extLst>
                </a:gridCol>
              </a:tblGrid>
              <a:tr h="1957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400">
                          <a:solidFill>
                            <a:schemeClr val="bg1"/>
                          </a:solidFill>
                          <a:effectLst/>
                        </a:rPr>
                        <a:t>Impact Levels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88722"/>
                  </a:ext>
                </a:extLst>
              </a:tr>
              <a:tr h="65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Day to day activities not affected</a:t>
                      </a:r>
                    </a:p>
                    <a:p>
                      <a:pPr marL="177800" indent="-1778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Minor, highly localized impacts possible</a:t>
                      </a:r>
                    </a:p>
                    <a:p>
                      <a:pPr marL="177800" indent="-1778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Warnings not issued 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71739"/>
                  </a:ext>
                </a:extLst>
              </a:tr>
              <a:tr h="77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Moderate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Limited disruption </a:t>
                      </a:r>
                      <a:r>
                        <a:rPr lang="en-CA" sz="1200" u="none">
                          <a:solidFill>
                            <a:schemeClr val="tx1"/>
                          </a:solidFill>
                          <a:effectLst/>
                        </a:rPr>
                        <a:t>to daily life anticipated</a:t>
                      </a:r>
                    </a:p>
                    <a:p>
                      <a:pPr marL="177800" indent="-1778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Some damage/impacts</a:t>
                      </a:r>
                    </a:p>
                    <a:p>
                      <a:pPr marL="177800" indent="-1778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Relatively quick recovery, normally less than a day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168658"/>
                  </a:ext>
                </a:extLst>
              </a:tr>
              <a:tr h="623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Disruption to society expected</a:t>
                      </a:r>
                    </a:p>
                    <a:p>
                      <a:pPr marL="177800" indent="-1778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Major damage/impacts</a:t>
                      </a:r>
                    </a:p>
                    <a:p>
                      <a:pPr marL="177800" indent="-1778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Recovery could take several days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27863"/>
                  </a:ext>
                </a:extLst>
              </a:tr>
              <a:tr h="77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Extreme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Major, prolonged disruption to society expected</a:t>
                      </a:r>
                    </a:p>
                    <a:p>
                      <a:pPr marL="177800" indent="-1778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Widespread, extensive damage/impacts</a:t>
                      </a:r>
                    </a:p>
                    <a:p>
                      <a:pPr marL="177800" indent="-1778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Lengthy recovery period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87384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D207A0-221B-4075-47B1-783080542A56}"/>
              </a:ext>
            </a:extLst>
          </p:cNvPr>
          <p:cNvSpPr txBox="1">
            <a:spLocks/>
          </p:cNvSpPr>
          <p:nvPr/>
        </p:nvSpPr>
        <p:spPr>
          <a:xfrm>
            <a:off x="301658" y="4194673"/>
            <a:ext cx="2488384" cy="135556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>
                <a:cs typeface="Arial"/>
              </a:rPr>
              <a:t>Confidence is based on several sources, including model output, trends, historical model performance, antecedent conditions, vulnerability, exposure, etc.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2567199-1A41-CAD3-8C4C-B34D0577BE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979144"/>
              </p:ext>
            </p:extLst>
          </p:nvPr>
        </p:nvGraphicFramePr>
        <p:xfrm>
          <a:off x="470365" y="1105007"/>
          <a:ext cx="3420915" cy="2683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822">
                  <a:extLst>
                    <a:ext uri="{9D8B030D-6E8A-4147-A177-3AD203B41FA5}">
                      <a16:colId xmlns:a16="http://schemas.microsoft.com/office/drawing/2014/main" val="3814600332"/>
                    </a:ext>
                  </a:extLst>
                </a:gridCol>
                <a:gridCol w="2341093">
                  <a:extLst>
                    <a:ext uri="{9D8B030D-6E8A-4147-A177-3AD203B41FA5}">
                      <a16:colId xmlns:a16="http://schemas.microsoft.com/office/drawing/2014/main" val="781162502"/>
                    </a:ext>
                  </a:extLst>
                </a:gridCol>
              </a:tblGrid>
              <a:tr h="38243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400">
                          <a:solidFill>
                            <a:schemeClr val="bg1"/>
                          </a:solidFill>
                          <a:effectLst/>
                        </a:rPr>
                        <a:t>Confidence Levels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88722"/>
                  </a:ext>
                </a:extLst>
              </a:tr>
              <a:tr h="583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Unlikely or uncertain &lt;40%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71739"/>
                  </a:ext>
                </a:extLst>
              </a:tr>
              <a:tr h="572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Moderate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Possible 40-60%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168658"/>
                  </a:ext>
                </a:extLst>
              </a:tr>
              <a:tr h="572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Probable 60-80%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27863"/>
                  </a:ext>
                </a:extLst>
              </a:tr>
              <a:tr h="572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Very High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Highly Likely 80-100%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87384"/>
                  </a:ext>
                </a:extLst>
              </a:tr>
            </a:tbl>
          </a:graphicData>
        </a:graphic>
      </p:graphicFrame>
      <p:pic>
        <p:nvPicPr>
          <p:cNvPr id="4" name="Picture 3" descr="A chart of impact and confidence&#10;&#10;Description automatically generated">
            <a:extLst>
              <a:ext uri="{FF2B5EF4-FFF2-40B4-BE49-F238E27FC236}">
                <a16:creationId xmlns:a16="http://schemas.microsoft.com/office/drawing/2014/main" id="{C9B11702-382F-FF15-9EBC-BFD1A0B08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2" y="4194673"/>
            <a:ext cx="2708026" cy="250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8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1D4B11-F74B-BA2F-88D4-884EFF2B2AD9}"/>
              </a:ext>
            </a:extLst>
          </p:cNvPr>
          <p:cNvSpPr txBox="1">
            <a:spLocks/>
          </p:cNvSpPr>
          <p:nvPr/>
        </p:nvSpPr>
        <p:spPr>
          <a:xfrm>
            <a:off x="61546" y="1677753"/>
            <a:ext cx="9020908" cy="406903"/>
          </a:xfrm>
          <a:prstGeom prst="rect">
            <a:avLst/>
          </a:prstGeom>
          <a:noFill/>
        </p:spPr>
        <p:txBody>
          <a:bodyPr vert="horz" lIns="68580" tIns="34290" rIns="68580" bIns="3429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50"/>
              </a:spcBef>
              <a:spcAft>
                <a:spcPts val="450"/>
              </a:spcAft>
              <a:buNone/>
              <a:defRPr/>
            </a:pPr>
            <a:r>
              <a:rPr lang="en-US" sz="2100">
                <a:solidFill>
                  <a:prstClr val="black"/>
                </a:solidFill>
                <a:latin typeface="Arial"/>
              </a:rPr>
              <a:t>Alert titles will include the colour levels to help improve risk communication.</a:t>
            </a:r>
            <a:endParaRPr lang="en-US" sz="2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D781640-222F-F13A-50E1-B6AD03ED396B}"/>
              </a:ext>
            </a:extLst>
          </p:cNvPr>
          <p:cNvSpPr>
            <a:spLocks noGrp="1"/>
          </p:cNvSpPr>
          <p:nvPr/>
        </p:nvSpPr>
        <p:spPr>
          <a:xfrm>
            <a:off x="1143102" y="1136355"/>
            <a:ext cx="6859658" cy="4996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/>
              <a:t>UPDATED ALERT TITLES</a:t>
            </a:r>
            <a:endParaRPr lang="en-US" sz="2700">
              <a:cs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206B68-7B84-84D6-2210-41E73FB03CDE}"/>
              </a:ext>
            </a:extLst>
          </p:cNvPr>
          <p:cNvGrpSpPr/>
          <p:nvPr/>
        </p:nvGrpSpPr>
        <p:grpSpPr>
          <a:xfrm>
            <a:off x="1886687" y="4116941"/>
            <a:ext cx="6281281" cy="1020379"/>
            <a:chOff x="2825317" y="1056363"/>
            <a:chExt cx="8375041" cy="1360505"/>
          </a:xfrm>
        </p:grpSpPr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5B8AD674-6F14-8194-5E6E-DBFEA6603A5E}"/>
                </a:ext>
              </a:extLst>
            </p:cNvPr>
            <p:cNvSpPr txBox="1"/>
            <p:nvPr/>
          </p:nvSpPr>
          <p:spPr>
            <a:xfrm>
              <a:off x="2825317" y="1955203"/>
              <a:ext cx="8375041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lIns="68580" tIns="34290" rIns="68580" bIns="3429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u="sng" dirty="0"/>
                <a:t>YELLOW WATCH – TROPICAL STORM (BERTHA)</a:t>
              </a:r>
              <a:endParaRPr lang="en-US" b="1" u="sng" dirty="0">
                <a:cs typeface="Arial"/>
              </a:endParaRPr>
            </a:p>
          </p:txBody>
        </p:sp>
        <p:pic>
          <p:nvPicPr>
            <p:cNvPr id="3" name="Graphic 36" descr="Warning with solid fill">
              <a:extLst>
                <a:ext uri="{FF2B5EF4-FFF2-40B4-BE49-F238E27FC236}">
                  <a16:creationId xmlns:a16="http://schemas.microsoft.com/office/drawing/2014/main" id="{4F230781-AC2C-6E6E-41D8-55235D969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12765" y="1981828"/>
              <a:ext cx="400422" cy="319717"/>
            </a:xfrm>
            <a:prstGeom prst="rect">
              <a:avLst/>
            </a:prstGeom>
          </p:spPr>
        </p:pic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775A796-9D11-167A-A669-CC0EFD46DDF2}"/>
                </a:ext>
              </a:extLst>
            </p:cNvPr>
            <p:cNvSpPr/>
            <p:nvPr/>
          </p:nvSpPr>
          <p:spPr>
            <a:xfrm rot="5400000">
              <a:off x="10800808" y="2051175"/>
              <a:ext cx="315507" cy="23161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D05BE1-7674-08E6-BECB-185136C863F7}"/>
                </a:ext>
              </a:extLst>
            </p:cNvPr>
            <p:cNvSpPr txBox="1"/>
            <p:nvPr/>
          </p:nvSpPr>
          <p:spPr>
            <a:xfrm>
              <a:off x="4375944" y="1056363"/>
              <a:ext cx="152092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50">
                  <a:cs typeface="Arial"/>
                </a:rPr>
                <a:t>Colour level</a:t>
              </a:r>
              <a:endParaRPr lang="en-US" sz="135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889EE5-B1BE-3F75-937B-029DB25C4659}"/>
                </a:ext>
              </a:extLst>
            </p:cNvPr>
            <p:cNvSpPr txBox="1"/>
            <p:nvPr/>
          </p:nvSpPr>
          <p:spPr>
            <a:xfrm>
              <a:off x="5818074" y="1067054"/>
              <a:ext cx="115746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50">
                  <a:cs typeface="Arial"/>
                </a:rPr>
                <a:t>Alert type</a:t>
              </a:r>
              <a:endParaRPr lang="en-US" sz="135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979A30-0657-3C0D-5657-6A97D436EE14}"/>
                </a:ext>
              </a:extLst>
            </p:cNvPr>
            <p:cNvSpPr txBox="1"/>
            <p:nvPr/>
          </p:nvSpPr>
          <p:spPr>
            <a:xfrm>
              <a:off x="7593574" y="1063754"/>
              <a:ext cx="152092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50">
                  <a:cs typeface="Arial"/>
                </a:rPr>
                <a:t>Hazard</a:t>
              </a:r>
              <a:endParaRPr lang="en-US" sz="1350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62180287-3DD3-AF6D-DAD8-9BA5CA013AFF}"/>
                </a:ext>
              </a:extLst>
            </p:cNvPr>
            <p:cNvSpPr/>
            <p:nvPr/>
          </p:nvSpPr>
          <p:spPr>
            <a:xfrm rot="10800000">
              <a:off x="4915183" y="1443306"/>
              <a:ext cx="442451" cy="454740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44B36BDF-077E-542D-04F1-DDEE197C5C0E}"/>
                </a:ext>
              </a:extLst>
            </p:cNvPr>
            <p:cNvSpPr/>
            <p:nvPr/>
          </p:nvSpPr>
          <p:spPr>
            <a:xfrm rot="10800000">
              <a:off x="8132813" y="1458201"/>
              <a:ext cx="442451" cy="454740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A47C4C11-9641-DD96-65C5-EC37D5C04FDB}"/>
                </a:ext>
              </a:extLst>
            </p:cNvPr>
            <p:cNvSpPr/>
            <p:nvPr/>
          </p:nvSpPr>
          <p:spPr>
            <a:xfrm rot="10800000">
              <a:off x="6174052" y="1427494"/>
              <a:ext cx="442451" cy="454740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2F2F48-E165-7CDA-DC86-762CF6834EA0}"/>
              </a:ext>
            </a:extLst>
          </p:cNvPr>
          <p:cNvGrpSpPr/>
          <p:nvPr/>
        </p:nvGrpSpPr>
        <p:grpSpPr>
          <a:xfrm>
            <a:off x="1888909" y="5208816"/>
            <a:ext cx="6272488" cy="346249"/>
            <a:chOff x="2871256" y="4458264"/>
            <a:chExt cx="8363317" cy="461665"/>
          </a:xfrm>
        </p:grpSpPr>
        <p:sp>
          <p:nvSpPr>
            <p:cNvPr id="2" name="TextBox 6">
              <a:extLst>
                <a:ext uri="{FF2B5EF4-FFF2-40B4-BE49-F238E27FC236}">
                  <a16:creationId xmlns:a16="http://schemas.microsoft.com/office/drawing/2014/main" id="{5FF7B4F3-609F-E237-2F5A-D56216647107}"/>
                </a:ext>
              </a:extLst>
            </p:cNvPr>
            <p:cNvSpPr txBox="1"/>
            <p:nvPr/>
          </p:nvSpPr>
          <p:spPr>
            <a:xfrm>
              <a:off x="2871256" y="4458264"/>
              <a:ext cx="8363317" cy="46166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lIns="68580" tIns="34290" rIns="68580" bIns="3429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u="sng" dirty="0"/>
                <a:t>ORANGE WARNING – HURRICANE (WILMA)</a:t>
              </a:r>
              <a:endParaRPr lang="en-US" b="1" u="sng" dirty="0">
                <a:cs typeface="Arial"/>
              </a:endParaRPr>
            </a:p>
          </p:txBody>
        </p:sp>
        <p:pic>
          <p:nvPicPr>
            <p:cNvPr id="5" name="Graphic 36" descr="Warning with solid fill">
              <a:extLst>
                <a:ext uri="{FF2B5EF4-FFF2-40B4-BE49-F238E27FC236}">
                  <a16:creationId xmlns:a16="http://schemas.microsoft.com/office/drawing/2014/main" id="{5B0EA517-1C4C-2F56-AA53-6B1F276BA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44017" y="4547884"/>
              <a:ext cx="400422" cy="319717"/>
            </a:xfrm>
            <a:prstGeom prst="rect">
              <a:avLst/>
            </a:prstGeom>
          </p:spPr>
        </p:pic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C899DEF-9D50-E7A0-6BAF-385507A1C830}"/>
                </a:ext>
              </a:extLst>
            </p:cNvPr>
            <p:cNvSpPr/>
            <p:nvPr/>
          </p:nvSpPr>
          <p:spPr>
            <a:xfrm rot="5400000">
              <a:off x="10867229" y="4582062"/>
              <a:ext cx="315507" cy="23161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76CC4C-A768-A301-7053-86BB0557A2B4}"/>
              </a:ext>
            </a:extLst>
          </p:cNvPr>
          <p:cNvSpPr txBox="1">
            <a:spLocks/>
          </p:cNvSpPr>
          <p:nvPr/>
        </p:nvSpPr>
        <p:spPr>
          <a:xfrm>
            <a:off x="745991" y="2904886"/>
            <a:ext cx="1140695" cy="382675"/>
          </a:xfrm>
          <a:prstGeom prst="rect">
            <a:avLst/>
          </a:prstGeom>
          <a:noFill/>
        </p:spPr>
        <p:txBody>
          <a:bodyPr vert="horz" lIns="68580" tIns="34290" rIns="68580" bIns="34290" rtlCol="0" anchor="t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"/>
              </a:spcBef>
              <a:spcAft>
                <a:spcPts val="450"/>
              </a:spcAft>
              <a:buNone/>
              <a:defRPr/>
            </a:pPr>
            <a:r>
              <a:rPr lang="en-US" sz="2100">
                <a:solidFill>
                  <a:prstClr val="black"/>
                </a:solidFill>
                <a:latin typeface="Arial"/>
              </a:rPr>
              <a:t>Current: </a:t>
            </a:r>
            <a:endParaRPr lang="en-US" sz="2100">
              <a:solidFill>
                <a:prstClr val="black"/>
              </a:solidFill>
              <a:cs typeface="Arial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D9A700-AC7E-2947-2CEC-5C8800209B15}"/>
              </a:ext>
            </a:extLst>
          </p:cNvPr>
          <p:cNvSpPr txBox="1">
            <a:spLocks/>
          </p:cNvSpPr>
          <p:nvPr/>
        </p:nvSpPr>
        <p:spPr>
          <a:xfrm>
            <a:off x="745992" y="4893357"/>
            <a:ext cx="1140695" cy="382675"/>
          </a:xfrm>
          <a:prstGeom prst="rect">
            <a:avLst/>
          </a:prstGeom>
          <a:noFill/>
        </p:spPr>
        <p:txBody>
          <a:bodyPr vert="horz" lIns="68580" tIns="34290" rIns="68580" bIns="3429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"/>
              </a:spcBef>
              <a:spcAft>
                <a:spcPts val="450"/>
              </a:spcAft>
              <a:buNone/>
              <a:defRPr/>
            </a:pPr>
            <a:r>
              <a:rPr lang="en-US" sz="2100">
                <a:solidFill>
                  <a:prstClr val="black"/>
                </a:solidFill>
                <a:latin typeface="Arial"/>
              </a:rPr>
              <a:t>Future: </a:t>
            </a:r>
            <a:endParaRPr lang="en-US" sz="2100">
              <a:solidFill>
                <a:prstClr val="black"/>
              </a:solidFill>
              <a:cs typeface="Arial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485F2B1-3BB6-E26F-3357-A0402FD5F731}"/>
              </a:ext>
            </a:extLst>
          </p:cNvPr>
          <p:cNvSpPr/>
          <p:nvPr/>
        </p:nvSpPr>
        <p:spPr>
          <a:xfrm rot="5400000">
            <a:off x="4391337" y="3625802"/>
            <a:ext cx="459176" cy="4296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52495" rtl="0" eaLnBrk="1" latinLnBrk="0" hangingPunct="1">
              <a:defRPr sz="1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6248" algn="l" defTabSz="852495" rtl="0" eaLnBrk="1" latinLnBrk="0" hangingPunct="1">
              <a:defRPr sz="1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2495" algn="l" defTabSz="852495" rtl="0" eaLnBrk="1" latinLnBrk="0" hangingPunct="1">
              <a:defRPr sz="1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8743" algn="l" defTabSz="852495" rtl="0" eaLnBrk="1" latinLnBrk="0" hangingPunct="1">
              <a:defRPr sz="1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90" algn="l" defTabSz="852495" rtl="0" eaLnBrk="1" latinLnBrk="0" hangingPunct="1">
              <a:defRPr sz="1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1238" algn="l" defTabSz="852495" rtl="0" eaLnBrk="1" latinLnBrk="0" hangingPunct="1">
              <a:defRPr sz="1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57485" algn="l" defTabSz="852495" rtl="0" eaLnBrk="1" latinLnBrk="0" hangingPunct="1">
              <a:defRPr sz="1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83733" algn="l" defTabSz="852495" rtl="0" eaLnBrk="1" latinLnBrk="0" hangingPunct="1">
              <a:defRPr sz="1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9980" algn="l" defTabSz="852495" rtl="0" eaLnBrk="1" latinLnBrk="0" hangingPunct="1">
              <a:defRPr sz="1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2"/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4ABB9EAE-288C-D450-C6B6-F1FCB6B66248}"/>
              </a:ext>
            </a:extLst>
          </p:cNvPr>
          <p:cNvSpPr txBox="1"/>
          <p:nvPr/>
        </p:nvSpPr>
        <p:spPr>
          <a:xfrm>
            <a:off x="1809777" y="3203936"/>
            <a:ext cx="6272488" cy="3462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>
                <a:solidFill>
                  <a:schemeClr val="bg1"/>
                </a:solidFill>
              </a:rPr>
              <a:t>HURRICANE WARNING (WILMA)</a:t>
            </a:r>
            <a:endParaRPr lang="en-US" b="1" u="sng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3" name="Graphic 36" descr="Warning with solid fill">
            <a:extLst>
              <a:ext uri="{FF2B5EF4-FFF2-40B4-BE49-F238E27FC236}">
                <a16:creationId xmlns:a16="http://schemas.microsoft.com/office/drawing/2014/main" id="{BCF3BABC-9953-FAFF-22BB-A34AA1143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4348" y="3271152"/>
            <a:ext cx="300317" cy="239788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161EDD9-774C-1697-1A8F-A210DFFCD06A}"/>
              </a:ext>
            </a:extLst>
          </p:cNvPr>
          <p:cNvSpPr/>
          <p:nvPr/>
        </p:nvSpPr>
        <p:spPr>
          <a:xfrm rot="5400000">
            <a:off x="7806757" y="3296785"/>
            <a:ext cx="236630" cy="1737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B0A4B4-B801-DDBE-B5CD-735332BAF591}"/>
              </a:ext>
            </a:extLst>
          </p:cNvPr>
          <p:cNvGrpSpPr/>
          <p:nvPr/>
        </p:nvGrpSpPr>
        <p:grpSpPr>
          <a:xfrm>
            <a:off x="1809777" y="2127521"/>
            <a:ext cx="6281281" cy="1004050"/>
            <a:chOff x="2825317" y="1078135"/>
            <a:chExt cx="8375041" cy="1338733"/>
          </a:xfrm>
        </p:grpSpPr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837F9480-E2E9-35BC-944B-3CD1EECB40E3}"/>
                </a:ext>
              </a:extLst>
            </p:cNvPr>
            <p:cNvSpPr txBox="1"/>
            <p:nvPr/>
          </p:nvSpPr>
          <p:spPr>
            <a:xfrm>
              <a:off x="2825317" y="1955203"/>
              <a:ext cx="8375041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lIns="68580" tIns="34290" rIns="68580" bIns="3429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u="sng" dirty="0"/>
                <a:t>TROPICAL STORM WATCH (BERTHA)</a:t>
              </a:r>
              <a:endParaRPr lang="en-US" b="1" u="sng" dirty="0">
                <a:cs typeface="Arial"/>
              </a:endParaRPr>
            </a:p>
          </p:txBody>
        </p:sp>
        <p:pic>
          <p:nvPicPr>
            <p:cNvPr id="29" name="Graphic 36" descr="Warning with solid fill">
              <a:extLst>
                <a:ext uri="{FF2B5EF4-FFF2-40B4-BE49-F238E27FC236}">
                  <a16:creationId xmlns:a16="http://schemas.microsoft.com/office/drawing/2014/main" id="{01320B4D-01C6-61D5-91CB-54A78BFF5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12765" y="1981828"/>
              <a:ext cx="400422" cy="319717"/>
            </a:xfrm>
            <a:prstGeom prst="rect">
              <a:avLst/>
            </a:prstGeom>
          </p:spPr>
        </p:pic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668842-7A13-9DAE-4C62-CB9CA45D7DC7}"/>
                </a:ext>
              </a:extLst>
            </p:cNvPr>
            <p:cNvSpPr/>
            <p:nvPr/>
          </p:nvSpPr>
          <p:spPr>
            <a:xfrm rot="5400000">
              <a:off x="10800808" y="2051175"/>
              <a:ext cx="315507" cy="23161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788DE8-B1AC-5387-C455-05AAD9C332DD}"/>
                </a:ext>
              </a:extLst>
            </p:cNvPr>
            <p:cNvSpPr txBox="1"/>
            <p:nvPr/>
          </p:nvSpPr>
          <p:spPr>
            <a:xfrm>
              <a:off x="7775305" y="1125688"/>
              <a:ext cx="115746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50">
                  <a:cs typeface="Arial"/>
                </a:rPr>
                <a:t>Alert type</a:t>
              </a:r>
              <a:endParaRPr lang="en-US" sz="135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E5A997-5268-72D5-0C6B-0A336D59F020}"/>
                </a:ext>
              </a:extLst>
            </p:cNvPr>
            <p:cNvSpPr txBox="1"/>
            <p:nvPr/>
          </p:nvSpPr>
          <p:spPr>
            <a:xfrm>
              <a:off x="5634813" y="1078135"/>
              <a:ext cx="152092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50">
                  <a:cs typeface="Arial"/>
                </a:rPr>
                <a:t>Hazard</a:t>
              </a:r>
              <a:endParaRPr lang="en-US" sz="1350"/>
            </a:p>
          </p:txBody>
        </p:sp>
        <p:sp>
          <p:nvSpPr>
            <p:cNvPr id="35" name="Arrow: Up 34">
              <a:extLst>
                <a:ext uri="{FF2B5EF4-FFF2-40B4-BE49-F238E27FC236}">
                  <a16:creationId xmlns:a16="http://schemas.microsoft.com/office/drawing/2014/main" id="{39C7FB96-BDE3-2509-5EED-168A8EFC5478}"/>
                </a:ext>
              </a:extLst>
            </p:cNvPr>
            <p:cNvSpPr/>
            <p:nvPr/>
          </p:nvSpPr>
          <p:spPr>
            <a:xfrm rot="10800000">
              <a:off x="8132813" y="1458201"/>
              <a:ext cx="442451" cy="454740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Arrow: Up 35">
              <a:extLst>
                <a:ext uri="{FF2B5EF4-FFF2-40B4-BE49-F238E27FC236}">
                  <a16:creationId xmlns:a16="http://schemas.microsoft.com/office/drawing/2014/main" id="{DB6A4590-8713-1971-AB6F-EA11E59D8D9A}"/>
                </a:ext>
              </a:extLst>
            </p:cNvPr>
            <p:cNvSpPr/>
            <p:nvPr/>
          </p:nvSpPr>
          <p:spPr>
            <a:xfrm rot="10800000">
              <a:off x="6174052" y="1427494"/>
              <a:ext cx="442451" cy="454740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25325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05E0-B8B5-58B5-2471-5DA28D1B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480" y="100967"/>
            <a:ext cx="6706868" cy="101060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Wind alert levels for Fiona (i.e. hindcast)</a:t>
            </a:r>
            <a:endParaRPr lang="en-CA" sz="2400" b="1" dirty="0">
              <a:solidFill>
                <a:srgbClr val="C00000"/>
              </a:solidFill>
            </a:endParaRPr>
          </a:p>
        </p:txBody>
      </p:sp>
      <p:pic>
        <p:nvPicPr>
          <p:cNvPr id="9" name="Content Placeholder 8" descr="A map of the north and south america&#10;&#10;AI-generated content may be incorrect.">
            <a:extLst>
              <a:ext uri="{FF2B5EF4-FFF2-40B4-BE49-F238E27FC236}">
                <a16:creationId xmlns:a16="http://schemas.microsoft.com/office/drawing/2014/main" id="{EC559A0D-4880-9D5D-F3AF-B74087B04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39" y="1111568"/>
            <a:ext cx="6248401" cy="5441715"/>
          </a:xfrm>
          <a:effectLst>
            <a:glow rad="228600">
              <a:srgbClr val="0070C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4220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8FDCD588-FC28-8984-E410-BA70D7142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4" y="1100412"/>
            <a:ext cx="6253656" cy="5446292"/>
          </a:xfrm>
          <a:effectLst>
            <a:glow rad="228600">
              <a:srgbClr val="0070C0">
                <a:alpha val="40000"/>
              </a:srgbClr>
            </a:glo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EFD787-13DC-0296-B753-DA95F715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4" y="18256"/>
            <a:ext cx="7488620" cy="98022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Coastal flooding alert levels for Fiona (i.e. hindcast)</a:t>
            </a:r>
            <a:endParaRPr lang="en-C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CC9A45-DF00-C5C4-89A3-C49C3867A08B}"/>
              </a:ext>
            </a:extLst>
          </p:cNvPr>
          <p:cNvSpPr txBox="1"/>
          <p:nvPr/>
        </p:nvSpPr>
        <p:spPr>
          <a:xfrm>
            <a:off x="1046480" y="203200"/>
            <a:ext cx="705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CHC application of color-coded alerts (</a:t>
            </a:r>
            <a:r>
              <a:rPr lang="en-US" sz="2000" b="1" i="1" dirty="0">
                <a:solidFill>
                  <a:srgbClr val="C00000"/>
                </a:solidFill>
              </a:rPr>
              <a:t>wind only</a:t>
            </a:r>
            <a:r>
              <a:rPr lang="en-US" sz="2000" b="1" dirty="0">
                <a:solidFill>
                  <a:srgbClr val="C00000"/>
                </a:solidFill>
              </a:rPr>
              <a:t>) in the context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                    of the Saffir-Simpson Hurricane Scale</a:t>
            </a:r>
            <a:endParaRPr lang="en-CA" sz="2000" b="1" dirty="0">
              <a:solidFill>
                <a:srgbClr val="C00000"/>
              </a:solidFill>
            </a:endParaRPr>
          </a:p>
        </p:txBody>
      </p:sp>
      <p:pic>
        <p:nvPicPr>
          <p:cNvPr id="13" name="Picture 12" descr="A close-up of a calendar&#10;&#10;AI-generated content may be incorrect.">
            <a:extLst>
              <a:ext uri="{FF2B5EF4-FFF2-40B4-BE49-F238E27FC236}">
                <a16:creationId xmlns:a16="http://schemas.microsoft.com/office/drawing/2014/main" id="{8A80627D-CACE-C80E-CD8F-D3BD3AE00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087120"/>
            <a:ext cx="8782050" cy="431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7085A7-10EE-BB47-C7D1-0523118FE750}"/>
              </a:ext>
            </a:extLst>
          </p:cNvPr>
          <p:cNvSpPr/>
          <p:nvPr/>
        </p:nvSpPr>
        <p:spPr>
          <a:xfrm>
            <a:off x="345440" y="2357120"/>
            <a:ext cx="6024880" cy="2865120"/>
          </a:xfrm>
          <a:prstGeom prst="roundRect">
            <a:avLst/>
          </a:prstGeom>
          <a:solidFill>
            <a:srgbClr val="7030A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14B3BA-6E3E-D949-D3AE-F4065D3A955F}"/>
              </a:ext>
            </a:extLst>
          </p:cNvPr>
          <p:cNvCxnSpPr>
            <a:cxnSpLocks/>
          </p:cNvCxnSpPr>
          <p:nvPr/>
        </p:nvCxnSpPr>
        <p:spPr>
          <a:xfrm flipH="1" flipV="1">
            <a:off x="6370320" y="4023360"/>
            <a:ext cx="579120" cy="54864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92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DE01629E-0491-1AF8-B076-FB5671F36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9440" y="100648"/>
            <a:ext cx="83820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algn="ctr" eaLnBrk="1" hangingPunct="1"/>
            <a:r>
              <a:rPr lang="en-CA" altLang="en-US" sz="2800" b="1" i="1" dirty="0">
                <a:solidFill>
                  <a:srgbClr val="CC3300"/>
                </a:solidFill>
              </a:rPr>
              <a:t>Hurricane / Tropical Storm Warnings</a:t>
            </a:r>
          </a:p>
          <a:p>
            <a:pPr lvl="4" algn="ctr" eaLnBrk="1" hangingPunct="1"/>
            <a:r>
              <a:rPr lang="en-CA" altLang="en-US" sz="2800" b="1" dirty="0">
                <a:solidFill>
                  <a:schemeClr val="tx2"/>
                </a:solidFill>
              </a:rPr>
              <a:t>W</a:t>
            </a:r>
            <a:r>
              <a:rPr lang="en-CA" altLang="en-US" sz="2800" b="1" dirty="0">
                <a:solidFill>
                  <a:srgbClr val="FF0000"/>
                </a:solidFill>
              </a:rPr>
              <a:t>T</a:t>
            </a:r>
            <a:r>
              <a:rPr lang="en-CA" altLang="en-US" sz="2800" b="1" dirty="0">
                <a:solidFill>
                  <a:schemeClr val="tx2"/>
                </a:solidFill>
              </a:rPr>
              <a:t>CN31 CWHX</a:t>
            </a:r>
            <a:endParaRPr lang="en-CA" altLang="en-US" sz="2800" b="1" i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en-CA" altLang="en-US" b="1" dirty="0">
                <a:solidFill>
                  <a:srgbClr val="4C4B19"/>
                </a:solidFill>
              </a:rPr>
              <a:t>                        </a:t>
            </a:r>
            <a:endParaRPr lang="en-US" altLang="en-US" b="1" dirty="0">
              <a:solidFill>
                <a:srgbClr val="4C4B19"/>
              </a:solidFill>
            </a:endParaRPr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E0168539-75DB-D08E-8C39-295FC1D78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49" y="1134428"/>
            <a:ext cx="7404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/>
              <a:t>Marginal</a:t>
            </a:r>
            <a:r>
              <a:rPr lang="en-US" altLang="en-US" sz="3200" b="1" dirty="0"/>
              <a:t> </a:t>
            </a:r>
            <a:r>
              <a:rPr lang="en-US" altLang="en-US" sz="3200" b="1" dirty="0">
                <a:solidFill>
                  <a:srgbClr val="0033CC"/>
                </a:solidFill>
              </a:rPr>
              <a:t>Tropical Storm</a:t>
            </a:r>
            <a:r>
              <a:rPr lang="en-US" altLang="en-US" sz="3200" b="1" dirty="0"/>
              <a:t> </a:t>
            </a:r>
            <a:r>
              <a:rPr lang="en-US" altLang="en-US" sz="2000" b="1" dirty="0"/>
              <a:t>and</a:t>
            </a:r>
            <a:r>
              <a:rPr lang="en-US" altLang="en-US" sz="3200" b="1" dirty="0"/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Hurricane</a:t>
            </a:r>
          </a:p>
        </p:txBody>
      </p:sp>
      <p:pic>
        <p:nvPicPr>
          <p:cNvPr id="7" name="Picture 6" descr="A chart of different types of vehicles&#10;&#10;AI-generated content may be incorrect.">
            <a:extLst>
              <a:ext uri="{FF2B5EF4-FFF2-40B4-BE49-F238E27FC236}">
                <a16:creationId xmlns:a16="http://schemas.microsoft.com/office/drawing/2014/main" id="{C262AF49-278E-5485-3A20-758B753B9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5" y="1939290"/>
            <a:ext cx="8226147" cy="4140678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5DF9494-ED2B-35C9-4FD7-B9F26FBB88CF}"/>
              </a:ext>
            </a:extLst>
          </p:cNvPr>
          <p:cNvSpPr/>
          <p:nvPr/>
        </p:nvSpPr>
        <p:spPr>
          <a:xfrm>
            <a:off x="3698240" y="3545840"/>
            <a:ext cx="1869440" cy="883920"/>
          </a:xfrm>
          <a:prstGeom prst="wedgeEllipseCallou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…because a marginal cat-1 will not bring inland winds of 120 km/h sustained</a:t>
            </a:r>
            <a:endParaRPr lang="en-CA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BBAB9-B7D6-EA16-B062-0CB21CAA0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2FBB0D-5382-8439-3BC7-DA96AB8E21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093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C00000"/>
                </a:solidFill>
              </a:rPr>
              <a:t>Warning Preparedness Meteorologist (WPM) Products – aka ‘Key Message’ graphics – in the spirit of WINGS Transformation ‘</a:t>
            </a:r>
            <a:r>
              <a:rPr lang="en-US" sz="2800" b="1" dirty="0" err="1">
                <a:solidFill>
                  <a:srgbClr val="C00000"/>
                </a:solidFill>
              </a:rPr>
              <a:t>WxStory</a:t>
            </a:r>
            <a:r>
              <a:rPr lang="en-US" sz="2800" b="1" dirty="0">
                <a:solidFill>
                  <a:srgbClr val="C00000"/>
                </a:solidFill>
              </a:rPr>
              <a:t>’</a:t>
            </a:r>
          </a:p>
          <a:p>
            <a:r>
              <a:rPr lang="en-US" sz="3000" b="1" dirty="0">
                <a:solidFill>
                  <a:srgbClr val="C00000"/>
                </a:solidFill>
              </a:rPr>
              <a:t>          </a:t>
            </a:r>
            <a:r>
              <a:rPr lang="en-US" sz="2100" b="1" dirty="0">
                <a:solidFill>
                  <a:srgbClr val="C00000"/>
                </a:solidFill>
              </a:rPr>
              <a:t>[WINGS is the latest transformation project at the Weather Service – MSC]</a:t>
            </a:r>
            <a:endParaRPr lang="en-CA" sz="21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4191E-4844-31B6-E440-317554926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86" y="1625934"/>
            <a:ext cx="5871968" cy="44392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3E57C6-74A6-B16C-067A-DA7381CC3C9A}"/>
              </a:ext>
            </a:extLst>
          </p:cNvPr>
          <p:cNvSpPr txBox="1"/>
          <p:nvPr/>
        </p:nvSpPr>
        <p:spPr>
          <a:xfrm rot="20417075">
            <a:off x="3343010" y="4252039"/>
            <a:ext cx="2457981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Manual/subjectively-drawn by WPM</a:t>
            </a:r>
            <a:endParaRPr lang="en-CA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807F8-CBBC-B01C-0944-B7363AF06AC7}"/>
              </a:ext>
            </a:extLst>
          </p:cNvPr>
          <p:cNvSpPr txBox="1"/>
          <p:nvPr/>
        </p:nvSpPr>
        <p:spPr>
          <a:xfrm>
            <a:off x="6657121" y="1117648"/>
            <a:ext cx="21553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Colors have been used already in these products but color choice will have to be revisited by WPMs to align w/new color-coded </a:t>
            </a:r>
          </a:p>
          <a:p>
            <a:r>
              <a:rPr lang="en-US" b="1" dirty="0"/>
              <a:t>alerts</a:t>
            </a:r>
          </a:p>
          <a:p>
            <a:endParaRPr lang="en-US" b="1" dirty="0"/>
          </a:p>
          <a:p>
            <a:r>
              <a:rPr lang="en-US" b="1" dirty="0"/>
              <a:t>sample from briefing packages targeted for Emergency planners (EMOs)</a:t>
            </a:r>
          </a:p>
          <a:p>
            <a:endParaRPr lang="en-US" b="1" dirty="0"/>
          </a:p>
          <a:p>
            <a:r>
              <a:rPr lang="en-US" b="1" dirty="0"/>
              <a:t>More forthright with potential impacts – often cast in the sense of </a:t>
            </a:r>
            <a:r>
              <a:rPr lang="en-US" b="1" i="1" dirty="0"/>
              <a:t>“similar storms in the past…”</a:t>
            </a:r>
            <a:endParaRPr lang="en-CA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69FA73-3B3C-1E80-7423-2BDE94B95457}"/>
              </a:ext>
            </a:extLst>
          </p:cNvPr>
          <p:cNvCxnSpPr/>
          <p:nvPr/>
        </p:nvCxnSpPr>
        <p:spPr>
          <a:xfrm flipH="1">
            <a:off x="6185475" y="2438400"/>
            <a:ext cx="47164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1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0EEEBB9-1F5F-2255-866E-BDEC2C1EB6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1920" y="53073"/>
            <a:ext cx="888912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b="1" dirty="0"/>
              <a:t>Modernized products - XML and </a:t>
            </a:r>
            <a:r>
              <a:rPr lang="en-US" altLang="en-US" sz="3200" b="1" dirty="0" err="1"/>
              <a:t>GeoSpatial</a:t>
            </a:r>
            <a:r>
              <a:rPr lang="en-US" altLang="en-US" sz="3200" b="1" dirty="0"/>
              <a:t> formats</a:t>
            </a:r>
            <a:endParaRPr lang="en-CA" altLang="en-US" sz="3200" b="1" dirty="0"/>
          </a:p>
        </p:txBody>
      </p:sp>
      <p:pic>
        <p:nvPicPr>
          <p:cNvPr id="25603" name="Content Placeholder 3" descr="niche6.jpg">
            <a:extLst>
              <a:ext uri="{FF2B5EF4-FFF2-40B4-BE49-F238E27FC236}">
                <a16:creationId xmlns:a16="http://schemas.microsoft.com/office/drawing/2014/main" id="{B2B43750-4A2D-1816-06B6-B4CBD01C7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0" y="768913"/>
            <a:ext cx="8553840" cy="558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val 3">
            <a:extLst>
              <a:ext uri="{FF2B5EF4-FFF2-40B4-BE49-F238E27FC236}">
                <a16:creationId xmlns:a16="http://schemas.microsoft.com/office/drawing/2014/main" id="{D3714806-05A6-8102-F8D1-294316B62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60" y="1792147"/>
            <a:ext cx="723889" cy="30789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25605" name="Oval 4">
            <a:extLst>
              <a:ext uri="{FF2B5EF4-FFF2-40B4-BE49-F238E27FC236}">
                <a16:creationId xmlns:a16="http://schemas.microsoft.com/office/drawing/2014/main" id="{0CEDFA39-DA77-9DB9-54BD-A4D2B8FE3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380" y="1789096"/>
            <a:ext cx="685800" cy="307894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25606" name="Oval 5">
            <a:extLst>
              <a:ext uri="{FF2B5EF4-FFF2-40B4-BE49-F238E27FC236}">
                <a16:creationId xmlns:a16="http://schemas.microsoft.com/office/drawing/2014/main" id="{179C9FF8-68F3-12D8-2CFF-09D33F19E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953" y="1691813"/>
            <a:ext cx="769408" cy="432600"/>
          </a:xfrm>
          <a:prstGeom prst="ellips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FF0000"/>
              </a:solidFill>
            </a:endParaRPr>
          </a:p>
        </p:txBody>
      </p:sp>
      <p:cxnSp>
        <p:nvCxnSpPr>
          <p:cNvPr id="25607" name="Straight Arrow Connector 7">
            <a:extLst>
              <a:ext uri="{FF2B5EF4-FFF2-40B4-BE49-F238E27FC236}">
                <a16:creationId xmlns:a16="http://schemas.microsoft.com/office/drawing/2014/main" id="{7EC987A3-7F5A-4637-6CDA-E0626EFF791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99920" y="501087"/>
            <a:ext cx="2153920" cy="117531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608" name="TextBox 8">
            <a:extLst>
              <a:ext uri="{FF2B5EF4-FFF2-40B4-BE49-F238E27FC236}">
                <a16:creationId xmlns:a16="http://schemas.microsoft.com/office/drawing/2014/main" id="{6251DD5A-8E58-A073-4631-47DD2712B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2805270"/>
            <a:ext cx="1308100" cy="646113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/>
              <a:t>Traditional </a:t>
            </a:r>
          </a:p>
          <a:p>
            <a:pPr eaLnBrk="1" hangingPunct="1"/>
            <a:r>
              <a:rPr lang="en-US" altLang="en-US" b="0" dirty="0"/>
              <a:t>products</a:t>
            </a:r>
            <a:endParaRPr lang="en-CA" altLang="en-US" b="0" dirty="0"/>
          </a:p>
        </p:txBody>
      </p:sp>
      <p:cxnSp>
        <p:nvCxnSpPr>
          <p:cNvPr id="25609" name="Straight Arrow Connector 10">
            <a:extLst>
              <a:ext uri="{FF2B5EF4-FFF2-40B4-BE49-F238E27FC236}">
                <a16:creationId xmlns:a16="http://schemas.microsoft.com/office/drawing/2014/main" id="{28A50FE2-87F7-7FF5-B496-7A3FB069BFC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15498" y="2053438"/>
            <a:ext cx="0" cy="77924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610" name="Straight Arrow Connector 12">
            <a:extLst>
              <a:ext uri="{FF2B5EF4-FFF2-40B4-BE49-F238E27FC236}">
                <a16:creationId xmlns:a16="http://schemas.microsoft.com/office/drawing/2014/main" id="{0B1DD6DF-A021-5A9A-D3AC-976319D83FA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76146" y="2080854"/>
            <a:ext cx="733492" cy="724416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84604D4-A788-EA86-C4D7-E9698EF4B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860" y="1873906"/>
            <a:ext cx="696554" cy="165846"/>
          </a:xfrm>
          <a:prstGeom prst="rect">
            <a:avLst/>
          </a:prstGeom>
        </p:spPr>
      </p:pic>
      <p:sp>
        <p:nvSpPr>
          <p:cNvPr id="7" name="Oval 5">
            <a:extLst>
              <a:ext uri="{FF2B5EF4-FFF2-40B4-BE49-F238E27FC236}">
                <a16:creationId xmlns:a16="http://schemas.microsoft.com/office/drawing/2014/main" id="{6D8D19D6-5942-DC4C-CE87-5841412E6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124" y="1789096"/>
            <a:ext cx="855970" cy="30789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D48728-7B3D-195A-AE2C-DAF735BBB17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71520" y="554253"/>
            <a:ext cx="2458720" cy="1234843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32057C-BA00-C7D1-5904-47ABBAD50E7A}"/>
              </a:ext>
            </a:extLst>
          </p:cNvPr>
          <p:cNvSpPr txBox="1"/>
          <p:nvPr/>
        </p:nvSpPr>
        <p:spPr>
          <a:xfrm>
            <a:off x="3271520" y="2386260"/>
            <a:ext cx="1157689" cy="36933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‘</a:t>
            </a:r>
            <a:r>
              <a:rPr lang="en-US" dirty="0" err="1">
                <a:solidFill>
                  <a:srgbClr val="FF0000"/>
                </a:solidFill>
              </a:rPr>
              <a:t>GeoJSON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2507C3-AF60-1722-BEB9-1F2683BDEF95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3338740" y="2051900"/>
            <a:ext cx="298540" cy="3343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F1BE-55C9-7AE9-F69B-1DFCFEB4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err="1"/>
              <a:t>nhc’s</a:t>
            </a:r>
            <a:r>
              <a:rPr lang="en-US" dirty="0"/>
              <a:t> 2024 plan</a:t>
            </a:r>
            <a:endParaRPr lang="en-CA" dirty="0"/>
          </a:p>
        </p:txBody>
      </p:sp>
      <p:pic>
        <p:nvPicPr>
          <p:cNvPr id="5" name="Content Placeholder 4" descr="A map of the united states with weather forecast&#10;&#10;Description automatically generated">
            <a:extLst>
              <a:ext uri="{FF2B5EF4-FFF2-40B4-BE49-F238E27FC236}">
                <a16:creationId xmlns:a16="http://schemas.microsoft.com/office/drawing/2014/main" id="{52FCFF6D-0684-231C-67F0-7B533D299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58181"/>
            <a:ext cx="8402320" cy="67416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55A516-6DC7-078F-0B4C-724F162B4B46}"/>
              </a:ext>
            </a:extLst>
          </p:cNvPr>
          <p:cNvSpPr txBox="1"/>
          <p:nvPr/>
        </p:nvSpPr>
        <p:spPr>
          <a:xfrm>
            <a:off x="5841999" y="762000"/>
            <a:ext cx="2965977" cy="2308324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New presentation style – </a:t>
            </a:r>
          </a:p>
          <a:p>
            <a:r>
              <a:rPr lang="en-US" b="1" dirty="0">
                <a:solidFill>
                  <a:schemeClr val="bg1"/>
                </a:solidFill>
              </a:rPr>
              <a:t>overlay public alerts on the </a:t>
            </a:r>
          </a:p>
          <a:p>
            <a:r>
              <a:rPr lang="en-US" b="1" dirty="0">
                <a:solidFill>
                  <a:schemeClr val="bg1"/>
                </a:solidFill>
              </a:rPr>
              <a:t>track map drawing focus away from the ‘cone’. 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Cone still has merit to show </a:t>
            </a:r>
          </a:p>
          <a:p>
            <a:r>
              <a:rPr lang="en-US" b="1" dirty="0">
                <a:solidFill>
                  <a:schemeClr val="bg1"/>
                </a:solidFill>
              </a:rPr>
              <a:t>uncertainty but the impact </a:t>
            </a:r>
          </a:p>
          <a:p>
            <a:r>
              <a:rPr lang="en-US" b="1" dirty="0">
                <a:solidFill>
                  <a:schemeClr val="bg1"/>
                </a:solidFill>
              </a:rPr>
              <a:t>‘swath’ (colors) is the focus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C0CF4-F442-D52A-3C9A-886E723A2DEC}"/>
              </a:ext>
            </a:extLst>
          </p:cNvPr>
          <p:cNvSpPr txBox="1"/>
          <p:nvPr/>
        </p:nvSpPr>
        <p:spPr>
          <a:xfrm>
            <a:off x="741679" y="3718560"/>
            <a:ext cx="2965977" cy="1200329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CHC should be able to do similar on weather.gc.ca once GeoJSON-based track is made interactive</a:t>
            </a:r>
            <a:endParaRPr lang="en-C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38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5A7F6B2-6383-6304-2459-F5F54F8D4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467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CA" altLang="en-US" sz="3600" b="1" i="0" dirty="0"/>
              <a:t>Future plans using the interface</a:t>
            </a:r>
            <a:br>
              <a:rPr lang="en-CA" altLang="en-US" sz="2800" b="1" i="0" dirty="0"/>
            </a:br>
            <a:r>
              <a:rPr lang="en-CA" altLang="en-US" sz="2200" b="1" i="0" dirty="0"/>
              <a:t>Mock-up of met object-based depiction of</a:t>
            </a:r>
            <a:br>
              <a:rPr lang="en-CA" altLang="en-US" sz="2200" b="1" i="0" dirty="0"/>
            </a:br>
            <a:r>
              <a:rPr lang="en-CA" altLang="en-US" sz="2200" b="1" i="0" dirty="0"/>
              <a:t>threats such as wind and rainfall</a:t>
            </a:r>
            <a:endParaRPr lang="en-US" altLang="en-US" sz="2200" b="1" i="0" dirty="0"/>
          </a:p>
        </p:txBody>
      </p:sp>
      <p:pic>
        <p:nvPicPr>
          <p:cNvPr id="3" name="Picture 2" descr="A close-up of a map&#10;&#10;Description automatically generated">
            <a:extLst>
              <a:ext uri="{FF2B5EF4-FFF2-40B4-BE49-F238E27FC236}">
                <a16:creationId xmlns:a16="http://schemas.microsoft.com/office/drawing/2014/main" id="{9DBF114D-DE23-6D40-5F1B-54FF82D32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428"/>
            <a:ext cx="9144000" cy="4948903"/>
          </a:xfrm>
          <a:prstGeom prst="rect">
            <a:avLst/>
          </a:prstGeom>
        </p:spPr>
      </p:pic>
      <p:pic>
        <p:nvPicPr>
          <p:cNvPr id="4" name="Picture 3" descr="A map of the weather&#10;&#10;Description automatically generated">
            <a:extLst>
              <a:ext uri="{FF2B5EF4-FFF2-40B4-BE49-F238E27FC236}">
                <a16:creationId xmlns:a16="http://schemas.microsoft.com/office/drawing/2014/main" id="{A75F23AA-90DC-6D29-F105-9EDAB6B8D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428"/>
            <a:ext cx="4734560" cy="37755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27" y="74490"/>
            <a:ext cx="7886700" cy="1325563"/>
          </a:xfrm>
        </p:spPr>
        <p:txBody>
          <a:bodyPr/>
          <a:lstStyle/>
          <a:p>
            <a:r>
              <a:rPr lang="en-US" dirty="0"/>
              <a:t>Tropical Cyclones 1950-2018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" y="1262663"/>
            <a:ext cx="8681576" cy="51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02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F11D-4C51-92EC-3DB3-8A905F97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84309"/>
            <a:ext cx="7239000" cy="10888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         Also in </a:t>
            </a:r>
            <a:r>
              <a:rPr lang="en-US" b="1" dirty="0" err="1"/>
              <a:t>NinJo</a:t>
            </a:r>
            <a:r>
              <a:rPr lang="en-US" b="1" dirty="0"/>
              <a:t> PWB </a:t>
            </a:r>
            <a:br>
              <a:rPr lang="en-US" b="1" dirty="0"/>
            </a:br>
            <a:r>
              <a:rPr lang="en-US" sz="2400" b="1" dirty="0"/>
              <a:t>coastal flooding risk outlook (georeferenced data – GeoJSON)</a:t>
            </a:r>
            <a:endParaRPr lang="en-CA" sz="2400" b="1" dirty="0"/>
          </a:p>
        </p:txBody>
      </p:sp>
      <p:pic>
        <p:nvPicPr>
          <p:cNvPr id="5" name="Content Placeholder 4" descr="A map of canada showing flooding&#10;&#10;Description automatically generated">
            <a:extLst>
              <a:ext uri="{FF2B5EF4-FFF2-40B4-BE49-F238E27FC236}">
                <a16:creationId xmlns:a16="http://schemas.microsoft.com/office/drawing/2014/main" id="{2A4B9D61-139F-C993-D14C-DF8928093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1180306"/>
            <a:ext cx="7768590" cy="5593385"/>
          </a:xfrm>
        </p:spPr>
      </p:pic>
    </p:spTree>
    <p:extLst>
      <p:ext uri="{BB962C8B-B14F-4D97-AF65-F5344CB8AC3E}">
        <p14:creationId xmlns:p14="http://schemas.microsoft.com/office/powerpoint/2010/main" val="2060864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Hurricane Centre Contact Information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7" y="1036320"/>
            <a:ext cx="8474393" cy="556767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i="1" dirty="0">
                <a:solidFill>
                  <a:srgbClr val="00B050"/>
                </a:solidFill>
              </a:rPr>
              <a:t>Non storm events / off season: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buNone/>
              <a:defRPr/>
            </a:pPr>
            <a:r>
              <a:rPr lang="en-US" sz="2000" dirty="0"/>
              <a:t>Chris Fogarty, CHC Manager, ~</a:t>
            </a:r>
            <a:r>
              <a:rPr lang="en-US" sz="2000" b="1" dirty="0"/>
              <a:t>9am-5pm</a:t>
            </a:r>
            <a:r>
              <a:rPr lang="en-US" sz="2000" dirty="0"/>
              <a:t> Atlantic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400" dirty="0"/>
              <a:t>email: </a:t>
            </a:r>
            <a:r>
              <a:rPr lang="en-US" sz="1400" b="1" dirty="0">
                <a:hlinkClick r:id="rId2" tooltip="mailto:chris.fogarty@ec.gc.ca"/>
              </a:rPr>
              <a:t>chris.fogarty@ec.gc.ca</a:t>
            </a:r>
            <a:r>
              <a:rPr lang="en-US" sz="1400" b="1" dirty="0"/>
              <a:t> (preferred for initial contact)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200" dirty="0"/>
              <a:t>(I can provide appropriate Warning Preparedness Meteorologist contact depending on province impacted by event)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/>
              <a:t> </a:t>
            </a:r>
            <a:endParaRPr lang="en-US" sz="2000" i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i="1" dirty="0">
                <a:solidFill>
                  <a:srgbClr val="00B050"/>
                </a:solidFill>
              </a:rPr>
              <a:t>Storm events - primetime: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buNone/>
              <a:defRPr/>
            </a:pPr>
            <a:r>
              <a:rPr lang="en-US" sz="2000" dirty="0"/>
              <a:t>Fogarty, ~</a:t>
            </a:r>
            <a:r>
              <a:rPr lang="en-US" sz="2000" b="1" dirty="0"/>
              <a:t>7am-10pm</a:t>
            </a:r>
            <a:r>
              <a:rPr lang="en-US" sz="2000" dirty="0"/>
              <a:t> Atlantic - </a:t>
            </a:r>
            <a:r>
              <a:rPr lang="en-US" sz="2000" b="1" dirty="0"/>
              <a:t>902-222-0358 </a:t>
            </a:r>
            <a:r>
              <a:rPr lang="en-US" sz="1500" b="1" dirty="0"/>
              <a:t>email </a:t>
            </a:r>
            <a:r>
              <a:rPr lang="en-US" sz="1500" b="1" dirty="0">
                <a:hlinkClick r:id="rId2"/>
              </a:rPr>
              <a:t>chris.fogarty@ec.gc.ca</a:t>
            </a:r>
            <a:r>
              <a:rPr lang="en-US" sz="1500" b="1" dirty="0"/>
              <a:t> </a:t>
            </a:r>
            <a:endParaRPr lang="en-US" sz="15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/>
              <a:t> </a:t>
            </a:r>
            <a:endParaRPr lang="en-US" sz="2000" i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i="1" dirty="0">
                <a:solidFill>
                  <a:srgbClr val="00B050"/>
                </a:solidFill>
              </a:rPr>
              <a:t>Storm events - overnight: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buNone/>
              <a:defRPr/>
            </a:pPr>
            <a:r>
              <a:rPr lang="en-US" sz="2000" dirty="0"/>
              <a:t>CHC Ops Desk, </a:t>
            </a:r>
            <a:r>
              <a:rPr lang="en-US" sz="2000" b="1" dirty="0"/>
              <a:t>10pm-7am</a:t>
            </a:r>
            <a:r>
              <a:rPr lang="en-US" sz="2000" dirty="0"/>
              <a:t> Atlantic - </a:t>
            </a:r>
            <a:r>
              <a:rPr lang="en-US" sz="2000" b="1" dirty="0"/>
              <a:t>902-[unlisted] </a:t>
            </a:r>
            <a:r>
              <a:rPr lang="en-US" sz="1500" b="1" dirty="0"/>
              <a:t>or email </a:t>
            </a:r>
            <a:r>
              <a:rPr lang="en-US" sz="1500" b="1" dirty="0">
                <a:hlinkClick r:id="rId3"/>
              </a:rPr>
              <a:t>F.prev.CCPO-CHC.fcstrs.F@ec.gc.ca</a:t>
            </a:r>
            <a:r>
              <a:rPr lang="en-US" sz="1500" b="1" dirty="0"/>
              <a:t>  </a:t>
            </a:r>
            <a:r>
              <a:rPr lang="en-US" sz="1200" b="1" dirty="0">
                <a:solidFill>
                  <a:srgbClr val="FF0000"/>
                </a:solidFill>
              </a:rPr>
              <a:t>(only during those hours please – otherwise, Fogarty likely quicker and can triage)</a:t>
            </a:r>
            <a:endParaRPr lang="en-US" sz="1200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/>
              <a:t> 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51057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1927_Atlantic_hurricane_1_tr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9" y="2515625"/>
            <a:ext cx="1890443" cy="175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225px-1900_Galveston_hurricane_tr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96" y="788113"/>
            <a:ext cx="2397401" cy="163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File:Hazel 1954 track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40" y="2512696"/>
            <a:ext cx="1965953" cy="168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File:Edna 1954 track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92" y="2561785"/>
            <a:ext cx="1809645" cy="175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 descr="File:1869 New England hurricane track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5" y="827967"/>
            <a:ext cx="2351397" cy="14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5" descr="File:1873 Nova Scotia hurricane track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59" y="772903"/>
            <a:ext cx="2102739" cy="159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7" descr="File:1959 Escuminac hurricane track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23" y="2520418"/>
            <a:ext cx="2085405" cy="168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9" descr="File:Beth 1971 track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80" y="4638463"/>
            <a:ext cx="2203473" cy="158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1" descr="File:Juan 2003 track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6" y="4577504"/>
            <a:ext cx="2127958" cy="159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3" descr="File:Igor 2010 track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50" y="4511669"/>
            <a:ext cx="1737020" cy="188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 Box 24"/>
          <p:cNvSpPr txBox="1">
            <a:spLocks noChangeArrowheads="1"/>
          </p:cNvSpPr>
          <p:nvPr/>
        </p:nvSpPr>
        <p:spPr bwMode="auto">
          <a:xfrm>
            <a:off x="1547546" y="1624422"/>
            <a:ext cx="119455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“Saxby Gale”</a:t>
            </a:r>
          </a:p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Oct 1869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10253" name="Text Box 25"/>
          <p:cNvSpPr txBox="1">
            <a:spLocks noChangeArrowheads="1"/>
          </p:cNvSpPr>
          <p:nvPr/>
        </p:nvSpPr>
        <p:spPr bwMode="auto">
          <a:xfrm>
            <a:off x="3530406" y="1195878"/>
            <a:ext cx="1656224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“Great Nova Scotia</a:t>
            </a:r>
          </a:p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Cyclone” </a:t>
            </a:r>
          </a:p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Aug 1873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10254" name="Text Box 26"/>
          <p:cNvSpPr txBox="1">
            <a:spLocks noChangeArrowheads="1"/>
          </p:cNvSpPr>
          <p:nvPr/>
        </p:nvSpPr>
        <p:spPr bwMode="auto">
          <a:xfrm>
            <a:off x="6008436" y="1317736"/>
            <a:ext cx="187743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“Galveston Hurricane”</a:t>
            </a:r>
          </a:p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Sept 1900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10255" name="Text Box 27"/>
          <p:cNvSpPr txBox="1">
            <a:spLocks noChangeArrowheads="1"/>
          </p:cNvSpPr>
          <p:nvPr/>
        </p:nvSpPr>
        <p:spPr bwMode="auto">
          <a:xfrm>
            <a:off x="421212" y="3335251"/>
            <a:ext cx="172361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“Great August Gale”</a:t>
            </a:r>
          </a:p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1927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10256" name="Text Box 28"/>
          <p:cNvSpPr txBox="1">
            <a:spLocks noChangeArrowheads="1"/>
          </p:cNvSpPr>
          <p:nvPr/>
        </p:nvSpPr>
        <p:spPr bwMode="auto">
          <a:xfrm>
            <a:off x="3160584" y="2931951"/>
            <a:ext cx="8867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“Hazel”</a:t>
            </a:r>
          </a:p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Oct 1954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10257" name="Text Box 29"/>
          <p:cNvSpPr txBox="1">
            <a:spLocks noChangeArrowheads="1"/>
          </p:cNvSpPr>
          <p:nvPr/>
        </p:nvSpPr>
        <p:spPr bwMode="auto">
          <a:xfrm>
            <a:off x="5078310" y="2957842"/>
            <a:ext cx="97334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“Edna”</a:t>
            </a:r>
          </a:p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Sept 1954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10258" name="Text Box 30"/>
          <p:cNvSpPr txBox="1">
            <a:spLocks noChangeArrowheads="1"/>
          </p:cNvSpPr>
          <p:nvPr/>
        </p:nvSpPr>
        <p:spPr bwMode="auto">
          <a:xfrm>
            <a:off x="6957886" y="3375446"/>
            <a:ext cx="165258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“</a:t>
            </a:r>
            <a:r>
              <a:rPr lang="en-CA" altLang="en-US" sz="1350" dirty="0" err="1">
                <a:solidFill>
                  <a:schemeClr val="bg1"/>
                </a:solidFill>
              </a:rPr>
              <a:t>Escuminac</a:t>
            </a:r>
            <a:r>
              <a:rPr lang="en-CA" altLang="en-US" sz="1350" dirty="0">
                <a:solidFill>
                  <a:schemeClr val="bg1"/>
                </a:solidFill>
              </a:rPr>
              <a:t> Disaster”</a:t>
            </a:r>
          </a:p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Jun 1959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10259" name="Text Box 31"/>
          <p:cNvSpPr txBox="1">
            <a:spLocks noChangeArrowheads="1"/>
          </p:cNvSpPr>
          <p:nvPr/>
        </p:nvSpPr>
        <p:spPr bwMode="auto">
          <a:xfrm>
            <a:off x="1336516" y="5453310"/>
            <a:ext cx="92525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“Beth”</a:t>
            </a:r>
          </a:p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Aug 1971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10260" name="Text Box 32"/>
          <p:cNvSpPr txBox="1">
            <a:spLocks noChangeArrowheads="1"/>
          </p:cNvSpPr>
          <p:nvPr/>
        </p:nvSpPr>
        <p:spPr bwMode="auto">
          <a:xfrm>
            <a:off x="3548952" y="4959986"/>
            <a:ext cx="97334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“Juan”</a:t>
            </a:r>
          </a:p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Sept 2003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10261" name="Text Box 33"/>
          <p:cNvSpPr txBox="1">
            <a:spLocks noChangeArrowheads="1"/>
          </p:cNvSpPr>
          <p:nvPr/>
        </p:nvSpPr>
        <p:spPr bwMode="auto">
          <a:xfrm>
            <a:off x="5249098" y="5199394"/>
            <a:ext cx="97334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“Igor”</a:t>
            </a:r>
          </a:p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Sept 2010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811" y="70634"/>
            <a:ext cx="798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 average there is 1 severe event (&gt;100 million $ damages) every ~10-15 years </a:t>
            </a:r>
          </a:p>
          <a:p>
            <a:r>
              <a:rPr lang="en-US" b="1" dirty="0"/>
              <a:t>          ‘these would be the ‘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/>
              <a:t>’ events in the new color-coded system’</a:t>
            </a:r>
            <a:endParaRPr lang="en-CA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94957" y="4511669"/>
            <a:ext cx="2001767" cy="1888064"/>
          </a:xfrm>
          <a:prstGeom prst="rect">
            <a:avLst/>
          </a:prstGeom>
        </p:spPr>
      </p:pic>
      <p:sp>
        <p:nvSpPr>
          <p:cNvPr id="10263" name="Text Box 33"/>
          <p:cNvSpPr txBox="1">
            <a:spLocks noChangeArrowheads="1"/>
          </p:cNvSpPr>
          <p:nvPr/>
        </p:nvSpPr>
        <p:spPr bwMode="auto">
          <a:xfrm>
            <a:off x="7433825" y="5432631"/>
            <a:ext cx="97334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“Fiona”</a:t>
            </a:r>
          </a:p>
          <a:p>
            <a:pPr algn="ctr" eaLnBrk="1" hangingPunct="1"/>
            <a:r>
              <a:rPr lang="en-CA" altLang="en-US" sz="1350" dirty="0">
                <a:solidFill>
                  <a:schemeClr val="bg1"/>
                </a:solidFill>
              </a:rPr>
              <a:t>Sept 2022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AC09C-8509-677F-A3C4-2F566A76A689}"/>
              </a:ext>
            </a:extLst>
          </p:cNvPr>
          <p:cNvSpPr txBox="1"/>
          <p:nvPr/>
        </p:nvSpPr>
        <p:spPr>
          <a:xfrm>
            <a:off x="0" y="6244842"/>
            <a:ext cx="504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Abnormally long gap of ~30 years = complacency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891544-2472-56FC-5B61-979735051F2A}"/>
              </a:ext>
            </a:extLst>
          </p:cNvPr>
          <p:cNvSpPr/>
          <p:nvPr/>
        </p:nvSpPr>
        <p:spPr>
          <a:xfrm>
            <a:off x="0" y="4355740"/>
            <a:ext cx="4769697" cy="2346331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221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BBAB9-B7D6-EA16-B062-0CB21CAA0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2FBB0D-5382-8439-3BC7-DA96AB8E21BD}"/>
              </a:ext>
            </a:extLst>
          </p:cNvPr>
          <p:cNvSpPr txBox="1">
            <a:spLocks/>
          </p:cNvSpPr>
          <p:nvPr/>
        </p:nvSpPr>
        <p:spPr>
          <a:xfrm>
            <a:off x="234102" y="1105892"/>
            <a:ext cx="6452448" cy="54329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000" b="1" dirty="0">
                <a:solidFill>
                  <a:srgbClr val="C00000"/>
                </a:solidFill>
              </a:rPr>
              <a:t>  Storm History and Public Awareness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968F7-2CD2-B388-6EE5-E18E2BC49436}"/>
              </a:ext>
            </a:extLst>
          </p:cNvPr>
          <p:cNvSpPr txBox="1"/>
          <p:nvPr/>
        </p:nvSpPr>
        <p:spPr>
          <a:xfrm>
            <a:off x="6500314" y="1976025"/>
            <a:ext cx="25484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Subjective accounting of tropical cyclone events on public impression, awareness, memory over the past ~50 years in Atlantic Canada</a:t>
            </a:r>
            <a:endParaRPr lang="en-CA" sz="1500" b="1" dirty="0"/>
          </a:p>
        </p:txBody>
      </p:sp>
      <p:pic>
        <p:nvPicPr>
          <p:cNvPr id="6" name="Picture 5" descr="A graph showing the number of people in the same country&#10;&#10;Description automatically generated with medium confidence">
            <a:extLst>
              <a:ext uri="{FF2B5EF4-FFF2-40B4-BE49-F238E27FC236}">
                <a16:creationId xmlns:a16="http://schemas.microsoft.com/office/drawing/2014/main" id="{DAE843AC-3C76-AAA9-E7C4-89B1EC6D3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2" y="1955920"/>
            <a:ext cx="6215684" cy="3629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93186F-1723-813E-F087-7E6CF297819C}"/>
              </a:ext>
            </a:extLst>
          </p:cNvPr>
          <p:cNvSpPr txBox="1"/>
          <p:nvPr/>
        </p:nvSpPr>
        <p:spPr>
          <a:xfrm>
            <a:off x="6500314" y="3360141"/>
            <a:ext cx="25484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Just so happens that we </a:t>
            </a:r>
          </a:p>
          <a:p>
            <a:r>
              <a:rPr lang="en-US" sz="1500" b="1" dirty="0"/>
              <a:t>(meteorologists AND public)</a:t>
            </a:r>
          </a:p>
          <a:p>
            <a:r>
              <a:rPr lang="en-US" sz="1500" b="1" dirty="0"/>
              <a:t>have lots of recent experience</a:t>
            </a:r>
          </a:p>
          <a:p>
            <a:r>
              <a:rPr lang="en-US" sz="1500" b="1" dirty="0"/>
              <a:t>with impacts</a:t>
            </a:r>
            <a:endParaRPr lang="en-CA" sz="15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CE2BF-D031-9FE6-7F04-B7BC71154B70}"/>
              </a:ext>
            </a:extLst>
          </p:cNvPr>
          <p:cNvSpPr txBox="1"/>
          <p:nvPr/>
        </p:nvSpPr>
        <p:spPr>
          <a:xfrm>
            <a:off x="6500314" y="4606636"/>
            <a:ext cx="2548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</a:t>
            </a:r>
            <a:r>
              <a:rPr lang="en-US" sz="1500" b="1" i="1" dirty="0">
                <a:solidFill>
                  <a:srgbClr val="FF0000"/>
                </a:solidFill>
              </a:rPr>
              <a:t>red</a:t>
            </a:r>
            <a:r>
              <a:rPr lang="en-US" sz="15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than </a:t>
            </a:r>
            <a:r>
              <a:rPr lang="en-US" sz="1500" b="1" i="1" dirty="0">
                <a:solidFill>
                  <a:srgbClr val="0000FF"/>
                </a:solidFill>
              </a:rPr>
              <a:t>blue</a:t>
            </a:r>
            <a:r>
              <a:rPr lang="en-US" sz="15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means </a:t>
            </a:r>
          </a:p>
          <a:p>
            <a:r>
              <a:rPr lang="en-US" sz="15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more weather-aware / </a:t>
            </a:r>
          </a:p>
          <a:p>
            <a:r>
              <a:rPr lang="en-US" sz="15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weather-ready nation</a:t>
            </a:r>
            <a:endParaRPr lang="en-CA" sz="15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BBAB9-B7D6-EA16-B062-0CB21CAA0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2FBB0D-5382-8439-3BC7-DA96AB8E21BD}"/>
              </a:ext>
            </a:extLst>
          </p:cNvPr>
          <p:cNvSpPr txBox="1">
            <a:spLocks/>
          </p:cNvSpPr>
          <p:nvPr/>
        </p:nvSpPr>
        <p:spPr>
          <a:xfrm>
            <a:off x="1645919" y="1025308"/>
            <a:ext cx="7345951" cy="7596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000" b="1" dirty="0">
                <a:solidFill>
                  <a:srgbClr val="C00000"/>
                </a:solidFill>
              </a:rPr>
              <a:t>  Hurricane Juan 2003 – first use of </a:t>
            </a:r>
          </a:p>
          <a:p>
            <a:r>
              <a:rPr lang="en-CA" sz="3000" b="1" i="1" dirty="0">
                <a:solidFill>
                  <a:srgbClr val="C00000"/>
                </a:solidFill>
              </a:rPr>
              <a:t>impact</a:t>
            </a:r>
            <a:r>
              <a:rPr lang="en-CA" sz="3000" b="1" dirty="0">
                <a:solidFill>
                  <a:srgbClr val="C00000"/>
                </a:solidFill>
              </a:rPr>
              <a:t> statement in CHC 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10F14-E4DD-BA59-ABD2-F80166A6B63B}"/>
              </a:ext>
            </a:extLst>
          </p:cNvPr>
          <p:cNvSpPr txBox="1"/>
          <p:nvPr/>
        </p:nvSpPr>
        <p:spPr>
          <a:xfrm>
            <a:off x="553641" y="2314559"/>
            <a:ext cx="8036719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br>
              <a:rPr lang="en-CA" sz="1350" dirty="0"/>
            </a:br>
            <a:endParaRPr lang="en-CA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13B22-AAAE-3944-D07B-80A48C02EB5B}"/>
              </a:ext>
            </a:extLst>
          </p:cNvPr>
          <p:cNvSpPr txBox="1"/>
          <p:nvPr/>
        </p:nvSpPr>
        <p:spPr>
          <a:xfrm>
            <a:off x="382831" y="2299656"/>
            <a:ext cx="8210774" cy="3347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dirty="0"/>
              <a:t>Prior to Hurricane Juan forecasters were discouraged from making statements </a:t>
            </a:r>
          </a:p>
          <a:p>
            <a:r>
              <a:rPr lang="en-US" dirty="0"/>
              <a:t>	about impacts from the weather</a:t>
            </a:r>
          </a:p>
          <a:p>
            <a:endParaRPr lang="en-US" dirty="0"/>
          </a:p>
          <a:p>
            <a:pPr marL="214313" indent="-214313">
              <a:buFontTx/>
              <a:buChar char="-"/>
            </a:pPr>
            <a:r>
              <a:rPr lang="en-US" dirty="0"/>
              <a:t>Forecasters were conditioned to forecast the weather only – wind speeds, rainfall </a:t>
            </a:r>
          </a:p>
          <a:p>
            <a:r>
              <a:rPr lang="en-US" dirty="0"/>
              <a:t>	amounts, wave heights,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pPr marL="214313" indent="-214313">
              <a:buFontTx/>
              <a:buChar char="-"/>
            </a:pPr>
            <a:r>
              <a:rPr lang="en-US" dirty="0"/>
              <a:t>CHC director and research meteorologist (Fogarty) made conscious decision to </a:t>
            </a:r>
          </a:p>
          <a:p>
            <a:r>
              <a:rPr lang="en-US" dirty="0"/>
              <a:t>	include phrase ‘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toppling of some trees</a:t>
            </a:r>
            <a:r>
              <a:rPr lang="en-US" dirty="0"/>
              <a:t>’ in the forecast bulletin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We felt this necessary to get peoples’ attention and take at least some action (had </a:t>
            </a:r>
          </a:p>
          <a:p>
            <a:r>
              <a:rPr lang="en-US" dirty="0"/>
              <a:t>        been ~30 years since the last big hurricane-related impact in Canada)</a:t>
            </a:r>
          </a:p>
          <a:p>
            <a:pPr marL="214313" indent="-214313">
              <a:buFontTx/>
              <a:buChar char="-"/>
            </a:pPr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65072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BBAB9-B7D6-EA16-B062-0CB21CAA0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4CA261-4E3C-EAD1-81FE-1A1970C2C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72" y="1921070"/>
            <a:ext cx="5194017" cy="341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3B03D6-842D-095B-4B89-48CC6A395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33" y="1913321"/>
            <a:ext cx="3221967" cy="1573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B844F8-4B17-6672-4373-80DBCCF96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83391"/>
            <a:ext cx="5512256" cy="2673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7B88A80-B2AE-6B82-8360-CDEBF913C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839" y="2064125"/>
            <a:ext cx="1999059" cy="46553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endParaRPr lang="en-CA" alt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D60346-6CA9-2AFD-D9F1-EF9A0B81C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221" y="3584787"/>
            <a:ext cx="5884069" cy="211574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endParaRPr lang="en-CA" alt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2E6949-39FE-4C54-219D-5D6B6D8284B4}"/>
              </a:ext>
            </a:extLst>
          </p:cNvPr>
          <p:cNvSpPr txBox="1"/>
          <p:nvPr/>
        </p:nvSpPr>
        <p:spPr>
          <a:xfrm>
            <a:off x="6745858" y="3630933"/>
            <a:ext cx="226751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350" b="1" dirty="0"/>
              <a:t>Forecaster decides on the </a:t>
            </a:r>
          </a:p>
          <a:p>
            <a:pPr eaLnBrk="1" hangingPunct="1"/>
            <a:r>
              <a:rPr lang="en-US" altLang="en-US" sz="1350" b="1" dirty="0"/>
              <a:t>wind category from their ADP process and the software handles the phrase mapping automatically</a:t>
            </a:r>
            <a:endParaRPr lang="en-CA" altLang="en-US" sz="135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1E0D6A-D4D8-3EC6-A0E2-659184986E6B}"/>
              </a:ext>
            </a:extLst>
          </p:cNvPr>
          <p:cNvSpPr txBox="1"/>
          <p:nvPr/>
        </p:nvSpPr>
        <p:spPr>
          <a:xfrm>
            <a:off x="1056640" y="6110528"/>
            <a:ext cx="7360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so-called ‘CAISE’ phrases were struck ~2012 with the “WaRP2 project”</a:t>
            </a:r>
          </a:p>
          <a:p>
            <a:r>
              <a:rPr lang="en-US" dirty="0"/>
              <a:t>           (Warning re-engineering effort within the Weather Service) </a:t>
            </a:r>
            <a:endParaRPr lang="en-C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620607-2AE0-1B48-9F01-18BA90685787}"/>
              </a:ext>
            </a:extLst>
          </p:cNvPr>
          <p:cNvSpPr txBox="1">
            <a:spLocks/>
          </p:cNvSpPr>
          <p:nvPr/>
        </p:nvSpPr>
        <p:spPr bwMode="auto">
          <a:xfrm>
            <a:off x="152400" y="506036"/>
            <a:ext cx="8656320" cy="9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C00000"/>
                </a:solidFill>
              </a:rPr>
              <a:t>   Alert production at CHC – fully assembled in ‘</a:t>
            </a:r>
            <a:r>
              <a:rPr lang="en-US" altLang="en-US" sz="3200" b="1" dirty="0" err="1">
                <a:solidFill>
                  <a:srgbClr val="C00000"/>
                </a:solidFill>
              </a:rPr>
              <a:t>NinJo</a:t>
            </a:r>
            <a:r>
              <a:rPr lang="en-US" altLang="en-US" sz="3200" b="1" dirty="0">
                <a:solidFill>
                  <a:srgbClr val="C00000"/>
                </a:solidFill>
              </a:rPr>
              <a:t>’</a:t>
            </a:r>
          </a:p>
          <a:p>
            <a:r>
              <a:rPr lang="en-US" altLang="en-US" sz="1800" b="1" dirty="0">
                <a:solidFill>
                  <a:srgbClr val="C00000"/>
                </a:solidFill>
              </a:rPr>
              <a:t>                                        [</a:t>
            </a:r>
            <a:r>
              <a:rPr lang="en-US" altLang="en-US" sz="1800" b="1" dirty="0" err="1">
                <a:solidFill>
                  <a:srgbClr val="C00000"/>
                </a:solidFill>
              </a:rPr>
              <a:t>NinJo</a:t>
            </a:r>
            <a:r>
              <a:rPr lang="en-US" altLang="en-US" sz="1800" b="1" dirty="0">
                <a:solidFill>
                  <a:srgbClr val="C00000"/>
                </a:solidFill>
              </a:rPr>
              <a:t> is meteorologist’s production software]</a:t>
            </a:r>
            <a:endParaRPr lang="en-CA" alt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Box 4">
            <a:extLst>
              <a:ext uri="{FF2B5EF4-FFF2-40B4-BE49-F238E27FC236}">
                <a16:creationId xmlns:a16="http://schemas.microsoft.com/office/drawing/2014/main" id="{82F29C12-25BB-382D-EF33-5DCDE5336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512192"/>
            <a:ext cx="85953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The software system makes maintaining consistency among the forecasters much easier with pre-established phrasing built in</a:t>
            </a:r>
            <a:endParaRPr lang="en-CA" altLang="en-US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E0E3CDE-5BD9-486F-A7AD-14040EEC6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417062"/>
            <a:ext cx="8493760" cy="427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4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BBAB9-B7D6-EA16-B062-0CB21CAA0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2FBB0D-5382-8439-3BC7-DA96AB8E21BD}"/>
              </a:ext>
            </a:extLst>
          </p:cNvPr>
          <p:cNvSpPr txBox="1">
            <a:spLocks/>
          </p:cNvSpPr>
          <p:nvPr/>
        </p:nvSpPr>
        <p:spPr>
          <a:xfrm>
            <a:off x="1543923" y="459579"/>
            <a:ext cx="6056154" cy="5309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000" b="1" dirty="0">
                <a:solidFill>
                  <a:srgbClr val="C00000"/>
                </a:solidFill>
              </a:rPr>
              <a:t>Sample impact phrasing and categories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10F14-E4DD-BA59-ABD2-F80166A6B63B}"/>
              </a:ext>
            </a:extLst>
          </p:cNvPr>
          <p:cNvSpPr txBox="1"/>
          <p:nvPr/>
        </p:nvSpPr>
        <p:spPr>
          <a:xfrm>
            <a:off x="553641" y="2314559"/>
            <a:ext cx="8036719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br>
              <a:rPr lang="en-CA" sz="1350" dirty="0"/>
            </a:br>
            <a:endParaRPr lang="en-CA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E18DE-8790-4029-68CD-5DCA657D5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76" y="2035037"/>
            <a:ext cx="8036720" cy="1528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CB55E4-52B5-A8DB-CBC7-4F8EAB62A6B4}"/>
              </a:ext>
            </a:extLst>
          </p:cNvPr>
          <p:cNvSpPr txBox="1"/>
          <p:nvPr/>
        </p:nvSpPr>
        <p:spPr>
          <a:xfrm>
            <a:off x="459076" y="1080771"/>
            <a:ext cx="7450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Impact categories:  </a:t>
            </a:r>
            <a:r>
              <a:rPr lang="en-US" dirty="0"/>
              <a:t>Property, Transportation (Travel), Utilities, Personal Injury,</a:t>
            </a:r>
          </a:p>
          <a:p>
            <a:r>
              <a:rPr lang="en-US" dirty="0"/>
              <a:t>                                    Vegetation (trees) – CHC specific</a:t>
            </a: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C5C35-E051-3098-0491-D084BE17B1C2}"/>
              </a:ext>
            </a:extLst>
          </p:cNvPr>
          <p:cNvSpPr txBox="1"/>
          <p:nvPr/>
        </p:nvSpPr>
        <p:spPr>
          <a:xfrm>
            <a:off x="357476" y="3913567"/>
            <a:ext cx="8023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the CHC (MSC – Met Service of Canada) we are currently undertaking a complete</a:t>
            </a:r>
          </a:p>
          <a:p>
            <a:r>
              <a:rPr lang="en-US" dirty="0"/>
              <a:t>review/revamp of many of these impact phrases that were established about 12 </a:t>
            </a:r>
          </a:p>
          <a:p>
            <a:r>
              <a:rPr lang="en-US" dirty="0"/>
              <a:t>years ago – </a:t>
            </a:r>
            <a:r>
              <a:rPr lang="en-US" b="1" dirty="0">
                <a:solidFill>
                  <a:srgbClr val="0000FF"/>
                </a:solidFill>
              </a:rPr>
              <a:t>CAISE</a:t>
            </a:r>
            <a:r>
              <a:rPr lang="en-US" b="1" dirty="0"/>
              <a:t> – ‘</a:t>
            </a:r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/>
              <a:t>all-to-</a:t>
            </a: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/>
              <a:t>ction / </a:t>
            </a:r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b="1" dirty="0"/>
              <a:t>mpact </a:t>
            </a:r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b="1" dirty="0"/>
              <a:t>tatements / </a:t>
            </a:r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en-US" b="1" dirty="0"/>
              <a:t>ducation statements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D6BF7-AED2-FF8B-3187-E82EAFED444B}"/>
              </a:ext>
            </a:extLst>
          </p:cNvPr>
          <p:cNvSpPr txBox="1"/>
          <p:nvPr/>
        </p:nvSpPr>
        <p:spPr>
          <a:xfrm>
            <a:off x="152401" y="5198092"/>
            <a:ext cx="8623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FF0000"/>
                </a:solidFill>
              </a:rPr>
              <a:t>Tropical alerts </a:t>
            </a:r>
            <a:r>
              <a:rPr lang="en-US" sz="1800" i="1" dirty="0">
                <a:solidFill>
                  <a:srgbClr val="FF0000"/>
                </a:solidFill>
              </a:rPr>
              <a:t>already have some impact-tiered aspects</a:t>
            </a:r>
            <a:r>
              <a:rPr lang="en-US" sz="1800" dirty="0">
                <a:solidFill>
                  <a:srgbClr val="FF0000"/>
                </a:solidFill>
              </a:rPr>
              <a:t> built in, although they are technically based on wind speed thresholds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FF0000"/>
                </a:solidFill>
              </a:rPr>
              <a:t>The new system gives the forecasters </a:t>
            </a:r>
            <a:r>
              <a:rPr lang="en-US" sz="1800" i="1" dirty="0">
                <a:solidFill>
                  <a:srgbClr val="FF0000"/>
                </a:solidFill>
              </a:rPr>
              <a:t>more freedom </a:t>
            </a:r>
            <a:r>
              <a:rPr lang="en-US" sz="1800" dirty="0">
                <a:solidFill>
                  <a:srgbClr val="FF0000"/>
                </a:solidFill>
              </a:rPr>
              <a:t>to emphasize the risk even if the official wind criteria is not met</a:t>
            </a:r>
          </a:p>
        </p:txBody>
      </p:sp>
    </p:spTree>
    <p:extLst>
      <p:ext uri="{BB962C8B-B14F-4D97-AF65-F5344CB8AC3E}">
        <p14:creationId xmlns:p14="http://schemas.microsoft.com/office/powerpoint/2010/main" val="49444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AFB689-4436-6324-2C03-947D3703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99" y="894080"/>
            <a:ext cx="8873602" cy="5831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28AE39-8BF3-BAE3-EE7F-BA6BA61AD1AB}"/>
              </a:ext>
            </a:extLst>
          </p:cNvPr>
          <p:cNvSpPr txBox="1"/>
          <p:nvPr/>
        </p:nvSpPr>
        <p:spPr>
          <a:xfrm>
            <a:off x="1757680" y="131056"/>
            <a:ext cx="562863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         Color-coded alerting – Tropical </a:t>
            </a:r>
          </a:p>
          <a:p>
            <a:r>
              <a:rPr lang="en-US" sz="1350" dirty="0">
                <a:solidFill>
                  <a:srgbClr val="FF0000"/>
                </a:solidFill>
              </a:rPr>
              <a:t>                         …from our new operational forecast document</a:t>
            </a:r>
            <a:endParaRPr lang="en-CA" sz="135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BC8C9-9C7B-2566-8B77-80B58F0FA870}"/>
              </a:ext>
            </a:extLst>
          </p:cNvPr>
          <p:cNvSpPr/>
          <p:nvPr/>
        </p:nvSpPr>
        <p:spPr>
          <a:xfrm>
            <a:off x="4748534" y="5874994"/>
            <a:ext cx="3023865" cy="779806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 w="28575">
            <a:solidFill>
              <a:schemeClr val="accent1">
                <a:shade val="1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7AD6F-4F7B-B018-7F24-C27B09DFE23A}"/>
              </a:ext>
            </a:extLst>
          </p:cNvPr>
          <p:cNvSpPr txBox="1"/>
          <p:nvPr/>
        </p:nvSpPr>
        <p:spPr>
          <a:xfrm>
            <a:off x="3151278" y="5803874"/>
            <a:ext cx="15177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>
                <a:solidFill>
                  <a:srgbClr val="C00000"/>
                </a:solidFill>
              </a:rPr>
              <a:t>Examples -&gt;</a:t>
            </a:r>
            <a:endParaRPr lang="en-CA" sz="2100" b="1" i="1" dirty="0">
              <a:solidFill>
                <a:srgbClr val="C0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AC8E25-CFFC-3A3B-F7FE-3FCD92F4BC80}"/>
              </a:ext>
            </a:extLst>
          </p:cNvPr>
          <p:cNvSpPr/>
          <p:nvPr/>
        </p:nvSpPr>
        <p:spPr>
          <a:xfrm>
            <a:off x="1549400" y="3200811"/>
            <a:ext cx="1833880" cy="375510"/>
          </a:xfrm>
          <a:prstGeom prst="roundRect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CE93CB-2635-D14F-75A3-2089E2A67E80}"/>
              </a:ext>
            </a:extLst>
          </p:cNvPr>
          <p:cNvSpPr/>
          <p:nvPr/>
        </p:nvSpPr>
        <p:spPr>
          <a:xfrm>
            <a:off x="7574394" y="2367280"/>
            <a:ext cx="1000646" cy="333726"/>
          </a:xfrm>
          <a:prstGeom prst="roundRect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28353-DB70-1718-F7D7-06B41405B0D8}"/>
              </a:ext>
            </a:extLst>
          </p:cNvPr>
          <p:cNvSpPr/>
          <p:nvPr/>
        </p:nvSpPr>
        <p:spPr>
          <a:xfrm>
            <a:off x="256226" y="1018494"/>
            <a:ext cx="1018854" cy="154687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38EAA7-E7F0-DCB8-5C24-1676DFE403C9}"/>
              </a:ext>
            </a:extLst>
          </p:cNvPr>
          <p:cNvSpPr/>
          <p:nvPr/>
        </p:nvSpPr>
        <p:spPr>
          <a:xfrm>
            <a:off x="4892040" y="983006"/>
            <a:ext cx="955497" cy="161818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BCF665-0E86-562B-5BE7-C49D1E8A89D1}"/>
              </a:ext>
            </a:extLst>
          </p:cNvPr>
          <p:cNvSpPr/>
          <p:nvPr/>
        </p:nvSpPr>
        <p:spPr>
          <a:xfrm>
            <a:off x="304026" y="4504081"/>
            <a:ext cx="4211866" cy="934720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F754D6-5BB5-43F3-A5F8-F0B3F8DE3C75}"/>
              </a:ext>
            </a:extLst>
          </p:cNvPr>
          <p:cNvSpPr txBox="1"/>
          <p:nvPr/>
        </p:nvSpPr>
        <p:spPr>
          <a:xfrm>
            <a:off x="300956" y="4553813"/>
            <a:ext cx="4214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Tropical Storm Warning is often concurrent</a:t>
            </a:r>
          </a:p>
          <a:p>
            <a:r>
              <a:rPr lang="en-US" sz="1800" dirty="0"/>
              <a:t>with a Hurricane Watch – in this case, the</a:t>
            </a:r>
          </a:p>
          <a:p>
            <a:r>
              <a:rPr lang="en-US" sz="1800" dirty="0"/>
              <a:t>Hurricane Watch will be yellow</a:t>
            </a:r>
            <a:endParaRPr lang="en-CA" sz="1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443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2309</TotalTime>
  <Words>1159</Words>
  <Application>Microsoft Office PowerPoint</Application>
  <PresentationFormat>On-screen Show (4:3)</PresentationFormat>
  <Paragraphs>174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Office Theme</vt:lpstr>
      <vt:lpstr>Advances in Storm Impact Communication at the Canadian Hurricane Centre (CHC)</vt:lpstr>
      <vt:lpstr>Tropical Cyclones 1950-2018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“WEATHER ALERT MATRIX”</vt:lpstr>
      <vt:lpstr>PowerPoint Presentation</vt:lpstr>
      <vt:lpstr>Wind alert levels for Fiona (i.e. hindcast)</vt:lpstr>
      <vt:lpstr>Coastal flooding alert levels for Fiona (i.e. hindcast)</vt:lpstr>
      <vt:lpstr>PowerPoint Presentation</vt:lpstr>
      <vt:lpstr>PowerPoint Presentation</vt:lpstr>
      <vt:lpstr>PowerPoint Presentation</vt:lpstr>
      <vt:lpstr>Modernized products - XML and GeoSpatial formats</vt:lpstr>
      <vt:lpstr>Show nhc’s 2024 plan</vt:lpstr>
      <vt:lpstr>Future plans using the interface Mock-up of met object-based depiction of threats such as wind and rainfall</vt:lpstr>
      <vt:lpstr>             Also in NinJo PWB  coastal flooding risk outlook (georeferenced data – GeoJSON)</vt:lpstr>
      <vt:lpstr>Canadian Hurricane Centre Contact Information       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the Canadian Hurricane Centre</dc:title>
  <dc:creator>Fogarty,Chris [Dartmouth]</dc:creator>
  <cp:lastModifiedBy>Fogarty,Chris (ECCC)</cp:lastModifiedBy>
  <cp:revision>58</cp:revision>
  <dcterms:created xsi:type="dcterms:W3CDTF">2021-05-30T00:48:36Z</dcterms:created>
  <dcterms:modified xsi:type="dcterms:W3CDTF">2025-05-22T19:36:22Z</dcterms:modified>
</cp:coreProperties>
</file>