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9" r:id="rId4"/>
    <p:sldId id="277" r:id="rId5"/>
    <p:sldId id="280" r:id="rId6"/>
    <p:sldId id="311" r:id="rId7"/>
    <p:sldId id="281" r:id="rId8"/>
    <p:sldId id="282" r:id="rId9"/>
    <p:sldId id="283" r:id="rId10"/>
    <p:sldId id="309" r:id="rId11"/>
    <p:sldId id="286" r:id="rId12"/>
    <p:sldId id="308" r:id="rId13"/>
    <p:sldId id="305" r:id="rId14"/>
    <p:sldId id="312" r:id="rId15"/>
    <p:sldId id="313" r:id="rId16"/>
    <p:sldId id="273" r:id="rId17"/>
    <p:sldId id="260" r:id="rId18"/>
    <p:sldId id="258" r:id="rId19"/>
    <p:sldId id="269" r:id="rId20"/>
    <p:sldId id="317" r:id="rId21"/>
    <p:sldId id="288" r:id="rId22"/>
    <p:sldId id="315" r:id="rId23"/>
    <p:sldId id="302" r:id="rId24"/>
    <p:sldId id="294" r:id="rId25"/>
    <p:sldId id="304" r:id="rId26"/>
    <p:sldId id="301" r:id="rId27"/>
    <p:sldId id="314" r:id="rId28"/>
    <p:sldId id="307" r:id="rId29"/>
    <p:sldId id="306" r:id="rId30"/>
    <p:sldId id="310" r:id="rId31"/>
    <p:sldId id="271" r:id="rId32"/>
    <p:sldId id="285" r:id="rId33"/>
    <p:sldId id="284" r:id="rId34"/>
    <p:sldId id="2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33CC33"/>
    <a:srgbClr val="66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101" d="100"/>
          <a:sy n="101" d="100"/>
        </p:scale>
        <p:origin x="132"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4DC8143-9073-44A5-B892-406514A64357}" type="datetimeFigureOut">
              <a:rPr lang="en-CA" smtClean="0"/>
              <a:t>2025-05-07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223455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4DC8143-9073-44A5-B892-406514A64357}" type="datetimeFigureOut">
              <a:rPr lang="en-CA" smtClean="0"/>
              <a:t>2025-05-07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305457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4DC8143-9073-44A5-B892-406514A64357}" type="datetimeFigureOut">
              <a:rPr lang="en-CA" smtClean="0"/>
              <a:t>2025-05-07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787192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0BEC9697-B9EF-2BF6-D042-26E88A4545A2}"/>
              </a:ext>
            </a:extLst>
          </p:cNvPr>
          <p:cNvSpPr>
            <a:spLocks noGrp="1" noChangeArrowheads="1"/>
          </p:cNvSpPr>
          <p:nvPr>
            <p:ph type="sldNum" sz="quarter" idx="10"/>
          </p:nvPr>
        </p:nvSpPr>
        <p:spPr>
          <a:ln/>
        </p:spPr>
        <p:txBody>
          <a:bodyPr/>
          <a:lstStyle>
            <a:lvl1pPr>
              <a:defRPr/>
            </a:lvl1pPr>
          </a:lstStyle>
          <a:p>
            <a:pPr>
              <a:defRPr/>
            </a:pPr>
            <a:fld id="{45B088FC-4C94-4AA2-8D07-297896983BA2}" type="slidenum">
              <a:rPr lang="en-US" altLang="en-US"/>
              <a:pPr>
                <a:defRPr/>
              </a:pPr>
              <a:t>‹#›</a:t>
            </a:fld>
            <a:endParaRPr lang="en-US" altLang="en-US"/>
          </a:p>
        </p:txBody>
      </p:sp>
    </p:spTree>
    <p:extLst>
      <p:ext uri="{BB962C8B-B14F-4D97-AF65-F5344CB8AC3E}">
        <p14:creationId xmlns:p14="http://schemas.microsoft.com/office/powerpoint/2010/main" val="34070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4DC8143-9073-44A5-B892-406514A64357}" type="datetimeFigureOut">
              <a:rPr lang="en-CA" smtClean="0"/>
              <a:t>2025-05-07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335385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C8143-9073-44A5-B892-406514A64357}" type="datetimeFigureOut">
              <a:rPr lang="en-CA" smtClean="0"/>
              <a:t>2025-05-07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145199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4DC8143-9073-44A5-B892-406514A64357}" type="datetimeFigureOut">
              <a:rPr lang="en-CA" smtClean="0"/>
              <a:t>2025-05-07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426438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4DC8143-9073-44A5-B892-406514A64357}" type="datetimeFigureOut">
              <a:rPr lang="en-CA" smtClean="0"/>
              <a:t>2025-05-07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380428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4DC8143-9073-44A5-B892-406514A64357}" type="datetimeFigureOut">
              <a:rPr lang="en-CA" smtClean="0"/>
              <a:t>2025-05-07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355289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C8143-9073-44A5-B892-406514A64357}" type="datetimeFigureOut">
              <a:rPr lang="en-CA" smtClean="0"/>
              <a:t>2025-05-07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121142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DC8143-9073-44A5-B892-406514A64357}" type="datetimeFigureOut">
              <a:rPr lang="en-CA" smtClean="0"/>
              <a:t>2025-05-07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399944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DC8143-9073-44A5-B892-406514A64357}" type="datetimeFigureOut">
              <a:rPr lang="en-CA" smtClean="0"/>
              <a:t>2025-05-07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2BEA7E7-E24E-4E05-B8BE-F3AB1BAEEE45}" type="slidenum">
              <a:rPr lang="en-CA" smtClean="0"/>
              <a:t>‹#›</a:t>
            </a:fld>
            <a:endParaRPr lang="en-CA"/>
          </a:p>
        </p:txBody>
      </p:sp>
    </p:spTree>
    <p:extLst>
      <p:ext uri="{BB962C8B-B14F-4D97-AF65-F5344CB8AC3E}">
        <p14:creationId xmlns:p14="http://schemas.microsoft.com/office/powerpoint/2010/main" val="360861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C8143-9073-44A5-B892-406514A64357}" type="datetimeFigureOut">
              <a:rPr lang="en-CA" smtClean="0"/>
              <a:t>2025-05-07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EA7E7-E24E-4E05-B8BE-F3AB1BAEEE45}" type="slidenum">
              <a:rPr lang="en-CA" smtClean="0"/>
              <a:t>‹#›</a:t>
            </a:fld>
            <a:endParaRPr lang="en-CA"/>
          </a:p>
        </p:txBody>
      </p:sp>
    </p:spTree>
    <p:extLst>
      <p:ext uri="{BB962C8B-B14F-4D97-AF65-F5344CB8AC3E}">
        <p14:creationId xmlns:p14="http://schemas.microsoft.com/office/powerpoint/2010/main" val="849795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ms.cmc.ec.gc.ca:8180/notification?path=/msc/alert/environment/hazard/alert-3.0-ascii/product_wfile-ascii-1.0&amp;time=3h&amp;format=basichtml&amp;filter=TC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dms.cmc.ec.gc.ca:8180/notification?path=/msc/alert/environment/hazard/alert-3.0-ascii/product_wfile-ascii-1.0&amp;time=3h&amp;format=basichtml&amp;filter=TC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F.prev.CCPO-CHC.fcstrs.F@ec.gc.ca" TargetMode="External"/><Relationship Id="rId2" Type="http://schemas.openxmlformats.org/officeDocument/2006/relationships/hyperlink" Target="mailto:chris.fogarty@ec.gc.c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file:///\\int.ec.gc.ca\shares\B\BRANCHES\MSC\PTS\CHC\ADMIN_DOCs_and_REF_material\COMMUNICATIONS_MEDIA_internal_outreach_and_stakeholders\Logs_and_guidelines\Twitter_X_CHC\Creating_CHC_Forecast_Package_Tweet.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CHC Hurricane Program Review</a:t>
            </a:r>
            <a:endParaRPr lang="en-CA" b="1" dirty="0"/>
          </a:p>
        </p:txBody>
      </p:sp>
      <p:sp>
        <p:nvSpPr>
          <p:cNvPr id="5" name="Subtitle 4">
            <a:extLst>
              <a:ext uri="{FF2B5EF4-FFF2-40B4-BE49-F238E27FC236}">
                <a16:creationId xmlns:a16="http://schemas.microsoft.com/office/drawing/2014/main" id="{14884B9D-BFF7-8366-A0E0-D666D1BA68C2}"/>
              </a:ext>
            </a:extLst>
          </p:cNvPr>
          <p:cNvSpPr>
            <a:spLocks noGrp="1"/>
          </p:cNvSpPr>
          <p:nvPr>
            <p:ph type="subTitle" idx="1"/>
          </p:nvPr>
        </p:nvSpPr>
        <p:spPr/>
        <p:txBody>
          <a:bodyPr>
            <a:normAutofit/>
          </a:bodyPr>
          <a:lstStyle/>
          <a:p>
            <a:r>
              <a:rPr lang="en-US" sz="2800" b="1" dirty="0">
                <a:solidFill>
                  <a:srgbClr val="C00000"/>
                </a:solidFill>
              </a:rPr>
              <a:t>NLWO </a:t>
            </a:r>
            <a:r>
              <a:rPr lang="en-US" sz="2800" b="1" dirty="0" err="1">
                <a:solidFill>
                  <a:srgbClr val="C00000"/>
                </a:solidFill>
              </a:rPr>
              <a:t>CoSS</a:t>
            </a:r>
            <a:r>
              <a:rPr lang="en-US" sz="2800" b="1" dirty="0">
                <a:solidFill>
                  <a:srgbClr val="C00000"/>
                </a:solidFill>
              </a:rPr>
              <a:t> </a:t>
            </a:r>
            <a:endParaRPr lang="en-CA" sz="2800" b="1" dirty="0">
              <a:solidFill>
                <a:srgbClr val="C00000"/>
              </a:solidFill>
            </a:endParaRPr>
          </a:p>
        </p:txBody>
      </p:sp>
    </p:spTree>
    <p:extLst>
      <p:ext uri="{BB962C8B-B14F-4D97-AF65-F5344CB8AC3E}">
        <p14:creationId xmlns:p14="http://schemas.microsoft.com/office/powerpoint/2010/main" val="427011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D6DF-6635-CC96-3E53-71568B49F00B}"/>
              </a:ext>
            </a:extLst>
          </p:cNvPr>
          <p:cNvSpPr>
            <a:spLocks noGrp="1"/>
          </p:cNvSpPr>
          <p:nvPr>
            <p:ph type="title"/>
          </p:nvPr>
        </p:nvSpPr>
        <p:spPr>
          <a:xfrm>
            <a:off x="1107440" y="0"/>
            <a:ext cx="7048500" cy="1325563"/>
          </a:xfrm>
        </p:spPr>
        <p:txBody>
          <a:bodyPr>
            <a:normAutofit/>
          </a:bodyPr>
          <a:lstStyle/>
          <a:p>
            <a:r>
              <a:rPr lang="en-US" sz="3600" b="1" dirty="0"/>
              <a:t>HWRF model trends</a:t>
            </a:r>
            <a:endParaRPr lang="en-CA" sz="3600" b="1" dirty="0"/>
          </a:p>
        </p:txBody>
      </p:sp>
      <p:pic>
        <p:nvPicPr>
          <p:cNvPr id="5" name="Picture 4">
            <a:extLst>
              <a:ext uri="{FF2B5EF4-FFF2-40B4-BE49-F238E27FC236}">
                <a16:creationId xmlns:a16="http://schemas.microsoft.com/office/drawing/2014/main" id="{A6808263-4274-B341-18B8-AAA68DACE4AD}"/>
              </a:ext>
            </a:extLst>
          </p:cNvPr>
          <p:cNvPicPr>
            <a:picLocks noChangeAspect="1"/>
          </p:cNvPicPr>
          <p:nvPr/>
        </p:nvPicPr>
        <p:blipFill>
          <a:blip r:embed="rId2"/>
          <a:stretch>
            <a:fillRect/>
          </a:stretch>
        </p:blipFill>
        <p:spPr>
          <a:xfrm>
            <a:off x="912531" y="1120390"/>
            <a:ext cx="4319869" cy="5392177"/>
          </a:xfrm>
          <a:prstGeom prst="rect">
            <a:avLst/>
          </a:prstGeom>
        </p:spPr>
      </p:pic>
      <p:pic>
        <p:nvPicPr>
          <p:cNvPr id="4" name="Picture 3">
            <a:extLst>
              <a:ext uri="{FF2B5EF4-FFF2-40B4-BE49-F238E27FC236}">
                <a16:creationId xmlns:a16="http://schemas.microsoft.com/office/drawing/2014/main" id="{AC8A9976-E37E-F913-ABAD-2F830E2BE140}"/>
              </a:ext>
            </a:extLst>
          </p:cNvPr>
          <p:cNvPicPr>
            <a:picLocks noChangeAspect="1"/>
          </p:cNvPicPr>
          <p:nvPr/>
        </p:nvPicPr>
        <p:blipFill>
          <a:blip r:embed="rId3"/>
          <a:stretch>
            <a:fillRect/>
          </a:stretch>
        </p:blipFill>
        <p:spPr>
          <a:xfrm>
            <a:off x="5522969" y="1444118"/>
            <a:ext cx="6478244" cy="4744720"/>
          </a:xfrm>
          <a:prstGeom prst="rect">
            <a:avLst/>
          </a:prstGeom>
        </p:spPr>
      </p:pic>
      <p:sp>
        <p:nvSpPr>
          <p:cNvPr id="6" name="Title 1">
            <a:extLst>
              <a:ext uri="{FF2B5EF4-FFF2-40B4-BE49-F238E27FC236}">
                <a16:creationId xmlns:a16="http://schemas.microsoft.com/office/drawing/2014/main" id="{7061595B-0CDA-B4B3-DEDE-C1D6E4254BA7}"/>
              </a:ext>
            </a:extLst>
          </p:cNvPr>
          <p:cNvSpPr txBox="1">
            <a:spLocks/>
          </p:cNvSpPr>
          <p:nvPr/>
        </p:nvSpPr>
        <p:spPr>
          <a:xfrm>
            <a:off x="6729240" y="400277"/>
            <a:ext cx="4550229" cy="92528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NHC rapid intensification error bias is decreasing</a:t>
            </a:r>
            <a:endParaRPr lang="en-CA" sz="3600" b="1" dirty="0"/>
          </a:p>
        </p:txBody>
      </p:sp>
    </p:spTree>
    <p:extLst>
      <p:ext uri="{BB962C8B-B14F-4D97-AF65-F5344CB8AC3E}">
        <p14:creationId xmlns:p14="http://schemas.microsoft.com/office/powerpoint/2010/main" val="306746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F6BF-64C1-088B-15EF-80F808D4E4E8}"/>
              </a:ext>
            </a:extLst>
          </p:cNvPr>
          <p:cNvSpPr>
            <a:spLocks noGrp="1"/>
          </p:cNvSpPr>
          <p:nvPr>
            <p:ph type="title"/>
          </p:nvPr>
        </p:nvSpPr>
        <p:spPr>
          <a:xfrm>
            <a:off x="3864429" y="199511"/>
            <a:ext cx="7489370" cy="843189"/>
          </a:xfrm>
        </p:spPr>
        <p:txBody>
          <a:bodyPr>
            <a:normAutofit/>
          </a:bodyPr>
          <a:lstStyle/>
          <a:p>
            <a:r>
              <a:rPr lang="en-US" sz="3600" b="1" dirty="0"/>
              <a:t>Social Media (X) Trends</a:t>
            </a:r>
            <a:endParaRPr lang="en-CA" sz="3600" b="1" dirty="0"/>
          </a:p>
        </p:txBody>
      </p:sp>
      <p:pic>
        <p:nvPicPr>
          <p:cNvPr id="5" name="Content Placeholder 4" descr="A graph showing the number of weather forecasters&#10;&#10;AI-generated content may be incorrect.">
            <a:extLst>
              <a:ext uri="{FF2B5EF4-FFF2-40B4-BE49-F238E27FC236}">
                <a16:creationId xmlns:a16="http://schemas.microsoft.com/office/drawing/2014/main" id="{72D0189C-23A4-4480-9198-FCA4AE51D2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023" y="1130222"/>
            <a:ext cx="10787953" cy="5528267"/>
          </a:xfrm>
        </p:spPr>
      </p:pic>
    </p:spTree>
    <p:extLst>
      <p:ext uri="{BB962C8B-B14F-4D97-AF65-F5344CB8AC3E}">
        <p14:creationId xmlns:p14="http://schemas.microsoft.com/office/powerpoint/2010/main" val="61789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5">
            <a:extLst>
              <a:ext uri="{FF2B5EF4-FFF2-40B4-BE49-F238E27FC236}">
                <a16:creationId xmlns:a16="http://schemas.microsoft.com/office/drawing/2014/main" id="{C659D84F-7CC6-09A0-3BC2-334D4AAE79A9}"/>
              </a:ext>
            </a:extLst>
          </p:cNvPr>
          <p:cNvSpPr txBox="1">
            <a:spLocks noChangeArrowheads="1"/>
          </p:cNvSpPr>
          <p:nvPr/>
        </p:nvSpPr>
        <p:spPr bwMode="auto">
          <a:xfrm>
            <a:off x="2690653" y="2508886"/>
            <a:ext cx="681069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dirty="0">
                <a:solidFill>
                  <a:srgbClr val="FF0000"/>
                </a:solidFill>
              </a:rPr>
              <a:t>Review of Staffing/Bulletin Issuance and some thoughts on how we would handle a ‘Hazel’ (1954) event</a:t>
            </a:r>
            <a:endParaRPr lang="en-CA" altLang="en-US" sz="2800" b="1" dirty="0">
              <a:solidFill>
                <a:srgbClr val="FF0000"/>
              </a:solidFill>
            </a:endParaRPr>
          </a:p>
        </p:txBody>
      </p:sp>
    </p:spTree>
    <p:extLst>
      <p:ext uri="{BB962C8B-B14F-4D97-AF65-F5344CB8AC3E}">
        <p14:creationId xmlns:p14="http://schemas.microsoft.com/office/powerpoint/2010/main" val="261643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E7B53D-3322-335E-DB92-3BCFEB84F3F2}"/>
              </a:ext>
            </a:extLst>
          </p:cNvPr>
          <p:cNvSpPr txBox="1"/>
          <p:nvPr/>
        </p:nvSpPr>
        <p:spPr>
          <a:xfrm>
            <a:off x="2543175" y="197346"/>
            <a:ext cx="8763000" cy="6463308"/>
          </a:xfrm>
          <a:prstGeom prst="rect">
            <a:avLst/>
          </a:prstGeom>
          <a:noFill/>
        </p:spPr>
        <p:txBody>
          <a:bodyPr>
            <a:spAutoFit/>
          </a:bodyPr>
          <a:lstStyle/>
          <a:p>
            <a:pPr>
              <a:defRPr/>
            </a:pPr>
            <a:r>
              <a:rPr lang="en-CA" i="1" u="sng" dirty="0">
                <a:solidFill>
                  <a:srgbClr val="000000"/>
                </a:solidFill>
                <a:ea typeface="Times New Roman" panose="02020603050405020304" pitchFamily="18" charset="0"/>
                <a:cs typeface="Arial" panose="020B0604020202020204" pitchFamily="34" charset="0"/>
              </a:rPr>
              <a:t>Regular 6-hourly bulletins (</a:t>
            </a:r>
            <a:r>
              <a:rPr lang="en-CA" sz="1800"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 and FX – full </a:t>
            </a:r>
            <a:r>
              <a:rPr lang="en-CA" i="1" u="sng" dirty="0">
                <a:solidFill>
                  <a:srgbClr val="0066FF"/>
                </a:solidFill>
                <a:ea typeface="Times New Roman" panose="02020603050405020304" pitchFamily="18" charset="0"/>
                <a:cs typeface="Arial" panose="020B0604020202020204" pitchFamily="34" charset="0"/>
              </a:rPr>
              <a:t>staffing of the CHC desk</a:t>
            </a:r>
            <a:r>
              <a:rPr lang="en-CA" i="1" u="sng" dirty="0">
                <a:solidFill>
                  <a:srgbClr val="000000"/>
                </a:solidFill>
                <a:ea typeface="Times New Roman" panose="02020603050405020304" pitchFamily="18" charset="0"/>
                <a:cs typeface="Arial" panose="020B0604020202020204" pitchFamily="34" charset="0"/>
              </a:rPr>
              <a:t>) will commence when:</a:t>
            </a:r>
            <a:r>
              <a:rPr lang="en-CA" dirty="0">
                <a:solidFill>
                  <a:srgbClr val="000000"/>
                </a:solidFill>
                <a:ea typeface="Times New Roman" panose="02020603050405020304" pitchFamily="18" charset="0"/>
                <a:cs typeface="Arial" panose="020B0604020202020204" pitchFamily="34" charset="0"/>
              </a:rPr>
              <a:t> </a:t>
            </a:r>
            <a:endParaRPr lang="en-CA" sz="1600" dirty="0">
              <a:ea typeface="Times New Roman" panose="02020603050405020304" pitchFamily="18" charset="0"/>
              <a:cs typeface="Times New Roman" panose="02020603050405020304" pitchFamily="18" charset="0"/>
            </a:endParaRPr>
          </a:p>
          <a:p>
            <a:pPr>
              <a:defRPr/>
            </a:pPr>
            <a:endParaRPr lang="en-CA" dirty="0">
              <a:solidFill>
                <a:srgbClr val="000000"/>
              </a:solidFill>
              <a:ea typeface="Times New Roman" panose="02020603050405020304" pitchFamily="18" charset="0"/>
              <a:cs typeface="Arial" panose="020B0604020202020204" pitchFamily="34" charset="0"/>
            </a:endParaRPr>
          </a:p>
          <a:p>
            <a:pPr>
              <a:defRPr/>
            </a:pPr>
            <a:r>
              <a:rPr lang="en-CA" sz="1800" dirty="0">
                <a:solidFill>
                  <a:srgbClr val="990000"/>
                </a:solidFill>
                <a:effectLst/>
                <a:ea typeface="Times New Roman" panose="02020603050405020304" pitchFamily="18" charset="0"/>
              </a:rPr>
              <a:t>{one of the following storm systems} </a:t>
            </a:r>
            <a:r>
              <a:rPr lang="en-CA" sz="1800" dirty="0">
                <a:effectLst/>
                <a:ea typeface="Times New Roman" panose="02020603050405020304" pitchFamily="18" charset="0"/>
              </a:rPr>
              <a:t>is</a:t>
            </a:r>
            <a:r>
              <a:rPr lang="en-CA" dirty="0">
                <a:ea typeface="Times New Roman" panose="02020603050405020304" pitchFamily="18" charset="0"/>
                <a:cs typeface="Arial" panose="020B0604020202020204" pitchFamily="34" charset="0"/>
              </a:rPr>
              <a:t> expected to bring gale force winds into Canadian areas of responsibility within 72 hrs: </a:t>
            </a:r>
            <a:endParaRPr lang="en-CA" sz="1600" dirty="0">
              <a:ea typeface="Times New Roman" panose="02020603050405020304" pitchFamily="18" charset="0"/>
              <a:cs typeface="Times New Roman" panose="02020603050405020304" pitchFamily="18" charset="0"/>
            </a:endParaRPr>
          </a:p>
          <a:p>
            <a:pPr>
              <a:defRPr/>
            </a:pPr>
            <a:endParaRPr lang="en-CA" dirty="0">
              <a:solidFill>
                <a:srgbClr val="000000"/>
              </a:solidFill>
              <a:ea typeface="Times New Roman" panose="02020603050405020304" pitchFamily="18" charset="0"/>
              <a:cs typeface="Arial" panose="020B0604020202020204" pitchFamily="34" charset="0"/>
            </a:endParaRPr>
          </a:p>
          <a:p>
            <a:pPr>
              <a:defRPr/>
            </a:pPr>
            <a:r>
              <a:rPr lang="en-CA" b="1" dirty="0">
                <a:solidFill>
                  <a:srgbClr val="000000"/>
                </a:solidFill>
                <a:ea typeface="Times New Roman" panose="02020603050405020304" pitchFamily="18" charset="0"/>
                <a:cs typeface="Arial" panose="020B0604020202020204" pitchFamily="34" charset="0"/>
              </a:rPr>
              <a:t>1.</a:t>
            </a:r>
            <a:r>
              <a:rPr lang="en-CA" dirty="0">
                <a:solidFill>
                  <a:srgbClr val="000000"/>
                </a:solidFill>
                <a:ea typeface="Times New Roman" panose="02020603050405020304" pitchFamily="18" charset="0"/>
                <a:cs typeface="Arial" panose="020B0604020202020204" pitchFamily="34" charset="0"/>
              </a:rPr>
              <a:t> a </a:t>
            </a:r>
            <a:r>
              <a:rPr lang="en-CA" dirty="0">
                <a:solidFill>
                  <a:srgbClr val="990000"/>
                </a:solidFill>
                <a:ea typeface="Times New Roman" panose="02020603050405020304" pitchFamily="18" charset="0"/>
                <a:cs typeface="Arial" panose="020B0604020202020204" pitchFamily="34" charset="0"/>
              </a:rPr>
              <a:t>potential tropical cyclone</a:t>
            </a:r>
            <a:r>
              <a:rPr lang="en-CA" dirty="0">
                <a:solidFill>
                  <a:srgbClr val="000000"/>
                </a:solidFill>
                <a:ea typeface="Times New Roman" panose="02020603050405020304" pitchFamily="18" charset="0"/>
                <a:cs typeface="Arial" panose="020B0604020202020204" pitchFamily="34" charset="0"/>
              </a:rPr>
              <a:t>; </a:t>
            </a:r>
            <a:r>
              <a:rPr lang="en-CA" b="1" dirty="0">
                <a:solidFill>
                  <a:srgbClr val="000000"/>
                </a:solidFill>
                <a:ea typeface="Times New Roman" panose="02020603050405020304" pitchFamily="18" charset="0"/>
                <a:cs typeface="Arial" panose="020B0604020202020204" pitchFamily="34" charset="0"/>
              </a:rPr>
              <a:t>2.</a:t>
            </a:r>
            <a:r>
              <a:rPr lang="en-CA" dirty="0">
                <a:solidFill>
                  <a:srgbClr val="000000"/>
                </a:solidFill>
                <a:ea typeface="Times New Roman" panose="02020603050405020304" pitchFamily="18" charset="0"/>
                <a:cs typeface="Arial" panose="020B0604020202020204" pitchFamily="34" charset="0"/>
              </a:rPr>
              <a:t> a </a:t>
            </a:r>
            <a:r>
              <a:rPr lang="en-CA" dirty="0">
                <a:solidFill>
                  <a:srgbClr val="990000"/>
                </a:solidFill>
                <a:ea typeface="Times New Roman" panose="02020603050405020304" pitchFamily="18" charset="0"/>
                <a:cs typeface="Arial" panose="020B0604020202020204" pitchFamily="34" charset="0"/>
              </a:rPr>
              <a:t>tropical cyclone </a:t>
            </a:r>
            <a:r>
              <a:rPr lang="en-CA" dirty="0">
                <a:solidFill>
                  <a:srgbClr val="000000"/>
                </a:solidFill>
                <a:ea typeface="Times New Roman" panose="02020603050405020304" pitchFamily="18" charset="0"/>
                <a:cs typeface="Arial" panose="020B0604020202020204" pitchFamily="34" charset="0"/>
              </a:rPr>
              <a:t>(hurricane, tropical storm, tropical depression); </a:t>
            </a:r>
            <a:r>
              <a:rPr lang="en-CA" sz="1600" dirty="0">
                <a:ea typeface="Times New Roman" panose="02020603050405020304" pitchFamily="18" charset="0"/>
                <a:cs typeface="Times New Roman" panose="02020603050405020304" pitchFamily="18" charset="0"/>
              </a:rPr>
              <a:t> </a:t>
            </a:r>
            <a:r>
              <a:rPr lang="en-CA" b="1" dirty="0">
                <a:solidFill>
                  <a:srgbClr val="000000"/>
                </a:solidFill>
                <a:ea typeface="Times New Roman" panose="02020603050405020304" pitchFamily="18" charset="0"/>
                <a:cs typeface="Arial" panose="020B0604020202020204" pitchFamily="34" charset="0"/>
              </a:rPr>
              <a:t>3.</a:t>
            </a:r>
            <a:r>
              <a:rPr lang="en-CA" dirty="0">
                <a:solidFill>
                  <a:srgbClr val="000000"/>
                </a:solidFill>
                <a:ea typeface="Times New Roman" panose="02020603050405020304" pitchFamily="18" charset="0"/>
                <a:cs typeface="Arial" panose="020B0604020202020204" pitchFamily="34" charset="0"/>
              </a:rPr>
              <a:t> a tropical cyclone that is </a:t>
            </a:r>
            <a:r>
              <a:rPr lang="en-CA" dirty="0">
                <a:solidFill>
                  <a:srgbClr val="990000"/>
                </a:solidFill>
                <a:ea typeface="Times New Roman" panose="02020603050405020304" pitchFamily="18" charset="0"/>
                <a:cs typeface="Arial" panose="020B0604020202020204" pitchFamily="34" charset="0"/>
              </a:rPr>
              <a:t>in extratropical transition</a:t>
            </a:r>
            <a:r>
              <a:rPr lang="en-CA" dirty="0">
                <a:solidFill>
                  <a:srgbClr val="000000"/>
                </a:solidFill>
                <a:ea typeface="Times New Roman" panose="02020603050405020304" pitchFamily="18" charset="0"/>
                <a:cs typeface="Arial" panose="020B0604020202020204" pitchFamily="34" charset="0"/>
              </a:rPr>
              <a:t>; </a:t>
            </a:r>
            <a:endParaRPr lang="en-CA" sz="1600" dirty="0">
              <a:ea typeface="Times New Roman" panose="02020603050405020304" pitchFamily="18" charset="0"/>
              <a:cs typeface="Times New Roman" panose="02020603050405020304" pitchFamily="18" charset="0"/>
            </a:endParaRPr>
          </a:p>
          <a:p>
            <a:pPr>
              <a:defRPr/>
            </a:pPr>
            <a:endParaRPr lang="en-CA" dirty="0">
              <a:solidFill>
                <a:srgbClr val="000000"/>
              </a:solidFill>
              <a:ea typeface="Times New Roman" panose="02020603050405020304" pitchFamily="18" charset="0"/>
              <a:cs typeface="Arial" panose="020B0604020202020204" pitchFamily="34" charset="0"/>
            </a:endParaRPr>
          </a:p>
          <a:p>
            <a:pPr algn="just">
              <a:defRPr/>
            </a:pPr>
            <a:r>
              <a:rPr lang="en-CA" b="1" dirty="0">
                <a:solidFill>
                  <a:srgbClr val="000000"/>
                </a:solidFill>
                <a:ea typeface="Times New Roman" panose="02020603050405020304" pitchFamily="18" charset="0"/>
                <a:cs typeface="Arial" panose="020B0604020202020204" pitchFamily="34" charset="0"/>
              </a:rPr>
              <a:t>4.</a:t>
            </a:r>
            <a:r>
              <a:rPr lang="en-CA" dirty="0">
                <a:solidFill>
                  <a:srgbClr val="000000"/>
                </a:solidFill>
                <a:ea typeface="Times New Roman" panose="02020603050405020304" pitchFamily="18" charset="0"/>
                <a:cs typeface="Arial" panose="020B0604020202020204" pitchFamily="34" charset="0"/>
              </a:rPr>
              <a:t> a </a:t>
            </a:r>
            <a:r>
              <a:rPr lang="en-CA" dirty="0">
                <a:solidFill>
                  <a:srgbClr val="990000"/>
                </a:solidFill>
                <a:ea typeface="Times New Roman" panose="02020603050405020304" pitchFamily="18" charset="0"/>
                <a:cs typeface="Arial" panose="020B0604020202020204" pitchFamily="34" charset="0"/>
              </a:rPr>
              <a:t>post-tropical cyclone</a:t>
            </a:r>
            <a:r>
              <a:rPr lang="en-CA" dirty="0">
                <a:solidFill>
                  <a:srgbClr val="000000"/>
                </a:solidFill>
                <a:ea typeface="Times New Roman" panose="02020603050405020304" pitchFamily="18" charset="0"/>
                <a:cs typeface="Arial" panose="020B0604020202020204" pitchFamily="34" charset="0"/>
              </a:rPr>
              <a:t>.  Such storms usually retain significant tropical characteristics, such as intense rainfalls or abnormally high winds.  The CHC will sometimes choose to issue weather statements (WOCN31) for these events if they are particularly intense and continue to pose a hazard to Canadians </a:t>
            </a:r>
            <a:r>
              <a:rPr lang="en-CA" sz="1800" dirty="0">
                <a:solidFill>
                  <a:srgbClr val="000000"/>
                </a:solidFill>
                <a:effectLst/>
                <a:ea typeface="Times New Roman" panose="02020603050405020304" pitchFamily="18" charset="0"/>
              </a:rPr>
              <a:t>(land areas – e.g. Noel 2007)</a:t>
            </a:r>
            <a:r>
              <a:rPr lang="en-CA" dirty="0">
                <a:solidFill>
                  <a:srgbClr val="000000"/>
                </a:solidFill>
                <a:ea typeface="Times New Roman" panose="02020603050405020304" pitchFamily="18" charset="0"/>
                <a:cs typeface="Arial" panose="020B0604020202020204" pitchFamily="34" charset="0"/>
              </a:rPr>
              <a:t>.</a:t>
            </a:r>
            <a:endParaRPr lang="en-CA" sz="1600" dirty="0">
              <a:ea typeface="Times New Roman" panose="02020603050405020304" pitchFamily="18" charset="0"/>
              <a:cs typeface="Times New Roman" panose="02020603050405020304" pitchFamily="18" charset="0"/>
            </a:endParaRPr>
          </a:p>
          <a:p>
            <a:pPr>
              <a:defRPr/>
            </a:pPr>
            <a:endParaRPr lang="en-CA" sz="1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defRPr/>
            </a:pPr>
            <a:r>
              <a:rPr lang="en-CA" sz="1800" i="1" dirty="0">
                <a:solidFill>
                  <a:srgbClr val="990000"/>
                </a:solidFill>
                <a:effectLst/>
                <a:ea typeface="Times New Roman" panose="02020603050405020304" pitchFamily="18" charset="0"/>
                <a:cs typeface="Arial" panose="020B0604020202020204" pitchFamily="34" charset="0"/>
              </a:rPr>
              <a:t>Continental U.S.-tracking systems</a:t>
            </a:r>
            <a:r>
              <a:rPr lang="en-CA" sz="1800" i="1" dirty="0">
                <a:solidFill>
                  <a:srgbClr val="000000"/>
                </a:solidFill>
                <a:effectLst/>
                <a:ea typeface="Times New Roman" panose="02020603050405020304" pitchFamily="18" charset="0"/>
                <a:cs typeface="Arial" panose="020B0604020202020204" pitchFamily="34" charset="0"/>
              </a:rPr>
              <a:t>: </a:t>
            </a:r>
            <a:r>
              <a:rPr lang="en-CA" sz="1800" i="1" u="sng" dirty="0">
                <a:solidFill>
                  <a:srgbClr val="000000"/>
                </a:solidFill>
                <a:effectLst/>
                <a:ea typeface="Times New Roman" panose="02020603050405020304" pitchFamily="18" charset="0"/>
                <a:cs typeface="Arial" panose="020B0604020202020204" pitchFamily="34" charset="0"/>
              </a:rPr>
              <a:t>Potential 6-hourly WO bulletins (staffing desk) without FX or semi-regular WOs (desk not staffed) </a:t>
            </a:r>
            <a:r>
              <a:rPr lang="en-CA" u="sng" dirty="0">
                <a:solidFill>
                  <a:srgbClr val="000000"/>
                </a:solidFill>
                <a:ea typeface="Times New Roman" panose="02020603050405020304" pitchFamily="18" charset="0"/>
                <a:cs typeface="Arial" panose="020B0604020202020204" pitchFamily="34" charset="0"/>
              </a:rPr>
              <a:t>when</a:t>
            </a:r>
            <a:r>
              <a:rPr lang="en-CA" dirty="0">
                <a:solidFill>
                  <a:srgbClr val="000000"/>
                </a:solidFill>
                <a:ea typeface="Times New Roman" panose="02020603050405020304" pitchFamily="18" charset="0"/>
                <a:cs typeface="Arial" panose="020B0604020202020204" pitchFamily="34" charset="0"/>
              </a:rPr>
              <a:t> an </a:t>
            </a:r>
            <a:r>
              <a:rPr lang="en-CA" dirty="0">
                <a:ea typeface="Times New Roman" panose="02020603050405020304" pitchFamily="18" charset="0"/>
                <a:cs typeface="Arial" panose="020B0604020202020204" pitchFamily="34" charset="0"/>
              </a:rPr>
              <a:t>inland-tracking system over the United States</a:t>
            </a:r>
            <a:r>
              <a:rPr lang="en-CA" i="1" dirty="0">
                <a:ea typeface="Times New Roman" panose="02020603050405020304" pitchFamily="18" charset="0"/>
                <a:cs typeface="Arial" panose="020B0604020202020204" pitchFamily="34" charset="0"/>
              </a:rPr>
              <a:t> </a:t>
            </a:r>
            <a:r>
              <a:rPr lang="en-CA" dirty="0">
                <a:solidFill>
                  <a:srgbClr val="000000"/>
                </a:solidFill>
                <a:ea typeface="Times New Roman" panose="02020603050405020304" pitchFamily="18" charset="0"/>
                <a:cs typeface="Arial" panose="020B0604020202020204" pitchFamily="34" charset="0"/>
              </a:rPr>
              <a:t>poses a heavy rainfall or wind threat to Canadian inland regions from Ontario eastward.  </a:t>
            </a:r>
          </a:p>
          <a:p>
            <a:pPr algn="just">
              <a:defRPr/>
            </a:pPr>
            <a:endParaRPr lang="en-CA" dirty="0">
              <a:solidFill>
                <a:srgbClr val="000000"/>
              </a:solidFill>
              <a:ea typeface="Times New Roman" panose="02020603050405020304" pitchFamily="18" charset="0"/>
              <a:cs typeface="Arial" panose="020B0604020202020204" pitchFamily="34" charset="0"/>
            </a:endParaRPr>
          </a:p>
          <a:p>
            <a:pPr algn="just">
              <a:defRPr/>
            </a:pPr>
            <a:r>
              <a:rPr lang="en-CA" dirty="0">
                <a:solidFill>
                  <a:srgbClr val="000000"/>
                </a:solidFill>
                <a:ea typeface="Times New Roman" panose="02020603050405020304" pitchFamily="18" charset="0"/>
                <a:cs typeface="Arial" panose="020B0604020202020204" pitchFamily="34" charset="0"/>
              </a:rPr>
              <a:t>If the system is predicted to enter the inland portion of the Response Zone (RZ) at or near the stage of being post-tropical, then discretion will be exercised whether staffing the desk is needed, if a one-of WO may suffice, OR, if WOs are required at all, and coordination and information sharing can be done through other means (internal collab, social media, </a:t>
            </a:r>
            <a:r>
              <a:rPr lang="en-CA" dirty="0" err="1">
                <a:solidFill>
                  <a:srgbClr val="000000"/>
                </a:solidFill>
                <a:ea typeface="Times New Roman" panose="02020603050405020304" pitchFamily="18" charset="0"/>
                <a:cs typeface="Arial" panose="020B0604020202020204" pitchFamily="34" charset="0"/>
              </a:rPr>
              <a:t>etc</a:t>
            </a:r>
            <a:r>
              <a:rPr lang="en-CA" dirty="0">
                <a:solidFill>
                  <a:srgbClr val="000000"/>
                </a:solidFill>
                <a:ea typeface="Times New Roman" panose="02020603050405020304" pitchFamily="18" charset="0"/>
                <a:cs typeface="Arial" panose="020B0604020202020204" pitchFamily="34" charset="0"/>
              </a:rPr>
              <a:t> – e.g. Debby 2024).</a:t>
            </a:r>
            <a:endParaRPr lang="en-CA" sz="1600" dirty="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EEEEAA3-A7CF-99C4-667A-F1267BD88CB0}"/>
              </a:ext>
            </a:extLst>
          </p:cNvPr>
          <p:cNvSpPr txBox="1"/>
          <p:nvPr/>
        </p:nvSpPr>
        <p:spPr>
          <a:xfrm>
            <a:off x="114300" y="2600325"/>
            <a:ext cx="2242922" cy="1200329"/>
          </a:xfrm>
          <a:prstGeom prst="rect">
            <a:avLst/>
          </a:prstGeom>
          <a:noFill/>
        </p:spPr>
        <p:txBody>
          <a:bodyPr wrap="none" rtlCol="0">
            <a:spAutoFit/>
          </a:bodyPr>
          <a:lstStyle/>
          <a:p>
            <a:r>
              <a:rPr lang="en-US" sz="2400" b="1" dirty="0">
                <a:solidFill>
                  <a:srgbClr val="FF0000"/>
                </a:solidFill>
              </a:rPr>
              <a:t>Desk staffing </a:t>
            </a:r>
          </a:p>
          <a:p>
            <a:r>
              <a:rPr lang="en-US" sz="2400" b="1" dirty="0">
                <a:solidFill>
                  <a:srgbClr val="FF0000"/>
                </a:solidFill>
              </a:rPr>
              <a:t>and related</a:t>
            </a:r>
          </a:p>
          <a:p>
            <a:r>
              <a:rPr lang="en-US" sz="2400" b="1" dirty="0">
                <a:solidFill>
                  <a:srgbClr val="FF0000"/>
                </a:solidFill>
              </a:rPr>
              <a:t>decision making</a:t>
            </a:r>
            <a:endParaRPr lang="en-CA" sz="2400" b="1" dirty="0">
              <a:solidFill>
                <a:srgbClr val="FF0000"/>
              </a:solidFill>
            </a:endParaRPr>
          </a:p>
        </p:txBody>
      </p:sp>
    </p:spTree>
    <p:extLst>
      <p:ext uri="{BB962C8B-B14F-4D97-AF65-F5344CB8AC3E}">
        <p14:creationId xmlns:p14="http://schemas.microsoft.com/office/powerpoint/2010/main" val="354646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EDF2AF3-A5D2-FF21-D2A5-2296D389662F}"/>
              </a:ext>
            </a:extLst>
          </p:cNvPr>
          <p:cNvSpPr>
            <a:spLocks noGrp="1" noChangeArrowheads="1"/>
          </p:cNvSpPr>
          <p:nvPr>
            <p:ph type="title"/>
          </p:nvPr>
        </p:nvSpPr>
        <p:spPr bwMode="auto">
          <a:xfrm>
            <a:off x="1752600" y="304800"/>
            <a:ext cx="861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ctr" anchorCtr="0" compatLnSpc="1">
            <a:prstTxWarp prst="textNoShape">
              <a:avLst/>
            </a:prstTxWarp>
            <a:normAutofit/>
          </a:bodyPr>
          <a:lstStyle/>
          <a:p>
            <a:pPr algn="ctr"/>
            <a:r>
              <a:rPr lang="en-CA" altLang="en-US" sz="2800" b="1" dirty="0">
                <a:solidFill>
                  <a:srgbClr val="FF0000"/>
                </a:solidFill>
              </a:rPr>
              <a:t>Coordination with regional weather offices</a:t>
            </a:r>
            <a:br>
              <a:rPr lang="en-CA" altLang="en-US" sz="2800" b="1" dirty="0">
                <a:solidFill>
                  <a:srgbClr val="FF0000"/>
                </a:solidFill>
              </a:rPr>
            </a:br>
            <a:r>
              <a:rPr lang="en-CA" altLang="en-US" sz="2800" b="1" dirty="0">
                <a:solidFill>
                  <a:srgbClr val="FF0000"/>
                </a:solidFill>
              </a:rPr>
              <a:t>(storm prediction centres)</a:t>
            </a:r>
          </a:p>
        </p:txBody>
      </p:sp>
      <p:sp>
        <p:nvSpPr>
          <p:cNvPr id="25603" name="Rectangle 3">
            <a:extLst>
              <a:ext uri="{FF2B5EF4-FFF2-40B4-BE49-F238E27FC236}">
                <a16:creationId xmlns:a16="http://schemas.microsoft.com/office/drawing/2014/main" id="{5AEC0EBB-218F-AB0A-F999-77EAC84BDBD4}"/>
              </a:ext>
            </a:extLst>
          </p:cNvPr>
          <p:cNvSpPr>
            <a:spLocks noGrp="1" noChangeArrowheads="1"/>
          </p:cNvSpPr>
          <p:nvPr>
            <p:ph type="body" idx="1"/>
          </p:nvPr>
        </p:nvSpPr>
        <p:spPr bwMode="auto">
          <a:xfrm>
            <a:off x="1905000" y="1905000"/>
            <a:ext cx="83058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rtlCol="0" anchor="t" anchorCtr="0" compatLnSpc="1">
            <a:prstTxWarp prst="textNoShape">
              <a:avLst/>
            </a:prstTxWarp>
            <a:normAutofit/>
          </a:bodyPr>
          <a:lstStyle/>
          <a:p>
            <a:r>
              <a:rPr lang="en-CA" altLang="en-US" sz="2400" dirty="0">
                <a:latin typeface="Arial" panose="020B0604020202020204" pitchFamily="34" charset="0"/>
              </a:rPr>
              <a:t>Regions whose areas of responsibility will be affected by a tropical cyclone will issue </a:t>
            </a:r>
            <a:r>
              <a:rPr lang="en-CA" altLang="en-US" sz="2400" i="1" dirty="0">
                <a:solidFill>
                  <a:srgbClr val="00B0F0"/>
                </a:solidFill>
                <a:latin typeface="Arial" panose="020B0604020202020204" pitchFamily="34" charset="0"/>
              </a:rPr>
              <a:t>appropriate public and marine warnings</a:t>
            </a:r>
            <a:r>
              <a:rPr lang="en-CA" altLang="en-US" sz="2400" dirty="0">
                <a:latin typeface="Arial" panose="020B0604020202020204" pitchFamily="34" charset="0"/>
              </a:rPr>
              <a:t> as part of the regular forecast program. </a:t>
            </a:r>
          </a:p>
          <a:p>
            <a:endParaRPr lang="en-CA" altLang="en-US" sz="2400" dirty="0">
              <a:latin typeface="Arial" panose="020B0604020202020204" pitchFamily="34" charset="0"/>
            </a:endParaRPr>
          </a:p>
          <a:p>
            <a:r>
              <a:rPr lang="en-CA" altLang="en-US" sz="2400" dirty="0">
                <a:latin typeface="Arial" panose="020B0604020202020204" pitchFamily="34" charset="0"/>
              </a:rPr>
              <a:t>Regional weather centres will </a:t>
            </a:r>
            <a:r>
              <a:rPr lang="en-CA" altLang="en-US" sz="2400" i="1" dirty="0">
                <a:solidFill>
                  <a:srgbClr val="00B0F0"/>
                </a:solidFill>
                <a:latin typeface="Arial" panose="020B0604020202020204" pitchFamily="34" charset="0"/>
              </a:rPr>
              <a:t>maintain close coordination with the CHC so that warnings and forecasts are consistent</a:t>
            </a:r>
            <a:r>
              <a:rPr lang="en-CA" altLang="en-US" sz="2400" dirty="0">
                <a:solidFill>
                  <a:srgbClr val="00B0F0"/>
                </a:solidFill>
                <a:latin typeface="Arial" panose="020B0604020202020204" pitchFamily="34" charset="0"/>
              </a:rPr>
              <a:t> </a:t>
            </a:r>
            <a:r>
              <a:rPr lang="en-CA" altLang="en-US" sz="2400" dirty="0">
                <a:latin typeface="Arial" panose="020B0604020202020204" pitchFamily="34" charset="0"/>
              </a:rPr>
              <a:t>with the information contained in the CHC bulletins.</a:t>
            </a:r>
          </a:p>
          <a:p>
            <a:pPr>
              <a:buFontTx/>
              <a:buNone/>
            </a:pPr>
            <a:endParaRPr lang="en-CA" altLang="en-US" sz="2000"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67A113E-618B-F6D4-22EE-CCDBCBAFBAA4}"/>
              </a:ext>
            </a:extLst>
          </p:cNvPr>
          <p:cNvSpPr>
            <a:spLocks noGrp="1" noChangeArrowheads="1"/>
          </p:cNvSpPr>
          <p:nvPr>
            <p:ph type="title"/>
          </p:nvPr>
        </p:nvSpPr>
        <p:spPr bwMode="auto">
          <a:xfrm>
            <a:off x="568325" y="0"/>
            <a:ext cx="10914742" cy="1417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2800" b="1" dirty="0">
                <a:solidFill>
                  <a:srgbClr val="FF0000"/>
                </a:solidFill>
              </a:rPr>
              <a:t>  CHC </a:t>
            </a:r>
            <a:r>
              <a:rPr lang="en-US" altLang="en-US" sz="2800" b="1" dirty="0" err="1">
                <a:solidFill>
                  <a:srgbClr val="FF0000"/>
                </a:solidFill>
              </a:rPr>
              <a:t>NinJo</a:t>
            </a:r>
            <a:r>
              <a:rPr lang="en-US" altLang="en-US" sz="2800" b="1" dirty="0">
                <a:solidFill>
                  <a:srgbClr val="FF0000"/>
                </a:solidFill>
              </a:rPr>
              <a:t> Warning Layer WOCN31 TCIS can be issued for any regions in darker grey (marine only or combo marine/public)</a:t>
            </a:r>
            <a:endParaRPr lang="en-CA" altLang="en-US" sz="2800" b="1" dirty="0">
              <a:solidFill>
                <a:srgbClr val="FF0000"/>
              </a:solidFill>
            </a:endParaRPr>
          </a:p>
        </p:txBody>
      </p:sp>
      <p:pic>
        <p:nvPicPr>
          <p:cNvPr id="4" name="Picture 3">
            <a:extLst>
              <a:ext uri="{FF2B5EF4-FFF2-40B4-BE49-F238E27FC236}">
                <a16:creationId xmlns:a16="http://schemas.microsoft.com/office/drawing/2014/main" id="{0B915FE2-6552-D5F8-8243-AF85AEA8F626}"/>
              </a:ext>
            </a:extLst>
          </p:cNvPr>
          <p:cNvPicPr>
            <a:picLocks noChangeAspect="1"/>
          </p:cNvPicPr>
          <p:nvPr/>
        </p:nvPicPr>
        <p:blipFill>
          <a:blip r:embed="rId2"/>
          <a:stretch>
            <a:fillRect/>
          </a:stretch>
        </p:blipFill>
        <p:spPr>
          <a:xfrm>
            <a:off x="1951350" y="819151"/>
            <a:ext cx="7920509" cy="5886450"/>
          </a:xfrm>
          <a:prstGeom prst="rect">
            <a:avLst/>
          </a:prstGeom>
        </p:spPr>
      </p:pic>
      <p:sp>
        <p:nvSpPr>
          <p:cNvPr id="5" name="Oval 4">
            <a:extLst>
              <a:ext uri="{FF2B5EF4-FFF2-40B4-BE49-F238E27FC236}">
                <a16:creationId xmlns:a16="http://schemas.microsoft.com/office/drawing/2014/main" id="{8E3C5559-5BBD-7C7B-9491-A9258D9E071F}"/>
              </a:ext>
            </a:extLst>
          </p:cNvPr>
          <p:cNvSpPr/>
          <p:nvPr/>
        </p:nvSpPr>
        <p:spPr>
          <a:xfrm>
            <a:off x="1951350" y="1417638"/>
            <a:ext cx="1020450" cy="658812"/>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F348A98-AEBD-99DC-FB56-DEAE10CBCF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511" y="0"/>
            <a:ext cx="10236977" cy="6858000"/>
          </a:xfrm>
          <a:prstGeom prst="rect">
            <a:avLst/>
          </a:prstGeom>
        </p:spPr>
      </p:pic>
    </p:spTree>
    <p:extLst>
      <p:ext uri="{BB962C8B-B14F-4D97-AF65-F5344CB8AC3E}">
        <p14:creationId xmlns:p14="http://schemas.microsoft.com/office/powerpoint/2010/main" val="359917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33889" y="135173"/>
            <a:ext cx="11599945" cy="6603558"/>
          </a:xfrm>
          <a:prstGeom prst="rect">
            <a:avLst/>
          </a:prstGeom>
        </p:spPr>
      </p:pic>
      <p:sp>
        <p:nvSpPr>
          <p:cNvPr id="12" name="TextBox 11"/>
          <p:cNvSpPr txBox="1"/>
          <p:nvPr/>
        </p:nvSpPr>
        <p:spPr>
          <a:xfrm>
            <a:off x="9056348" y="2208945"/>
            <a:ext cx="2410019" cy="1569660"/>
          </a:xfrm>
          <a:prstGeom prst="rect">
            <a:avLst/>
          </a:prstGeom>
          <a:noFill/>
        </p:spPr>
        <p:txBody>
          <a:bodyPr wrap="none" rtlCol="0">
            <a:spAutoFit/>
          </a:bodyPr>
          <a:lstStyle/>
          <a:p>
            <a:r>
              <a:rPr lang="en-US" sz="1600" b="1" i="1" dirty="0">
                <a:solidFill>
                  <a:schemeClr val="accent2"/>
                </a:solidFill>
              </a:rPr>
              <a:t>preview bulletin (internal </a:t>
            </a:r>
          </a:p>
          <a:p>
            <a:r>
              <a:rPr lang="en-US" sz="1600" b="1" i="1" dirty="0">
                <a:solidFill>
                  <a:schemeClr val="accent2"/>
                </a:solidFill>
              </a:rPr>
              <a:t>pre-issue)</a:t>
            </a:r>
          </a:p>
          <a:p>
            <a:endParaRPr lang="en-US" sz="1600" b="1" i="1" dirty="0">
              <a:solidFill>
                <a:schemeClr val="accent2"/>
              </a:solidFill>
            </a:endParaRPr>
          </a:p>
          <a:p>
            <a:r>
              <a:rPr lang="en-US" sz="1600" b="1" i="1" dirty="0">
                <a:solidFill>
                  <a:schemeClr val="accent2"/>
                </a:solidFill>
              </a:rPr>
              <a:t>Will allow MSC colleagues</a:t>
            </a:r>
          </a:p>
          <a:p>
            <a:r>
              <a:rPr lang="en-US" sz="1600" b="1" i="1" dirty="0">
                <a:solidFill>
                  <a:schemeClr val="accent2"/>
                </a:solidFill>
              </a:rPr>
              <a:t>To follow our work-in-</a:t>
            </a:r>
          </a:p>
          <a:p>
            <a:r>
              <a:rPr lang="en-US" sz="1600" b="1" i="1" dirty="0">
                <a:solidFill>
                  <a:schemeClr val="accent2"/>
                </a:solidFill>
              </a:rPr>
              <a:t>progress on </a:t>
            </a:r>
            <a:r>
              <a:rPr lang="en-US" sz="1600" b="1" i="1" dirty="0">
                <a:solidFill>
                  <a:schemeClr val="accent2"/>
                </a:solidFill>
                <a:hlinkClick r:id="rId3"/>
              </a:rPr>
              <a:t>DMS</a:t>
            </a:r>
            <a:endParaRPr lang="en-CA" sz="1600" b="1" i="1" dirty="0">
              <a:solidFill>
                <a:schemeClr val="accent2"/>
              </a:solidFill>
            </a:endParaRPr>
          </a:p>
        </p:txBody>
      </p:sp>
      <p:pic>
        <p:nvPicPr>
          <p:cNvPr id="3" name="Picture 2">
            <a:extLst>
              <a:ext uri="{FF2B5EF4-FFF2-40B4-BE49-F238E27FC236}">
                <a16:creationId xmlns:a16="http://schemas.microsoft.com/office/drawing/2014/main" id="{AEE30CF5-6F1A-2C92-E28B-D0FE1976455D}"/>
              </a:ext>
            </a:extLst>
          </p:cNvPr>
          <p:cNvPicPr>
            <a:picLocks noChangeAspect="1"/>
          </p:cNvPicPr>
          <p:nvPr/>
        </p:nvPicPr>
        <p:blipFill>
          <a:blip r:embed="rId4"/>
          <a:stretch>
            <a:fillRect/>
          </a:stretch>
        </p:blipFill>
        <p:spPr>
          <a:xfrm>
            <a:off x="9201150" y="3981517"/>
            <a:ext cx="2756961" cy="2114929"/>
          </a:xfrm>
          <a:prstGeom prst="rect">
            <a:avLst/>
          </a:prstGeom>
          <a:ln w="88900" cap="sq" cmpd="thickThin">
            <a:solidFill>
              <a:srgbClr val="000000"/>
            </a:solidFill>
            <a:prstDash val="solid"/>
            <a:miter lim="800000"/>
          </a:ln>
          <a:effectLst>
            <a:innerShdw blurRad="76200">
              <a:srgbClr val="000000"/>
            </a:innerShdw>
          </a:effectLst>
        </p:spPr>
      </p:pic>
      <p:cxnSp>
        <p:nvCxnSpPr>
          <p:cNvPr id="5" name="Straight Arrow Connector 4">
            <a:extLst>
              <a:ext uri="{FF2B5EF4-FFF2-40B4-BE49-F238E27FC236}">
                <a16:creationId xmlns:a16="http://schemas.microsoft.com/office/drawing/2014/main" id="{0E43BF9F-D403-7425-2A09-F6CE3DA037C7}"/>
              </a:ext>
            </a:extLst>
          </p:cNvPr>
          <p:cNvCxnSpPr/>
          <p:nvPr/>
        </p:nvCxnSpPr>
        <p:spPr>
          <a:xfrm>
            <a:off x="10429875" y="3778605"/>
            <a:ext cx="180975" cy="54574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9702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36979"/>
            <a:ext cx="6573679" cy="4524375"/>
          </a:xfrm>
        </p:spPr>
      </p:pic>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350" y="1059564"/>
            <a:ext cx="6867933" cy="546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B49EDE8-13C9-7B32-2CF6-B8146D4A1CE7}"/>
              </a:ext>
            </a:extLst>
          </p:cNvPr>
          <p:cNvSpPr txBox="1"/>
          <p:nvPr/>
        </p:nvSpPr>
        <p:spPr>
          <a:xfrm>
            <a:off x="6692578" y="105457"/>
            <a:ext cx="4694427" cy="954107"/>
          </a:xfrm>
          <a:prstGeom prst="rect">
            <a:avLst/>
          </a:prstGeom>
          <a:noFill/>
        </p:spPr>
        <p:txBody>
          <a:bodyPr wrap="none" rtlCol="0">
            <a:spAutoFit/>
          </a:bodyPr>
          <a:lstStyle/>
          <a:p>
            <a:r>
              <a:rPr lang="en-US" sz="2800" dirty="0"/>
              <a:t>Reminder that the WO31 valid </a:t>
            </a:r>
          </a:p>
          <a:p>
            <a:r>
              <a:rPr lang="en-US" sz="2800" dirty="0"/>
              <a:t>for both public and marine</a:t>
            </a:r>
            <a:endParaRPr lang="en-CA" sz="2800" dirty="0"/>
          </a:p>
        </p:txBody>
      </p:sp>
    </p:spTree>
    <p:extLst>
      <p:ext uri="{BB962C8B-B14F-4D97-AF65-F5344CB8AC3E}">
        <p14:creationId xmlns:p14="http://schemas.microsoft.com/office/powerpoint/2010/main" val="1557203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240" y="711118"/>
            <a:ext cx="10300798" cy="1325563"/>
          </a:xfrm>
        </p:spPr>
        <p:txBody>
          <a:bodyPr>
            <a:normAutofit/>
          </a:bodyPr>
          <a:lstStyle/>
          <a:p>
            <a:r>
              <a:rPr lang="en-US" b="1" dirty="0" err="1"/>
              <a:t>NinJo</a:t>
            </a:r>
            <a:r>
              <a:rPr lang="en-US" b="1" dirty="0"/>
              <a:t> PWB NICHE (CHC Hurricane Layer)</a:t>
            </a:r>
            <a:endParaRPr lang="en-CA" b="1" dirty="0"/>
          </a:p>
        </p:txBody>
      </p:sp>
      <p:pic>
        <p:nvPicPr>
          <p:cNvPr id="5" name="Picture 4"/>
          <p:cNvPicPr>
            <a:picLocks noChangeAspect="1"/>
          </p:cNvPicPr>
          <p:nvPr/>
        </p:nvPicPr>
        <p:blipFill>
          <a:blip r:embed="rId2"/>
          <a:stretch>
            <a:fillRect/>
          </a:stretch>
        </p:blipFill>
        <p:spPr>
          <a:xfrm>
            <a:off x="725815" y="2363783"/>
            <a:ext cx="10458109" cy="31892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610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538480"/>
            <a:ext cx="7257016" cy="800142"/>
          </a:xfrm>
        </p:spPr>
        <p:txBody>
          <a:bodyPr/>
          <a:lstStyle/>
          <a:p>
            <a:r>
              <a:rPr lang="en-US" b="1" dirty="0"/>
              <a:t>2025 season outlook</a:t>
            </a:r>
            <a:endParaRPr lang="en-CA" b="1" dirty="0"/>
          </a:p>
        </p:txBody>
      </p:sp>
      <p:pic>
        <p:nvPicPr>
          <p:cNvPr id="4" name="Picture 3">
            <a:extLst>
              <a:ext uri="{FF2B5EF4-FFF2-40B4-BE49-F238E27FC236}">
                <a16:creationId xmlns:a16="http://schemas.microsoft.com/office/drawing/2014/main" id="{B7D5F29A-96B5-D6B6-B4F4-794FA914AA0D}"/>
              </a:ext>
            </a:extLst>
          </p:cNvPr>
          <p:cNvPicPr>
            <a:picLocks noChangeAspect="1"/>
          </p:cNvPicPr>
          <p:nvPr/>
        </p:nvPicPr>
        <p:blipFill>
          <a:blip r:embed="rId2"/>
          <a:stretch>
            <a:fillRect/>
          </a:stretch>
        </p:blipFill>
        <p:spPr>
          <a:xfrm>
            <a:off x="228184" y="1737360"/>
            <a:ext cx="7376310" cy="4692468"/>
          </a:xfrm>
          <a:prstGeom prst="rect">
            <a:avLst/>
          </a:prstGeom>
        </p:spPr>
      </p:pic>
      <p:pic>
        <p:nvPicPr>
          <p:cNvPr id="1028" name="Picture 4" descr="NOAA?CPC ENSO Forecast Image">
            <a:extLst>
              <a:ext uri="{FF2B5EF4-FFF2-40B4-BE49-F238E27FC236}">
                <a16:creationId xmlns:a16="http://schemas.microsoft.com/office/drawing/2014/main" id="{91274124-0DA1-F9F7-A8E6-C8517E1EB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776" y="221022"/>
            <a:ext cx="5781040" cy="35521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DDE9B04-ACDC-A083-08DB-3714FAE69008}"/>
              </a:ext>
            </a:extLst>
          </p:cNvPr>
          <p:cNvPicPr>
            <a:picLocks noChangeAspect="1"/>
          </p:cNvPicPr>
          <p:nvPr/>
        </p:nvPicPr>
        <p:blipFill>
          <a:blip r:embed="rId4"/>
          <a:stretch>
            <a:fillRect/>
          </a:stretch>
        </p:blipFill>
        <p:spPr>
          <a:xfrm>
            <a:off x="7746401" y="3989932"/>
            <a:ext cx="4217415" cy="2439896"/>
          </a:xfrm>
          <a:prstGeom prst="rect">
            <a:avLst/>
          </a:prstGeom>
        </p:spPr>
      </p:pic>
      <p:sp>
        <p:nvSpPr>
          <p:cNvPr id="8" name="Oval 7">
            <a:extLst>
              <a:ext uri="{FF2B5EF4-FFF2-40B4-BE49-F238E27FC236}">
                <a16:creationId xmlns:a16="http://schemas.microsoft.com/office/drawing/2014/main" id="{72FE4516-B423-6E28-7F3D-1A44FD208DBC}"/>
              </a:ext>
            </a:extLst>
          </p:cNvPr>
          <p:cNvSpPr/>
          <p:nvPr/>
        </p:nvSpPr>
        <p:spPr>
          <a:xfrm>
            <a:off x="9987280" y="5720080"/>
            <a:ext cx="396240" cy="284480"/>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a:extLst>
              <a:ext uri="{FF2B5EF4-FFF2-40B4-BE49-F238E27FC236}">
                <a16:creationId xmlns:a16="http://schemas.microsoft.com/office/drawing/2014/main" id="{559BA710-4E52-251E-DDD8-6E46747568AA}"/>
              </a:ext>
            </a:extLst>
          </p:cNvPr>
          <p:cNvCxnSpPr>
            <a:stCxn id="8" idx="2"/>
          </p:cNvCxnSpPr>
          <p:nvPr/>
        </p:nvCxnSpPr>
        <p:spPr>
          <a:xfrm flipH="1" flipV="1">
            <a:off x="6898640" y="4074160"/>
            <a:ext cx="3088640" cy="178816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CFCE7E66-F119-E68C-9C5D-4DF0C89D59FD}"/>
              </a:ext>
            </a:extLst>
          </p:cNvPr>
          <p:cNvCxnSpPr/>
          <p:nvPr/>
        </p:nvCxnSpPr>
        <p:spPr>
          <a:xfrm flipH="1">
            <a:off x="3992880" y="4074160"/>
            <a:ext cx="2905760" cy="731520"/>
          </a:xfrm>
          <a:prstGeom prst="line">
            <a:avLst/>
          </a:prstGeom>
          <a:ln w="1905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18420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3">
            <a:extLst>
              <a:ext uri="{FF2B5EF4-FFF2-40B4-BE49-F238E27FC236}">
                <a16:creationId xmlns:a16="http://schemas.microsoft.com/office/drawing/2014/main" id="{154FD5F8-B411-32EB-9765-399314853C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2257" y="237929"/>
            <a:ext cx="8574425" cy="64736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a:extLst>
              <a:ext uri="{FF2B5EF4-FFF2-40B4-BE49-F238E27FC236}">
                <a16:creationId xmlns:a16="http://schemas.microsoft.com/office/drawing/2014/main" id="{58A81DB0-08F9-6EF8-E6D4-7223B4DBCC51}"/>
              </a:ext>
            </a:extLst>
          </p:cNvPr>
          <p:cNvSpPr txBox="1">
            <a:spLocks noChangeArrowheads="1"/>
          </p:cNvSpPr>
          <p:nvPr/>
        </p:nvSpPr>
        <p:spPr bwMode="auto">
          <a:xfrm>
            <a:off x="3962400" y="3569147"/>
            <a:ext cx="3529013"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dirty="0"/>
              <a:t>Sustained winds 65-117 km/h</a:t>
            </a:r>
          </a:p>
          <a:p>
            <a:endParaRPr lang="en-US" altLang="en-US" sz="2000" i="1" dirty="0"/>
          </a:p>
          <a:p>
            <a:r>
              <a:rPr lang="en-US" altLang="en-US" sz="2000" i="1" dirty="0"/>
              <a:t>Sustained winds 118 km/h+</a:t>
            </a:r>
            <a:endParaRPr lang="en-CA" altLang="en-US" sz="2000" i="1" dirty="0"/>
          </a:p>
        </p:txBody>
      </p:sp>
      <p:sp>
        <p:nvSpPr>
          <p:cNvPr id="3" name="Rectangle 2">
            <a:extLst>
              <a:ext uri="{FF2B5EF4-FFF2-40B4-BE49-F238E27FC236}">
                <a16:creationId xmlns:a16="http://schemas.microsoft.com/office/drawing/2014/main" id="{D1F7E145-84DA-D97C-141F-12A25C14DF6E}"/>
              </a:ext>
            </a:extLst>
          </p:cNvPr>
          <p:cNvSpPr/>
          <p:nvPr/>
        </p:nvSpPr>
        <p:spPr>
          <a:xfrm>
            <a:off x="3276600" y="4228703"/>
            <a:ext cx="685800" cy="40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 name="TextBox 3">
            <a:extLst>
              <a:ext uri="{FF2B5EF4-FFF2-40B4-BE49-F238E27FC236}">
                <a16:creationId xmlns:a16="http://schemas.microsoft.com/office/drawing/2014/main" id="{76E66A39-C054-600C-2EEF-61FFDBD39FDE}"/>
              </a:ext>
            </a:extLst>
          </p:cNvPr>
          <p:cNvSpPr txBox="1"/>
          <p:nvPr/>
        </p:nvSpPr>
        <p:spPr>
          <a:xfrm>
            <a:off x="1776413" y="3013076"/>
            <a:ext cx="2909836" cy="461665"/>
          </a:xfrm>
          <a:prstGeom prst="rect">
            <a:avLst/>
          </a:prstGeom>
          <a:noFill/>
        </p:spPr>
        <p:txBody>
          <a:bodyPr wrap="none">
            <a:spAutoFit/>
          </a:bodyPr>
          <a:lstStyle/>
          <a:p>
            <a:pPr>
              <a:defRPr/>
            </a:pPr>
            <a:r>
              <a:rPr lang="en-US" sz="2400" dirty="0">
                <a:solidFill>
                  <a:schemeClr val="accent2">
                    <a:lumMod val="60000"/>
                    <a:lumOff val="40000"/>
                  </a:schemeClr>
                </a:solidFill>
              </a:rPr>
              <a:t>Official WMO criteria:</a:t>
            </a:r>
            <a:endParaRPr lang="en-CA" sz="2400" dirty="0">
              <a:solidFill>
                <a:schemeClr val="accent2">
                  <a:lumMod val="60000"/>
                  <a:lumOff val="40000"/>
                </a:schemeClr>
              </a:solidFill>
            </a:endParaRPr>
          </a:p>
        </p:txBody>
      </p:sp>
      <p:sp>
        <p:nvSpPr>
          <p:cNvPr id="2" name="TextBox 1">
            <a:extLst>
              <a:ext uri="{FF2B5EF4-FFF2-40B4-BE49-F238E27FC236}">
                <a16:creationId xmlns:a16="http://schemas.microsoft.com/office/drawing/2014/main" id="{63DFC19E-3CEA-08E0-BE23-0240EBBA8623}"/>
              </a:ext>
            </a:extLst>
          </p:cNvPr>
          <p:cNvSpPr txBox="1"/>
          <p:nvPr/>
        </p:nvSpPr>
        <p:spPr>
          <a:xfrm>
            <a:off x="6338334" y="2448223"/>
            <a:ext cx="3572773" cy="923330"/>
          </a:xfrm>
          <a:prstGeom prst="rect">
            <a:avLst/>
          </a:prstGeom>
          <a:noFill/>
        </p:spPr>
        <p:txBody>
          <a:bodyPr wrap="none" rtlCol="0">
            <a:spAutoFit/>
          </a:bodyPr>
          <a:lstStyle/>
          <a:p>
            <a:r>
              <a:rPr lang="en-US" i="1" dirty="0">
                <a:solidFill>
                  <a:schemeClr val="tx2"/>
                </a:solidFill>
              </a:rPr>
              <a:t>We don’t forecast to the ‘5’ km/h so</a:t>
            </a:r>
          </a:p>
          <a:p>
            <a:r>
              <a:rPr lang="en-US" i="1" dirty="0">
                <a:solidFill>
                  <a:schemeClr val="tx2"/>
                </a:solidFill>
              </a:rPr>
              <a:t>This will always be something like</a:t>
            </a:r>
          </a:p>
          <a:p>
            <a:r>
              <a:rPr lang="en-US" i="1" dirty="0">
                <a:solidFill>
                  <a:schemeClr val="tx2"/>
                </a:solidFill>
              </a:rPr>
              <a:t>60G90 or 70G100 km/h</a:t>
            </a:r>
            <a:endParaRPr lang="en-CA" i="1" dirty="0">
              <a:solidFill>
                <a:schemeClr val="tx2"/>
              </a:solidFill>
            </a:endParaRPr>
          </a:p>
        </p:txBody>
      </p:sp>
      <p:sp>
        <p:nvSpPr>
          <p:cNvPr id="5" name="Oval 4">
            <a:extLst>
              <a:ext uri="{FF2B5EF4-FFF2-40B4-BE49-F238E27FC236}">
                <a16:creationId xmlns:a16="http://schemas.microsoft.com/office/drawing/2014/main" id="{DF4D57FA-848D-DBDC-981E-A14CF41C2C1E}"/>
              </a:ext>
            </a:extLst>
          </p:cNvPr>
          <p:cNvSpPr/>
          <p:nvPr/>
        </p:nvSpPr>
        <p:spPr>
          <a:xfrm>
            <a:off x="5915025" y="3569147"/>
            <a:ext cx="423309" cy="402778"/>
          </a:xfrm>
          <a:prstGeom prst="ellipse">
            <a:avLst/>
          </a:prstGeom>
          <a:solidFill>
            <a:schemeClr val="accent1">
              <a:alpha val="4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a:extLst>
              <a:ext uri="{FF2B5EF4-FFF2-40B4-BE49-F238E27FC236}">
                <a16:creationId xmlns:a16="http://schemas.microsoft.com/office/drawing/2014/main" id="{D378A236-9EAC-BD52-420F-D640B772D0F2}"/>
              </a:ext>
            </a:extLst>
          </p:cNvPr>
          <p:cNvCxnSpPr>
            <a:cxnSpLocks/>
            <a:endCxn id="5" idx="7"/>
          </p:cNvCxnSpPr>
          <p:nvPr/>
        </p:nvCxnSpPr>
        <p:spPr>
          <a:xfrm flipH="1">
            <a:off x="6276342" y="2720051"/>
            <a:ext cx="2439395" cy="908081"/>
          </a:xfrm>
          <a:prstGeom prst="straightConnector1">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66680FC9-8582-22D8-A3E1-E581878DAF00}"/>
              </a:ext>
            </a:extLst>
          </p:cNvPr>
          <p:cNvSpPr>
            <a:spLocks noChangeArrowheads="1"/>
          </p:cNvSpPr>
          <p:nvPr/>
        </p:nvSpPr>
        <p:spPr bwMode="auto">
          <a:xfrm>
            <a:off x="762000" y="228600"/>
            <a:ext cx="8382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4" algn="ctr" eaLnBrk="1" hangingPunct="1"/>
            <a:r>
              <a:rPr lang="en-CA" altLang="en-US" sz="2800" b="1" i="1" dirty="0">
                <a:solidFill>
                  <a:srgbClr val="CC3300"/>
                </a:solidFill>
              </a:rPr>
              <a:t>Hurricane / Tropical Storm Warnings</a:t>
            </a:r>
          </a:p>
          <a:p>
            <a:pPr lvl="4" algn="ctr" eaLnBrk="1" hangingPunct="1"/>
            <a:r>
              <a:rPr lang="en-CA" altLang="en-US" sz="2800" b="1" dirty="0">
                <a:solidFill>
                  <a:schemeClr val="tx2"/>
                </a:solidFill>
              </a:rPr>
              <a:t>W</a:t>
            </a:r>
            <a:r>
              <a:rPr lang="en-CA" altLang="en-US" sz="2800" b="1" dirty="0">
                <a:solidFill>
                  <a:srgbClr val="FF0000"/>
                </a:solidFill>
              </a:rPr>
              <a:t>T</a:t>
            </a:r>
            <a:r>
              <a:rPr lang="en-CA" altLang="en-US" sz="2800" b="1" dirty="0">
                <a:solidFill>
                  <a:schemeClr val="tx2"/>
                </a:solidFill>
              </a:rPr>
              <a:t>CN31 CWHX</a:t>
            </a:r>
            <a:endParaRPr lang="en-CA" altLang="en-US" sz="2800" b="1" i="1" dirty="0">
              <a:solidFill>
                <a:schemeClr val="tx2"/>
              </a:solidFill>
            </a:endParaRPr>
          </a:p>
          <a:p>
            <a:pPr algn="ctr" eaLnBrk="1" hangingPunct="1"/>
            <a:r>
              <a:rPr lang="en-CA" altLang="en-US" b="1" dirty="0">
                <a:solidFill>
                  <a:srgbClr val="4C4B19"/>
                </a:solidFill>
              </a:rPr>
              <a:t>                        </a:t>
            </a:r>
            <a:endParaRPr lang="en-US" altLang="en-US" b="1" dirty="0">
              <a:solidFill>
                <a:srgbClr val="4C4B19"/>
              </a:solidFill>
            </a:endParaRPr>
          </a:p>
        </p:txBody>
      </p:sp>
      <p:sp>
        <p:nvSpPr>
          <p:cNvPr id="18436" name="Text Box 4">
            <a:extLst>
              <a:ext uri="{FF2B5EF4-FFF2-40B4-BE49-F238E27FC236}">
                <a16:creationId xmlns:a16="http://schemas.microsoft.com/office/drawing/2014/main" id="{64A10C5E-2B88-86DD-4EC9-7C0E978FA8FB}"/>
              </a:ext>
            </a:extLst>
          </p:cNvPr>
          <p:cNvSpPr txBox="1">
            <a:spLocks noChangeArrowheads="1"/>
          </p:cNvSpPr>
          <p:nvPr/>
        </p:nvSpPr>
        <p:spPr bwMode="auto">
          <a:xfrm>
            <a:off x="938213" y="1454152"/>
            <a:ext cx="7404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i="1"/>
              <a:t>Marginal</a:t>
            </a:r>
            <a:r>
              <a:rPr lang="en-US" altLang="en-US" sz="3200" b="1"/>
              <a:t> </a:t>
            </a:r>
            <a:r>
              <a:rPr lang="en-US" altLang="en-US" sz="3200" b="1">
                <a:solidFill>
                  <a:srgbClr val="0033CC"/>
                </a:solidFill>
              </a:rPr>
              <a:t>Tropical Storm</a:t>
            </a:r>
            <a:r>
              <a:rPr lang="en-US" altLang="en-US" sz="3200" b="1"/>
              <a:t> </a:t>
            </a:r>
            <a:r>
              <a:rPr lang="en-US" altLang="en-US" sz="2000" b="1"/>
              <a:t>and</a:t>
            </a:r>
            <a:r>
              <a:rPr lang="en-US" altLang="en-US" sz="3200" b="1"/>
              <a:t> </a:t>
            </a:r>
            <a:r>
              <a:rPr lang="en-US" altLang="en-US" sz="3200" b="1">
                <a:solidFill>
                  <a:srgbClr val="FF0000"/>
                </a:solidFill>
              </a:rPr>
              <a:t>Hurricane</a:t>
            </a:r>
          </a:p>
        </p:txBody>
      </p:sp>
      <p:pic>
        <p:nvPicPr>
          <p:cNvPr id="18437" name="Picture 5">
            <a:extLst>
              <a:ext uri="{FF2B5EF4-FFF2-40B4-BE49-F238E27FC236}">
                <a16:creationId xmlns:a16="http://schemas.microsoft.com/office/drawing/2014/main" id="{DA9CCB00-5020-D243-26ED-A68B506AE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55"/>
          <a:stretch>
            <a:fillRect/>
          </a:stretch>
        </p:blipFill>
        <p:spPr bwMode="auto">
          <a:xfrm>
            <a:off x="392113" y="2116138"/>
            <a:ext cx="7162800" cy="3575050"/>
          </a:xfrm>
          <a:prstGeom prst="rect">
            <a:avLst/>
          </a:prstGeom>
          <a:noFill/>
          <a:ln>
            <a:noFill/>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FC1D394-49D4-D2BB-34E1-BCDEFFDB9084}"/>
              </a:ext>
            </a:extLst>
          </p:cNvPr>
          <p:cNvPicPr>
            <a:picLocks noChangeAspect="1"/>
          </p:cNvPicPr>
          <p:nvPr/>
        </p:nvPicPr>
        <p:blipFill>
          <a:blip r:embed="rId3"/>
          <a:stretch>
            <a:fillRect/>
          </a:stretch>
        </p:blipFill>
        <p:spPr>
          <a:xfrm>
            <a:off x="7828868" y="2628900"/>
            <a:ext cx="4063547" cy="2362200"/>
          </a:xfrm>
          <a:prstGeom prst="rect">
            <a:avLst/>
          </a:prstGeom>
          <a:ln w="28575">
            <a:solidFill>
              <a:schemeClr val="tx1"/>
            </a:solidFill>
          </a:ln>
        </p:spPr>
      </p:pic>
      <p:sp>
        <p:nvSpPr>
          <p:cNvPr id="6" name="Oval 5">
            <a:extLst>
              <a:ext uri="{FF2B5EF4-FFF2-40B4-BE49-F238E27FC236}">
                <a16:creationId xmlns:a16="http://schemas.microsoft.com/office/drawing/2014/main" id="{9374DE69-5A13-EEDA-358E-0903A9C3E45D}"/>
              </a:ext>
            </a:extLst>
          </p:cNvPr>
          <p:cNvSpPr/>
          <p:nvPr/>
        </p:nvSpPr>
        <p:spPr>
          <a:xfrm>
            <a:off x="10150997" y="3429000"/>
            <a:ext cx="621778" cy="228600"/>
          </a:xfrm>
          <a:prstGeom prst="ellipse">
            <a:avLst/>
          </a:prstGeom>
          <a:solidFill>
            <a:srgbClr val="FFC000">
              <a:alpha val="3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22CCA571-220C-8CDB-8AE5-3666628F0A1B}"/>
              </a:ext>
            </a:extLst>
          </p:cNvPr>
          <p:cNvSpPr/>
          <p:nvPr/>
        </p:nvSpPr>
        <p:spPr>
          <a:xfrm>
            <a:off x="4502552" y="3078866"/>
            <a:ext cx="2488557" cy="49771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0027443-A641-0F29-5DCA-42FAD0EF0147}"/>
              </a:ext>
            </a:extLst>
          </p:cNvPr>
          <p:cNvSpPr/>
          <p:nvPr/>
        </p:nvSpPr>
        <p:spPr>
          <a:xfrm>
            <a:off x="4226688" y="4215596"/>
            <a:ext cx="3111661" cy="49771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a:extLst>
              <a:ext uri="{FF2B5EF4-FFF2-40B4-BE49-F238E27FC236}">
                <a16:creationId xmlns:a16="http://schemas.microsoft.com/office/drawing/2014/main" id="{4D9C812D-15CA-7F54-F369-F4F865466AD7}"/>
              </a:ext>
            </a:extLst>
          </p:cNvPr>
          <p:cNvCxnSpPr>
            <a:cxnSpLocks/>
          </p:cNvCxnSpPr>
          <p:nvPr/>
        </p:nvCxnSpPr>
        <p:spPr>
          <a:xfrm>
            <a:off x="6991109" y="3327721"/>
            <a:ext cx="3159888" cy="21557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A4E2A8AF-D967-194A-3118-E752E1F77F11}"/>
              </a:ext>
            </a:extLst>
          </p:cNvPr>
          <p:cNvCxnSpPr>
            <a:cxnSpLocks/>
            <a:endCxn id="6" idx="3"/>
          </p:cNvCxnSpPr>
          <p:nvPr/>
        </p:nvCxnSpPr>
        <p:spPr>
          <a:xfrm flipV="1">
            <a:off x="7338349" y="3624122"/>
            <a:ext cx="2903705" cy="591474"/>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42EE-B0B9-1154-E503-C9A02638EEB7}"/>
              </a:ext>
            </a:extLst>
          </p:cNvPr>
          <p:cNvSpPr>
            <a:spLocks noGrp="1"/>
          </p:cNvSpPr>
          <p:nvPr>
            <p:ph type="title"/>
          </p:nvPr>
        </p:nvSpPr>
        <p:spPr>
          <a:xfrm>
            <a:off x="1188720" y="0"/>
            <a:ext cx="10165080" cy="1325563"/>
          </a:xfrm>
        </p:spPr>
        <p:txBody>
          <a:bodyPr/>
          <a:lstStyle/>
          <a:p>
            <a:r>
              <a:rPr lang="en-US" b="1" dirty="0"/>
              <a:t>  Coord/Comm between CHC and NLWO</a:t>
            </a:r>
            <a:endParaRPr lang="en-CA" b="1" dirty="0"/>
          </a:p>
        </p:txBody>
      </p:sp>
      <p:sp>
        <p:nvSpPr>
          <p:cNvPr id="3" name="Content Placeholder 2">
            <a:extLst>
              <a:ext uri="{FF2B5EF4-FFF2-40B4-BE49-F238E27FC236}">
                <a16:creationId xmlns:a16="http://schemas.microsoft.com/office/drawing/2014/main" id="{E81A22DB-AB0F-20E0-EAED-1296D31FCD6D}"/>
              </a:ext>
            </a:extLst>
          </p:cNvPr>
          <p:cNvSpPr>
            <a:spLocks noGrp="1"/>
          </p:cNvSpPr>
          <p:nvPr>
            <p:ph idx="1"/>
          </p:nvPr>
        </p:nvSpPr>
        <p:spPr>
          <a:xfrm>
            <a:off x="472440" y="1253330"/>
            <a:ext cx="11150600" cy="5167789"/>
          </a:xfrm>
        </p:spPr>
        <p:txBody>
          <a:bodyPr>
            <a:normAutofit fontScale="92500"/>
          </a:bodyPr>
          <a:lstStyle/>
          <a:p>
            <a:r>
              <a:rPr lang="en-CA" sz="2400" dirty="0">
                <a:solidFill>
                  <a:srgbClr val="990000"/>
                </a:solidFill>
                <a:effectLst/>
                <a:latin typeface="Calibri" panose="020F0502020204030204" pitchFamily="34" charset="0"/>
                <a:ea typeface="Times New Roman" panose="02020603050405020304" pitchFamily="18" charset="0"/>
                <a:cs typeface="Times New Roman" panose="02020603050405020304" pitchFamily="18" charset="0"/>
              </a:rPr>
              <a:t>Prior to the desk being staffed (activated), coordination will typically be with CHC Program Lead (Fogarty)</a:t>
            </a:r>
          </a:p>
          <a:p>
            <a:endParaRPr lang="en-CA" sz="2400" dirty="0">
              <a:solidFill>
                <a:srgbClr val="990000"/>
              </a:solidFill>
              <a:latin typeface="Calibri" panose="020F0502020204030204" pitchFamily="34" charset="0"/>
              <a:ea typeface="Times New Roman" panose="02020603050405020304" pitchFamily="18" charset="0"/>
              <a:cs typeface="Times New Roman" panose="02020603050405020304" pitchFamily="18" charset="0"/>
            </a:endParaRPr>
          </a:p>
          <a:p>
            <a:r>
              <a:rPr lang="en-CA" sz="2400" dirty="0">
                <a:solidFill>
                  <a:srgbClr val="990000"/>
                </a:solidFill>
                <a:effectLst/>
                <a:latin typeface="Calibri" panose="020F0502020204030204" pitchFamily="34" charset="0"/>
                <a:ea typeface="Times New Roman" panose="02020603050405020304" pitchFamily="18" charset="0"/>
                <a:cs typeface="Times New Roman" panose="02020603050405020304" pitchFamily="18" charset="0"/>
              </a:rPr>
              <a:t>When the desk is staffed 24/7, there will be communication between NLWO desks and the CHC desk (Program Lead is effectively an extension of the CHC desk from ~7 am to 10 pm)</a:t>
            </a:r>
          </a:p>
          <a:p>
            <a:endParaRPr lang="en-CA" sz="2400" u="sng" dirty="0">
              <a:solidFill>
                <a:srgbClr val="990000"/>
              </a:solidFill>
              <a:latin typeface="Calibri" panose="020F0502020204030204" pitchFamily="34" charset="0"/>
              <a:ea typeface="Times New Roman" panose="02020603050405020304" pitchFamily="18" charset="0"/>
              <a:cs typeface="Times New Roman" panose="02020603050405020304" pitchFamily="18" charset="0"/>
            </a:endParaRPr>
          </a:p>
          <a:p>
            <a:r>
              <a:rPr lang="en-CA" sz="2400" dirty="0">
                <a:solidFill>
                  <a:srgbClr val="990000"/>
                </a:solidFill>
                <a:latin typeface="Calibri" panose="020F0502020204030204" pitchFamily="34" charset="0"/>
                <a:ea typeface="Times New Roman" panose="02020603050405020304" pitchFamily="18" charset="0"/>
                <a:cs typeface="Times New Roman" panose="02020603050405020304" pitchFamily="18" charset="0"/>
              </a:rPr>
              <a:t>Program Lead is always in close coordination with CHC desk (often via a small MS Teams chat with CHC desk) </a:t>
            </a:r>
          </a:p>
          <a:p>
            <a:endParaRPr lang="en-CA" sz="2400" u="sng" dirty="0">
              <a:solidFill>
                <a:srgbClr val="990000"/>
              </a:solidFill>
              <a:latin typeface="Calibri" panose="020F0502020204030204" pitchFamily="34" charset="0"/>
              <a:ea typeface="Times New Roman" panose="02020603050405020304" pitchFamily="18" charset="0"/>
              <a:cs typeface="Times New Roman" panose="02020603050405020304" pitchFamily="18" charset="0"/>
            </a:endParaRPr>
          </a:p>
          <a:p>
            <a:r>
              <a:rPr lang="en-CA" sz="2400" dirty="0">
                <a:solidFill>
                  <a:srgbClr val="990000"/>
                </a:solidFill>
                <a:latin typeface="Calibri" panose="020F0502020204030204" pitchFamily="34" charset="0"/>
                <a:ea typeface="Times New Roman" panose="02020603050405020304" pitchFamily="18" charset="0"/>
                <a:cs typeface="Times New Roman" panose="02020603050405020304" pitchFamily="18" charset="0"/>
              </a:rPr>
              <a:t>To view the work-in-progress for CHC bulletins:</a:t>
            </a:r>
          </a:p>
          <a:p>
            <a:pPr marL="0" indent="0">
              <a:buNone/>
            </a:pPr>
            <a:r>
              <a:rPr lang="en-CA" sz="2400" u="sng" dirty="0">
                <a:solidFill>
                  <a:srgbClr val="99000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http://dms.cmc.ec.gc.ca:8180/notification?path=/msc/alert/environment/hazard/alert-3.0-ascii/product_wfile-ascii-1.0&amp;time=3h&amp;format=basichtml&amp;filter=TCS</a:t>
            </a:r>
            <a:r>
              <a:rPr lang="en-CA" sz="2400" dirty="0">
                <a:solidFill>
                  <a:srgbClr val="990000"/>
                </a:solidFill>
                <a:effectLst/>
                <a:latin typeface="Calibri" panose="020F0502020204030204" pitchFamily="34" charset="0"/>
                <a:ea typeface="Times New Roman" panose="02020603050405020304" pitchFamily="18" charset="0"/>
                <a:cs typeface="Times New Roman" panose="02020603050405020304" pitchFamily="18" charset="0"/>
                <a:hlinkClick r:id="rId2"/>
              </a:rPr>
              <a:t> </a:t>
            </a:r>
            <a:endParaRPr lang="en-CA" sz="2400" dirty="0">
              <a:solidFill>
                <a:srgbClr val="99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CA" sz="2400" dirty="0">
                <a:solidFill>
                  <a:srgbClr val="990000"/>
                </a:solidFill>
                <a:latin typeface="Calibri" panose="020F0502020204030204" pitchFamily="34" charset="0"/>
                <a:ea typeface="Times New Roman" panose="02020603050405020304" pitchFamily="18" charset="0"/>
                <a:cs typeface="Times New Roman" panose="02020603050405020304" pitchFamily="18" charset="0"/>
              </a:rPr>
              <a:t>       -&gt; </a:t>
            </a:r>
            <a:r>
              <a:rPr lang="en-CA" sz="2400" dirty="0">
                <a:solidFill>
                  <a:srgbClr val="990000"/>
                </a:solidFill>
                <a:effectLst/>
                <a:latin typeface="Calibri" panose="020F0502020204030204" pitchFamily="34" charset="0"/>
                <a:ea typeface="Times New Roman" panose="02020603050405020304" pitchFamily="18" charset="0"/>
                <a:cs typeface="Times New Roman" panose="02020603050405020304" pitchFamily="18" charset="0"/>
              </a:rPr>
              <a:t>(also replace TCS with TSV, TSW, HRV or HRW for various tropical alerts from CHC)	</a:t>
            </a:r>
            <a:r>
              <a:rPr lang="en-CA" sz="2400" u="sng" dirty="0">
                <a:solidFill>
                  <a:srgbClr val="99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CA" sz="2400" dirty="0">
              <a:solidFill>
                <a:srgbClr val="990000"/>
              </a:solidFill>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2179543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F4B173C-C4B4-B150-E8E9-E6E60604834D}"/>
              </a:ext>
            </a:extLst>
          </p:cNvPr>
          <p:cNvSpPr>
            <a:spLocks noGrp="1" noChangeArrowheads="1"/>
          </p:cNvSpPr>
          <p:nvPr>
            <p:ph type="title"/>
          </p:nvPr>
        </p:nvSpPr>
        <p:spPr bwMode="auto">
          <a:xfrm>
            <a:off x="1662114" y="115888"/>
            <a:ext cx="88534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800">
                <a:cs typeface="Arial" panose="020B0604020202020204" pitchFamily="34" charset="0"/>
              </a:rPr>
              <a:t>Canadian Hurricane Centre Contact Information</a:t>
            </a:r>
            <a:r>
              <a:rPr lang="en-US" altLang="en-US" sz="2400">
                <a:cs typeface="Arial" panose="020B0604020202020204" pitchFamily="34" charset="0"/>
              </a:rPr>
              <a:t> </a:t>
            </a:r>
            <a:r>
              <a:rPr lang="en-US" altLang="en-US" sz="2800">
                <a:cs typeface="Arial" panose="020B0604020202020204" pitchFamily="34" charset="0"/>
              </a:rPr>
              <a:t>Card</a:t>
            </a:r>
            <a:br>
              <a:rPr lang="en-US" altLang="en-US" sz="2400">
                <a:cs typeface="Arial" panose="020B0604020202020204" pitchFamily="34" charset="0"/>
              </a:rPr>
            </a:br>
            <a:r>
              <a:rPr lang="en-US" altLang="en-US" sz="2400">
                <a:cs typeface="Arial" panose="020B0604020202020204" pitchFamily="34" charset="0"/>
              </a:rPr>
              <a:t>          (limited distribution / Government agencies only)</a:t>
            </a:r>
          </a:p>
        </p:txBody>
      </p:sp>
      <p:sp>
        <p:nvSpPr>
          <p:cNvPr id="99331" name="Rectangle 3">
            <a:extLst>
              <a:ext uri="{FF2B5EF4-FFF2-40B4-BE49-F238E27FC236}">
                <a16:creationId xmlns:a16="http://schemas.microsoft.com/office/drawing/2014/main" id="{50D077A5-5A9C-3408-E496-86B0A016D690}"/>
              </a:ext>
            </a:extLst>
          </p:cNvPr>
          <p:cNvSpPr>
            <a:spLocks noGrp="1" noChangeArrowheads="1"/>
          </p:cNvSpPr>
          <p:nvPr>
            <p:ph type="body" idx="1"/>
          </p:nvPr>
        </p:nvSpPr>
        <p:spPr>
          <a:xfrm>
            <a:off x="1662113" y="1143001"/>
            <a:ext cx="8890000" cy="5173663"/>
          </a:xfrm>
        </p:spPr>
        <p:txBody>
          <a:bodyPr rtlCol="0">
            <a:normAutofit fontScale="92500" lnSpcReduction="20000"/>
          </a:bodyPr>
          <a:lstStyle/>
          <a:p>
            <a:pPr>
              <a:buNone/>
              <a:defRPr/>
            </a:pPr>
            <a:r>
              <a:rPr lang="en-US" sz="2400" i="1" dirty="0">
                <a:solidFill>
                  <a:srgbClr val="00B050"/>
                </a:solidFill>
              </a:rPr>
              <a:t>Non storm events / off season:</a:t>
            </a:r>
            <a:endParaRPr lang="en-US" sz="2400" dirty="0">
              <a:solidFill>
                <a:srgbClr val="00B050"/>
              </a:solidFill>
            </a:endParaRPr>
          </a:p>
          <a:p>
            <a:pPr>
              <a:buFont typeface="Arial" panose="020B0604020202020204" pitchFamily="34" charset="0"/>
              <a:buNone/>
              <a:defRPr/>
            </a:pPr>
            <a:r>
              <a:rPr lang="en-US" sz="2000" dirty="0"/>
              <a:t>Chris Fogarty, CHC Lead (Manager), ~</a:t>
            </a:r>
            <a:r>
              <a:rPr lang="en-US" sz="2000" b="1" dirty="0"/>
              <a:t>9am-5pm</a:t>
            </a:r>
            <a:r>
              <a:rPr lang="en-US" sz="2000" dirty="0"/>
              <a:t> Atlantic - </a:t>
            </a:r>
            <a:r>
              <a:rPr lang="en-US" sz="2000" b="1" dirty="0"/>
              <a:t>902-222-0358</a:t>
            </a:r>
            <a:endParaRPr lang="en-US" sz="2000" dirty="0"/>
          </a:p>
          <a:p>
            <a:pPr>
              <a:buNone/>
              <a:defRPr/>
            </a:pPr>
            <a:r>
              <a:rPr lang="en-US" sz="1400" dirty="0"/>
              <a:t>email: </a:t>
            </a:r>
            <a:r>
              <a:rPr lang="en-US" sz="1400" b="1" dirty="0">
                <a:hlinkClick r:id="rId2" tooltip="mailto:chris.fogarty@ec.gc.ca"/>
              </a:rPr>
              <a:t>chris.fogarty@ec.gc.ca</a:t>
            </a:r>
            <a:r>
              <a:rPr lang="en-US" sz="1400" b="1" dirty="0"/>
              <a:t> (or </a:t>
            </a:r>
            <a:r>
              <a:rPr lang="en-US" sz="1400" b="1" dirty="0">
                <a:solidFill>
                  <a:schemeClr val="accent2"/>
                </a:solidFill>
              </a:rPr>
              <a:t>MS</a:t>
            </a:r>
            <a:r>
              <a:rPr lang="en-US" sz="1400" b="1" dirty="0"/>
              <a:t> </a:t>
            </a:r>
            <a:r>
              <a:rPr lang="en-US" sz="1400" b="1" dirty="0">
                <a:solidFill>
                  <a:schemeClr val="accent2"/>
                </a:solidFill>
              </a:rPr>
              <a:t>Teams (902-201-4297) </a:t>
            </a:r>
            <a:r>
              <a:rPr lang="en-US" sz="1400" b="1" dirty="0"/>
              <a:t>preferred for initial contact)</a:t>
            </a:r>
          </a:p>
          <a:p>
            <a:pPr>
              <a:buNone/>
              <a:defRPr/>
            </a:pPr>
            <a:endParaRPr lang="en-US" sz="1200" dirty="0"/>
          </a:p>
          <a:p>
            <a:pPr>
              <a:buNone/>
              <a:defRPr/>
            </a:pPr>
            <a:r>
              <a:rPr lang="en-US" sz="1600" dirty="0"/>
              <a:t>(I can provide appropriate Warning Preparedness Meteorologist </a:t>
            </a:r>
          </a:p>
          <a:p>
            <a:pPr>
              <a:buNone/>
              <a:defRPr/>
            </a:pPr>
            <a:r>
              <a:rPr lang="en-US" sz="1600" dirty="0"/>
              <a:t>contact depending on province impacted by event)</a:t>
            </a:r>
          </a:p>
          <a:p>
            <a:pPr>
              <a:buNone/>
              <a:defRPr/>
            </a:pPr>
            <a:r>
              <a:rPr lang="en-US" sz="1600" dirty="0"/>
              <a:t> </a:t>
            </a:r>
            <a:endParaRPr lang="en-US" sz="1600" i="1" dirty="0"/>
          </a:p>
          <a:p>
            <a:pPr>
              <a:buNone/>
              <a:defRPr/>
            </a:pPr>
            <a:r>
              <a:rPr lang="en-US" sz="2400" i="1" dirty="0">
                <a:solidFill>
                  <a:srgbClr val="00B050"/>
                </a:solidFill>
              </a:rPr>
              <a:t>Storm events - primetime:</a:t>
            </a:r>
            <a:endParaRPr lang="en-US" sz="2400" dirty="0">
              <a:solidFill>
                <a:srgbClr val="00B050"/>
              </a:solidFill>
            </a:endParaRPr>
          </a:p>
          <a:p>
            <a:pPr>
              <a:buFont typeface="Arial" panose="020B0604020202020204" pitchFamily="34" charset="0"/>
              <a:buNone/>
              <a:defRPr/>
            </a:pPr>
            <a:r>
              <a:rPr lang="en-US" sz="2000" dirty="0"/>
              <a:t>Fogarty, ~</a:t>
            </a:r>
            <a:r>
              <a:rPr lang="en-US" sz="2000" b="1" dirty="0"/>
              <a:t>7am-10pm</a:t>
            </a:r>
            <a:r>
              <a:rPr lang="en-US" sz="2000" dirty="0"/>
              <a:t> Atlantic - </a:t>
            </a:r>
            <a:r>
              <a:rPr lang="en-US" sz="2000" b="1" dirty="0"/>
              <a:t>902-222-0358 </a:t>
            </a:r>
            <a:r>
              <a:rPr lang="en-US" sz="2000" dirty="0"/>
              <a:t>or</a:t>
            </a:r>
            <a:r>
              <a:rPr lang="en-US" sz="2000" b="1" dirty="0"/>
              <a:t> </a:t>
            </a:r>
            <a:r>
              <a:rPr lang="en-US" sz="1600" b="1" dirty="0">
                <a:solidFill>
                  <a:schemeClr val="accent2"/>
                </a:solidFill>
              </a:rPr>
              <a:t>MS</a:t>
            </a:r>
            <a:r>
              <a:rPr lang="en-US" sz="1600" b="1" dirty="0"/>
              <a:t> </a:t>
            </a:r>
            <a:r>
              <a:rPr lang="en-US" sz="1600" b="1" dirty="0">
                <a:solidFill>
                  <a:schemeClr val="accent2"/>
                </a:solidFill>
              </a:rPr>
              <a:t>Teams  </a:t>
            </a:r>
            <a:r>
              <a:rPr lang="en-US" sz="1600" b="1" dirty="0"/>
              <a:t>or</a:t>
            </a:r>
            <a:r>
              <a:rPr lang="en-US" sz="1600" b="1" dirty="0">
                <a:solidFill>
                  <a:schemeClr val="accent2"/>
                </a:solidFill>
              </a:rPr>
              <a:t> </a:t>
            </a:r>
            <a:r>
              <a:rPr lang="en-US" sz="1500" b="1" dirty="0"/>
              <a:t>email </a:t>
            </a:r>
            <a:r>
              <a:rPr lang="en-US" sz="1500" b="1" dirty="0">
                <a:hlinkClick r:id="rId2"/>
              </a:rPr>
              <a:t>chris.fogarty@ec.gc.ca</a:t>
            </a:r>
            <a:r>
              <a:rPr lang="en-US" sz="1500" b="1" dirty="0"/>
              <a:t> </a:t>
            </a:r>
            <a:endParaRPr lang="en-US" sz="1500" dirty="0"/>
          </a:p>
          <a:p>
            <a:pPr>
              <a:buNone/>
              <a:defRPr/>
            </a:pPr>
            <a:r>
              <a:rPr lang="en-US" sz="2000" dirty="0"/>
              <a:t> </a:t>
            </a:r>
            <a:endParaRPr lang="en-US" sz="2000" i="1" dirty="0"/>
          </a:p>
          <a:p>
            <a:pPr>
              <a:buNone/>
              <a:defRPr/>
            </a:pPr>
            <a:r>
              <a:rPr lang="en-US" sz="2400" i="1" dirty="0">
                <a:solidFill>
                  <a:srgbClr val="00B050"/>
                </a:solidFill>
              </a:rPr>
              <a:t>Storm events - overnight:</a:t>
            </a:r>
            <a:endParaRPr lang="en-US" sz="2400" dirty="0">
              <a:solidFill>
                <a:srgbClr val="00B050"/>
              </a:solidFill>
            </a:endParaRPr>
          </a:p>
          <a:p>
            <a:pPr>
              <a:buFont typeface="Arial" panose="020B0604020202020204" pitchFamily="34" charset="0"/>
              <a:buNone/>
              <a:defRPr/>
            </a:pPr>
            <a:r>
              <a:rPr lang="en-US" sz="2000" dirty="0"/>
              <a:t>CHC Ops Desk, </a:t>
            </a:r>
            <a:r>
              <a:rPr lang="en-US" sz="2000" b="1" dirty="0"/>
              <a:t>10pm-7am</a:t>
            </a:r>
            <a:r>
              <a:rPr lang="en-US" sz="2000" dirty="0"/>
              <a:t> Atlantic - </a:t>
            </a:r>
            <a:r>
              <a:rPr lang="en-US" sz="2000" b="1" dirty="0"/>
              <a:t>902-244-4877 </a:t>
            </a:r>
            <a:r>
              <a:rPr lang="en-US" sz="1500" b="1" dirty="0"/>
              <a:t>or email </a:t>
            </a:r>
          </a:p>
          <a:p>
            <a:pPr>
              <a:buFont typeface="Arial" panose="020B0604020202020204" pitchFamily="34" charset="0"/>
              <a:buNone/>
              <a:defRPr/>
            </a:pPr>
            <a:r>
              <a:rPr lang="en-US" sz="1500" b="1" dirty="0">
                <a:hlinkClick r:id="rId3"/>
              </a:rPr>
              <a:t>F.prev.CCPO-CHC.fcstrs.F@ec.gc.ca</a:t>
            </a:r>
            <a:r>
              <a:rPr lang="en-US" sz="1500" b="1" dirty="0"/>
              <a:t>  </a:t>
            </a:r>
            <a:r>
              <a:rPr lang="en-US" sz="1200" b="1" dirty="0">
                <a:solidFill>
                  <a:srgbClr val="FF0000"/>
                </a:solidFill>
              </a:rPr>
              <a:t>(only during those hours please – otherwise, Fogarty likely quicker and can triage)</a:t>
            </a:r>
            <a:endParaRPr lang="en-US" sz="1200" dirty="0">
              <a:solidFill>
                <a:srgbClr val="FF0000"/>
              </a:solidFill>
            </a:endParaRPr>
          </a:p>
          <a:p>
            <a:pPr>
              <a:buNone/>
              <a:defRPr/>
            </a:pPr>
            <a:r>
              <a:rPr lang="en-US" sz="2000" dirty="0"/>
              <a:t> </a:t>
            </a:r>
          </a:p>
          <a:p>
            <a:pPr>
              <a:buFont typeface="Arial" panose="020B0604020202020204" pitchFamily="34" charset="0"/>
              <a:buNone/>
              <a:defRPr/>
            </a:pPr>
            <a:r>
              <a:rPr lang="en-US" sz="2000" b="1" dirty="0">
                <a:solidFill>
                  <a:schemeClr val="accent2">
                    <a:lumMod val="75000"/>
                  </a:schemeClr>
                </a:solidFill>
              </a:rPr>
              <a:t>BIG-HURR auto forwarded to Chris 902-222-0358 after 4 rings year-round  </a:t>
            </a:r>
          </a:p>
          <a:p>
            <a:pPr>
              <a:buFont typeface="Arial" panose="020B0604020202020204" pitchFamily="34" charset="0"/>
              <a:buNone/>
              <a:defRPr/>
            </a:pPr>
            <a:r>
              <a:rPr lang="en-US" sz="2000" b="1" dirty="0">
                <a:solidFill>
                  <a:schemeClr val="accent2">
                    <a:lumMod val="75000"/>
                  </a:schemeClr>
                </a:solidFill>
              </a:rPr>
              <a:t>	</a:t>
            </a:r>
            <a:r>
              <a:rPr lang="en-US" sz="1500" b="1" dirty="0"/>
              <a:t>Dial *79 to deactivate</a:t>
            </a:r>
          </a:p>
          <a:p>
            <a:pPr>
              <a:buNone/>
              <a:defRPr/>
            </a:pPr>
            <a:endParaRPr lang="en-US" sz="20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C049CCF3-8099-635C-7D17-6804137C6A24}"/>
              </a:ext>
            </a:extLst>
          </p:cNvPr>
          <p:cNvSpPr>
            <a:spLocks noChangeArrowheads="1"/>
          </p:cNvSpPr>
          <p:nvPr/>
        </p:nvSpPr>
        <p:spPr bwMode="auto">
          <a:xfrm>
            <a:off x="508000" y="980640"/>
            <a:ext cx="1083056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i="1" u="sng" dirty="0">
                <a:latin typeface="Calibri" panose="020F0502020204030204" pitchFamily="34" charset="0"/>
                <a:ea typeface="Times New Roman" panose="02020603050405020304" pitchFamily="18" charset="0"/>
                <a:cs typeface="Calibri" panose="020F0502020204030204" pitchFamily="34" charset="0"/>
              </a:rPr>
              <a:t>Warnings</a:t>
            </a:r>
            <a:r>
              <a:rPr lang="en-US" altLang="en-US" b="1" i="1" dirty="0">
                <a:latin typeface="Calibri" panose="020F0502020204030204" pitchFamily="34" charset="0"/>
                <a:ea typeface="Times New Roman" panose="02020603050405020304" pitchFamily="18" charset="0"/>
                <a:cs typeface="Calibri" panose="020F0502020204030204" pitchFamily="34" charset="0"/>
              </a:rPr>
              <a:t>: </a:t>
            </a:r>
            <a:endParaRPr lang="en-CA" altLang="en-US" b="1" dirty="0">
              <a:ea typeface="Times New Roman" panose="02020603050405020304" pitchFamily="18" charset="0"/>
              <a:cs typeface="Calibri" panose="020F0502020204030204" pitchFamily="34" charset="0"/>
            </a:endParaRPr>
          </a:p>
          <a:p>
            <a:r>
              <a:rPr lang="en-US" altLang="en-US" sz="1600" i="1" dirty="0">
                <a:latin typeface="Calibri" panose="020F0502020204030204" pitchFamily="34" charset="0"/>
                <a:ea typeface="Times New Roman" panose="02020603050405020304" pitchFamily="18" charset="0"/>
                <a:cs typeface="Calibri" panose="020F0502020204030204" pitchFamily="34" charset="0"/>
              </a:rPr>
              <a:t>-&gt; NLWO issues WWs for rain, wind and coastal flooding via comm with the CHC.   NLWO and CHC will </a:t>
            </a:r>
            <a:r>
              <a:rPr lang="en-US" altLang="en-US" sz="1600"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generally aim to synchronize </a:t>
            </a:r>
            <a:r>
              <a:rPr lang="en-US" altLang="en-US" sz="1600" i="1" dirty="0">
                <a:latin typeface="Calibri" panose="020F0502020204030204" pitchFamily="34" charset="0"/>
                <a:ea typeface="Times New Roman" panose="02020603050405020304" pitchFamily="18" charset="0"/>
                <a:cs typeface="Calibri" panose="020F0502020204030204" pitchFamily="34" charset="0"/>
              </a:rPr>
              <a:t>tropical warning (WTCN31) with wind warning in time (issue within +/- 2hrs) and space with lead ~18-24 </a:t>
            </a:r>
            <a:r>
              <a:rPr lang="en-US" altLang="en-US" sz="1600" i="1" dirty="0" err="1">
                <a:latin typeface="Calibri" panose="020F0502020204030204" pitchFamily="34" charset="0"/>
                <a:ea typeface="Times New Roman" panose="02020603050405020304" pitchFamily="18" charset="0"/>
                <a:cs typeface="Calibri" panose="020F0502020204030204" pitchFamily="34" charset="0"/>
              </a:rPr>
              <a:t>hrs</a:t>
            </a:r>
            <a:endParaRPr lang="en-CA" altLang="en-US" sz="1600" dirty="0">
              <a:ea typeface="Times New Roman" panose="02020603050405020304" pitchFamily="18" charset="0"/>
              <a:cs typeface="Calibri" panose="020F0502020204030204" pitchFamily="34" charset="0"/>
            </a:endParaRPr>
          </a:p>
          <a:p>
            <a:r>
              <a:rPr lang="en-US" altLang="en-US" sz="1600" i="1" dirty="0">
                <a:solidFill>
                  <a:srgbClr val="0066FF"/>
                </a:solidFill>
                <a:latin typeface="Calibri" panose="020F0502020204030204" pitchFamily="34" charset="0"/>
                <a:ea typeface="Times New Roman" panose="02020603050405020304" pitchFamily="18" charset="0"/>
                <a:cs typeface="Calibri" panose="020F0502020204030204" pitchFamily="34" charset="0"/>
              </a:rPr>
              <a:t>NLWO may also chose to issue wind warnings IF the cause of wind is expected to NOT be related to the tropical cyclone itself e.g.: a local topographic effect or pressure gradient against a high pressure system not justifiably part of the tropical cyclone circulation. </a:t>
            </a:r>
            <a:endParaRPr lang="en-CA" altLang="en-US" sz="1600" dirty="0">
              <a:solidFill>
                <a:srgbClr val="0066FF"/>
              </a:solidFill>
              <a:ea typeface="Times New Roman" panose="02020603050405020304" pitchFamily="18" charset="0"/>
              <a:cs typeface="Calibri" panose="020F0502020204030204" pitchFamily="34" charset="0"/>
            </a:endParaRPr>
          </a:p>
          <a:p>
            <a:r>
              <a:rPr lang="en-US" altLang="en-US" sz="1600" i="1" dirty="0">
                <a:latin typeface="Calibri" panose="020F0502020204030204" pitchFamily="34" charset="0"/>
                <a:ea typeface="Times New Roman" panose="02020603050405020304" pitchFamily="18" charset="0"/>
                <a:cs typeface="Calibri" panose="020F0502020204030204" pitchFamily="34" charset="0"/>
              </a:rPr>
              <a:t>-&gt; NLWO and CHC also discuss best distribution for rainfall warnings - </a:t>
            </a:r>
            <a:r>
              <a:rPr lang="en-US" altLang="en-US" sz="1600" i="1" dirty="0">
                <a:solidFill>
                  <a:srgbClr val="0066FF"/>
                </a:solidFill>
                <a:latin typeface="Calibri" panose="020F0502020204030204" pitchFamily="34" charset="0"/>
                <a:ea typeface="Times New Roman" panose="02020603050405020304" pitchFamily="18" charset="0"/>
                <a:cs typeface="Calibri" panose="020F0502020204030204" pitchFamily="34" charset="0"/>
              </a:rPr>
              <a:t>the NLWO is the sole issuer of rainfall warnings so no need to match with a CHC alert. </a:t>
            </a:r>
            <a:r>
              <a:rPr lang="en-US" altLang="en-US" sz="1600" b="1" i="1" dirty="0">
                <a:solidFill>
                  <a:srgbClr val="0066FF"/>
                </a:solidFill>
                <a:latin typeface="Calibri" panose="020F0502020204030204" pitchFamily="34" charset="0"/>
                <a:ea typeface="Times New Roman" panose="02020603050405020304" pitchFamily="18" charset="0"/>
                <a:cs typeface="Calibri" panose="020F0502020204030204" pitchFamily="34" charset="0"/>
              </a:rPr>
              <a:t>Matching of alerts is only intended for winds.</a:t>
            </a:r>
            <a:endParaRPr lang="en-CA" altLang="en-US" sz="1600" b="1" dirty="0">
              <a:solidFill>
                <a:srgbClr val="0066FF"/>
              </a:solidFill>
              <a:ea typeface="Times New Roman" panose="02020603050405020304" pitchFamily="18" charset="0"/>
              <a:cs typeface="Calibri" panose="020F0502020204030204" pitchFamily="34" charset="0"/>
            </a:endParaRPr>
          </a:p>
          <a:p>
            <a:endParaRPr lang="en-US" altLang="en-US" sz="1400" i="1" u="sng" dirty="0">
              <a:latin typeface="Calibri" panose="020F0502020204030204" pitchFamily="34" charset="0"/>
              <a:ea typeface="Times New Roman" panose="02020603050405020304" pitchFamily="18" charset="0"/>
              <a:cs typeface="Calibri" panose="020F0502020204030204" pitchFamily="34" charset="0"/>
            </a:endParaRPr>
          </a:p>
          <a:p>
            <a:r>
              <a:rPr lang="en-US" altLang="en-US" b="1" i="1" u="sng" dirty="0">
                <a:latin typeface="Calibri" panose="020F0502020204030204" pitchFamily="34" charset="0"/>
                <a:ea typeface="Times New Roman" panose="02020603050405020304" pitchFamily="18" charset="0"/>
                <a:cs typeface="Calibri" panose="020F0502020204030204" pitchFamily="34" charset="0"/>
              </a:rPr>
              <a:t>Watches</a:t>
            </a:r>
            <a:r>
              <a:rPr lang="en-US" altLang="en-US" b="1" i="1" dirty="0">
                <a:latin typeface="Calibri" panose="020F0502020204030204" pitchFamily="34" charset="0"/>
                <a:ea typeface="Times New Roman" panose="02020603050405020304" pitchFamily="18" charset="0"/>
                <a:cs typeface="Calibri" panose="020F0502020204030204" pitchFamily="34" charset="0"/>
              </a:rPr>
              <a:t>:</a:t>
            </a:r>
            <a:r>
              <a:rPr lang="en-US" altLang="en-US" b="1"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en-CA" altLang="en-US" b="1" dirty="0">
              <a:ea typeface="Times New Roman" panose="02020603050405020304" pitchFamily="18" charset="0"/>
              <a:cs typeface="Calibri" panose="020F0502020204030204" pitchFamily="34" charset="0"/>
            </a:endParaRPr>
          </a:p>
          <a:p>
            <a:r>
              <a:rPr lang="en-US" altLang="en-US" sz="1600" i="1" dirty="0">
                <a:latin typeface="Calibri" panose="020F0502020204030204" pitchFamily="34" charset="0"/>
                <a:ea typeface="Times New Roman" panose="02020603050405020304" pitchFamily="18" charset="0"/>
                <a:cs typeface="Calibri" panose="020F0502020204030204" pitchFamily="34" charset="0"/>
              </a:rPr>
              <a:t>Via discussion with NLWO, the CHC may issue a tropical storm or hurricane watch within the WOCN31-covered area as a precursor (12 hours prior) to a WTCN31 / NLWO wind warning. </a:t>
            </a:r>
            <a:r>
              <a:rPr lang="en-US" altLang="en-US" sz="1600" i="1" dirty="0">
                <a:solidFill>
                  <a:srgbClr val="0066FF"/>
                </a:solidFill>
                <a:latin typeface="Calibri" panose="020F0502020204030204" pitchFamily="34" charset="0"/>
                <a:ea typeface="Times New Roman" panose="02020603050405020304" pitchFamily="18" charset="0"/>
                <a:cs typeface="Calibri" panose="020F0502020204030204" pitchFamily="34" charset="0"/>
              </a:rPr>
              <a:t>NLWO (or any SPC) does not need to </a:t>
            </a:r>
            <a:r>
              <a:rPr lang="en-US" altLang="en-US" sz="1600" i="1" dirty="0">
                <a:solidFill>
                  <a:srgbClr val="0066FF"/>
                </a:solidFill>
                <a:ea typeface="Times New Roman" panose="02020603050405020304" pitchFamily="18" charset="0"/>
                <a:cs typeface="Calibri" panose="020F0502020204030204" pitchFamily="34" charset="0"/>
              </a:rPr>
              <a:t>‘</a:t>
            </a:r>
            <a:r>
              <a:rPr lang="en-US" altLang="en-US" sz="1600" i="1" dirty="0">
                <a:solidFill>
                  <a:srgbClr val="0066FF"/>
                </a:solidFill>
                <a:latin typeface="Calibri" panose="020F0502020204030204" pitchFamily="34" charset="0"/>
                <a:ea typeface="Times New Roman" panose="02020603050405020304" pitchFamily="18" charset="0"/>
                <a:cs typeface="Calibri" panose="020F0502020204030204" pitchFamily="34" charset="0"/>
              </a:rPr>
              <a:t>match</a:t>
            </a:r>
            <a:r>
              <a:rPr lang="en-US" altLang="en-US" sz="1600" i="1" dirty="0">
                <a:solidFill>
                  <a:srgbClr val="0066FF"/>
                </a:solidFill>
                <a:ea typeface="Times New Roman" panose="02020603050405020304" pitchFamily="18" charset="0"/>
                <a:cs typeface="Calibri" panose="020F0502020204030204" pitchFamily="34" charset="0"/>
              </a:rPr>
              <a:t>’</a:t>
            </a:r>
            <a:r>
              <a:rPr lang="en-US" altLang="en-US" sz="1600" i="1" dirty="0">
                <a:solidFill>
                  <a:srgbClr val="0066FF"/>
                </a:solidFill>
                <a:latin typeface="Calibri" panose="020F0502020204030204" pitchFamily="34" charset="0"/>
                <a:ea typeface="Times New Roman" panose="02020603050405020304" pitchFamily="18" charset="0"/>
                <a:cs typeface="Calibri" panose="020F0502020204030204" pitchFamily="34" charset="0"/>
              </a:rPr>
              <a:t> anything to CHC’s watch product. Also, after communication, we may agree to even drop the watch if situation </a:t>
            </a:r>
            <a:r>
              <a:rPr lang="en-US" altLang="en-US" sz="1600" i="1" dirty="0">
                <a:solidFill>
                  <a:srgbClr val="0066FF"/>
                </a:solidFill>
                <a:ea typeface="Times New Roman" panose="02020603050405020304" pitchFamily="18" charset="0"/>
                <a:cs typeface="Calibri" panose="020F0502020204030204" pitchFamily="34" charset="0"/>
              </a:rPr>
              <a:t>‘</a:t>
            </a:r>
            <a:r>
              <a:rPr lang="en-US" altLang="en-US" sz="1600" i="1" dirty="0">
                <a:solidFill>
                  <a:srgbClr val="0066FF"/>
                </a:solidFill>
                <a:latin typeface="Calibri" panose="020F0502020204030204" pitchFamily="34" charset="0"/>
                <a:ea typeface="Times New Roman" panose="02020603050405020304" pitchFamily="18" charset="0"/>
                <a:cs typeface="Calibri" panose="020F0502020204030204" pitchFamily="34" charset="0"/>
              </a:rPr>
              <a:t>shifts</a:t>
            </a:r>
            <a:r>
              <a:rPr lang="en-US" altLang="en-US" sz="1600" i="1" dirty="0">
                <a:solidFill>
                  <a:srgbClr val="0066FF"/>
                </a:solidFill>
                <a:ea typeface="Times New Roman" panose="02020603050405020304" pitchFamily="18" charset="0"/>
                <a:cs typeface="Calibri" panose="020F0502020204030204" pitchFamily="34" charset="0"/>
              </a:rPr>
              <a:t>’.</a:t>
            </a:r>
            <a:endParaRPr lang="en-CA" altLang="en-US" sz="1600" dirty="0">
              <a:solidFill>
                <a:srgbClr val="0066FF"/>
              </a:solidFill>
              <a:ea typeface="Times New Roman" panose="02020603050405020304" pitchFamily="18" charset="0"/>
              <a:cs typeface="Calibri" panose="020F0502020204030204" pitchFamily="34" charset="0"/>
            </a:endParaRPr>
          </a:p>
          <a:p>
            <a:endParaRPr lang="en-US" altLang="en-US" sz="1400" i="1" dirty="0">
              <a:latin typeface="Calibri" panose="020F0502020204030204" pitchFamily="34" charset="0"/>
              <a:ea typeface="Times New Roman" panose="02020603050405020304" pitchFamily="18" charset="0"/>
              <a:cs typeface="Calibri" panose="020F0502020204030204" pitchFamily="34" charset="0"/>
            </a:endParaRPr>
          </a:p>
          <a:p>
            <a:r>
              <a:rPr lang="en-US" altLang="en-US" b="1" i="1" u="sng" dirty="0">
                <a:latin typeface="Calibri" panose="020F0502020204030204" pitchFamily="34" charset="0"/>
                <a:ea typeface="Times New Roman" panose="02020603050405020304" pitchFamily="18" charset="0"/>
                <a:cs typeface="Calibri" panose="020F0502020204030204" pitchFamily="34" charset="0"/>
              </a:rPr>
              <a:t>WOCNs:</a:t>
            </a:r>
          </a:p>
          <a:p>
            <a:r>
              <a:rPr lang="en-US" altLang="en-US" sz="1600" i="1" dirty="0">
                <a:latin typeface="Calibri" panose="020F0502020204030204" pitchFamily="34" charset="0"/>
                <a:ea typeface="Times New Roman" panose="02020603050405020304" pitchFamily="18" charset="0"/>
                <a:cs typeface="Calibri" panose="020F0502020204030204" pitchFamily="34" charset="0"/>
              </a:rPr>
              <a:t>We will try to avoid overlapping WOCN31 and a NLWO WO (redundant) but it isn’t a strict condition and sometimes for extreme event like Fiona additional messaging for the local level doesn’t hurt.</a:t>
            </a:r>
            <a:r>
              <a:rPr lang="en-US" altLang="en-US" sz="1600" i="1" dirty="0">
                <a:solidFill>
                  <a:srgbClr val="1F497D"/>
                </a:solidFill>
                <a:latin typeface="Calibri" panose="020F0502020204030204" pitchFamily="34" charset="0"/>
                <a:ea typeface="Times New Roman" panose="02020603050405020304" pitchFamily="18" charset="0"/>
                <a:cs typeface="Calibri" panose="020F0502020204030204" pitchFamily="34" charset="0"/>
              </a:rPr>
              <a:t> </a:t>
            </a:r>
          </a:p>
          <a:p>
            <a:endParaRPr lang="en-US" altLang="en-US" sz="1400" i="1" u="sng" dirty="0">
              <a:latin typeface="Calibri" panose="020F0502020204030204" pitchFamily="34" charset="0"/>
              <a:ea typeface="Times New Roman" panose="02020603050405020304" pitchFamily="18" charset="0"/>
              <a:cs typeface="Calibri" panose="020F0502020204030204" pitchFamily="34" charset="0"/>
            </a:endParaRPr>
          </a:p>
          <a:p>
            <a:r>
              <a:rPr lang="en-US" altLang="en-US" b="1" i="1" u="sng" dirty="0">
                <a:latin typeface="Calibri" panose="020F0502020204030204" pitchFamily="34" charset="0"/>
                <a:ea typeface="Times New Roman" panose="02020603050405020304" pitchFamily="18" charset="0"/>
                <a:cs typeface="Calibri" panose="020F0502020204030204" pitchFamily="34" charset="0"/>
              </a:rPr>
              <a:t>In Summary:</a:t>
            </a:r>
            <a:endParaRPr lang="en-CA" altLang="en-US" b="1" dirty="0">
              <a:ea typeface="Times New Roman" panose="02020603050405020304" pitchFamily="18" charset="0"/>
              <a:cs typeface="Calibri" panose="020F0502020204030204" pitchFamily="34" charset="0"/>
            </a:endParaRPr>
          </a:p>
          <a:p>
            <a:pPr>
              <a:buFontTx/>
              <a:buAutoNum type="arabicPeriod"/>
            </a:pPr>
            <a:r>
              <a:rPr lang="en-US" altLang="en-US" sz="1600" i="1" dirty="0">
                <a:latin typeface="Calibri" panose="020F0502020204030204" pitchFamily="34" charset="0"/>
                <a:ea typeface="Times New Roman" panose="02020603050405020304" pitchFamily="18" charset="0"/>
                <a:cs typeface="Calibri" panose="020F0502020204030204" pitchFamily="34" charset="0"/>
              </a:rPr>
              <a:t>   NLWO has full responsibility for issuing WWs for rain, wind or coastal flooding</a:t>
            </a:r>
            <a:endParaRPr lang="en-CA" altLang="en-US" sz="1600" dirty="0">
              <a:latin typeface="Calibri" panose="020F0502020204030204" pitchFamily="34" charset="0"/>
              <a:ea typeface="Times New Roman" panose="02020603050405020304" pitchFamily="18" charset="0"/>
              <a:cs typeface="Calibri" panose="020F0502020204030204" pitchFamily="34" charset="0"/>
            </a:endParaRPr>
          </a:p>
          <a:p>
            <a:pPr>
              <a:buFontTx/>
              <a:buAutoNum type="arabicPeriod"/>
            </a:pPr>
            <a:r>
              <a:rPr lang="en-US" altLang="en-US" sz="1600" i="1" dirty="0">
                <a:latin typeface="Calibri" panose="020F0502020204030204" pitchFamily="34" charset="0"/>
                <a:ea typeface="Times New Roman" panose="02020603050405020304" pitchFamily="18" charset="0"/>
                <a:cs typeface="Calibri" panose="020F0502020204030204" pitchFamily="34" charset="0"/>
              </a:rPr>
              <a:t>   NLWO </a:t>
            </a:r>
            <a:r>
              <a:rPr lang="en-US" altLang="en-US" sz="1600"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generally aim to</a:t>
            </a:r>
            <a:r>
              <a:rPr lang="en-US" altLang="en-US" sz="1600" i="1" dirty="0">
                <a:latin typeface="Calibri" panose="020F0502020204030204" pitchFamily="34" charset="0"/>
                <a:ea typeface="Times New Roman" panose="02020603050405020304" pitchFamily="18" charset="0"/>
                <a:cs typeface="Calibri" panose="020F0502020204030204" pitchFamily="34" charset="0"/>
              </a:rPr>
              <a:t> </a:t>
            </a:r>
            <a:r>
              <a:rPr lang="en-US" altLang="en-US" sz="1600" i="1" dirty="0">
                <a:solidFill>
                  <a:srgbClr val="FF0000"/>
                </a:solidFill>
                <a:latin typeface="Calibri" panose="020F0502020204030204" pitchFamily="34" charset="0"/>
                <a:ea typeface="Times New Roman" panose="02020603050405020304" pitchFamily="18" charset="0"/>
                <a:cs typeface="Calibri" panose="020F0502020204030204" pitchFamily="34" charset="0"/>
              </a:rPr>
              <a:t>match</a:t>
            </a:r>
            <a:r>
              <a:rPr lang="en-US" altLang="en-US" sz="1600" i="1" dirty="0">
                <a:latin typeface="Calibri" panose="020F0502020204030204" pitchFamily="34" charset="0"/>
                <a:ea typeface="Times New Roman" panose="02020603050405020304" pitchFamily="18" charset="0"/>
                <a:cs typeface="Calibri" panose="020F0502020204030204" pitchFamily="34" charset="0"/>
              </a:rPr>
              <a:t> WW wind warnings with CHC WT tropical warnings</a:t>
            </a:r>
            <a:endParaRPr lang="en-CA" altLang="en-US" sz="1600" dirty="0">
              <a:latin typeface="Calibri" panose="020F0502020204030204" pitchFamily="34" charset="0"/>
              <a:ea typeface="Times New Roman" panose="02020603050405020304" pitchFamily="18" charset="0"/>
              <a:cs typeface="Calibri" panose="020F0502020204030204" pitchFamily="34" charset="0"/>
            </a:endParaRPr>
          </a:p>
          <a:p>
            <a:pPr>
              <a:buFontTx/>
              <a:buAutoNum type="arabicPeriod"/>
            </a:pPr>
            <a:r>
              <a:rPr lang="en-US" altLang="en-US" sz="1600" i="1" dirty="0">
                <a:latin typeface="Calibri" panose="020F0502020204030204" pitchFamily="34" charset="0"/>
                <a:ea typeface="Times New Roman" panose="02020603050405020304" pitchFamily="18" charset="0"/>
                <a:cs typeface="Calibri" panose="020F0502020204030204" pitchFamily="34" charset="0"/>
              </a:rPr>
              <a:t>   The CHC has full responsibility for issuing tropical WT/W31, WO31 - but NLWO can ask CHC to add regions</a:t>
            </a:r>
            <a:endParaRPr lang="en-CA" altLang="en-US" dirty="0">
              <a:ea typeface="Times New Roman" panose="02020603050405020304" pitchFamily="18" charset="0"/>
              <a:cs typeface="Calibri" panose="020F0502020204030204" pitchFamily="34" charset="0"/>
            </a:endParaRPr>
          </a:p>
        </p:txBody>
      </p:sp>
      <p:sp>
        <p:nvSpPr>
          <p:cNvPr id="2" name="Title 1">
            <a:extLst>
              <a:ext uri="{FF2B5EF4-FFF2-40B4-BE49-F238E27FC236}">
                <a16:creationId xmlns:a16="http://schemas.microsoft.com/office/drawing/2014/main" id="{0778E170-A46C-35C0-A674-0FA3D5B70F2E}"/>
              </a:ext>
            </a:extLst>
          </p:cNvPr>
          <p:cNvSpPr>
            <a:spLocks noGrp="1"/>
          </p:cNvSpPr>
          <p:nvPr>
            <p:ph type="title"/>
          </p:nvPr>
        </p:nvSpPr>
        <p:spPr>
          <a:xfrm>
            <a:off x="345440" y="0"/>
            <a:ext cx="11338560" cy="1325563"/>
          </a:xfrm>
        </p:spPr>
        <p:txBody>
          <a:bodyPr/>
          <a:lstStyle/>
          <a:p>
            <a:r>
              <a:rPr lang="en-US" b="1" dirty="0"/>
              <a:t>  Coordination between CHC and NLWO </a:t>
            </a:r>
            <a:r>
              <a:rPr lang="en-US" b="1" dirty="0" err="1"/>
              <a:t>cont.’d</a:t>
            </a:r>
            <a:r>
              <a:rPr lang="en-US" b="1" dirty="0"/>
              <a:t>…</a:t>
            </a:r>
            <a:endParaRPr lang="en-CA"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0D7CEC5-9166-01BC-277F-6955C47F1E71}"/>
              </a:ext>
            </a:extLst>
          </p:cNvPr>
          <p:cNvSpPr>
            <a:spLocks noGrp="1" noChangeArrowheads="1"/>
          </p:cNvSpPr>
          <p:nvPr>
            <p:ph type="title"/>
          </p:nvPr>
        </p:nvSpPr>
        <p:spPr bwMode="auto">
          <a:xfrm>
            <a:off x="1981200" y="195263"/>
            <a:ext cx="8229600" cy="709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2800" b="1">
                <a:solidFill>
                  <a:srgbClr val="FF0000"/>
                </a:solidFill>
              </a:rPr>
              <a:t>Some past cases</a:t>
            </a:r>
          </a:p>
        </p:txBody>
      </p:sp>
      <p:pic>
        <p:nvPicPr>
          <p:cNvPr id="28675" name="Picture 3" descr="A map of the world&#10;&#10;AI-generated content may be incorrect.">
            <a:extLst>
              <a:ext uri="{FF2B5EF4-FFF2-40B4-BE49-F238E27FC236}">
                <a16:creationId xmlns:a16="http://schemas.microsoft.com/office/drawing/2014/main" id="{A8E32A51-6D65-1FDD-B278-8838336FC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1"/>
            <a:ext cx="8686800" cy="561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BD2E254-8302-7BBF-6C13-0F52F597EC28}"/>
              </a:ext>
            </a:extLst>
          </p:cNvPr>
          <p:cNvSpPr>
            <a:spLocks noChangeArrowheads="1"/>
          </p:cNvSpPr>
          <p:nvPr/>
        </p:nvSpPr>
        <p:spPr bwMode="auto">
          <a:xfrm>
            <a:off x="883920" y="1077934"/>
            <a:ext cx="10424160" cy="5324535"/>
          </a:xfrm>
          <a:prstGeom prst="rect">
            <a:avLst/>
          </a:prstGeom>
          <a:noFill/>
          <a:ln>
            <a:noFill/>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CA" altLang="en-US" sz="1400" dirty="0">
                <a:latin typeface="Aptos" panose="020B0004020202020204" pitchFamily="34" charset="0"/>
                <a:ea typeface="Aptos" panose="020B0004020202020204" pitchFamily="34" charset="0"/>
                <a:cs typeface="Times New Roman" panose="02020603050405020304" pitchFamily="18" charset="0"/>
              </a:rPr>
              <a:t>- If storm predicted to be Post Tropical (PT) before entering the RZ (38N) over continental US then we issue WOCN31 </a:t>
            </a:r>
            <a:r>
              <a:rPr lang="en-CA" altLang="en-US" sz="1400" dirty="0">
                <a:solidFill>
                  <a:srgbClr val="0066FF"/>
                </a:solidFill>
                <a:latin typeface="Aptos" panose="020B0004020202020204" pitchFamily="34" charset="0"/>
                <a:ea typeface="Aptos" panose="020B0004020202020204" pitchFamily="34" charset="0"/>
                <a:cs typeface="Times New Roman" panose="02020603050405020304" pitchFamily="18" charset="0"/>
              </a:rPr>
              <a:t>in some cases</a:t>
            </a:r>
            <a:r>
              <a:rPr lang="en-CA" altLang="en-US" sz="1400" dirty="0">
                <a:latin typeface="Aptos" panose="020B0004020202020204" pitchFamily="34" charset="0"/>
                <a:ea typeface="Aptos" panose="020B0004020202020204" pitchFamily="34" charset="0"/>
                <a:cs typeface="Times New Roman" panose="02020603050405020304" pitchFamily="18" charset="0"/>
              </a:rPr>
              <a:t>.  For Beryl and Debby in 2024 we chose not to, and instead coordinated with QSPC/OSPC </a:t>
            </a:r>
            <a:r>
              <a:rPr lang="en-CA" altLang="en-US" sz="1400" dirty="0">
                <a:solidFill>
                  <a:srgbClr val="0066FF"/>
                </a:solidFill>
                <a:latin typeface="Aptos" panose="020B0004020202020204" pitchFamily="34" charset="0"/>
                <a:ea typeface="Aptos" panose="020B0004020202020204" pitchFamily="34" charset="0"/>
                <a:cs typeface="Times New Roman" panose="02020603050405020304" pitchFamily="18" charset="0"/>
              </a:rPr>
              <a:t>mostly internally and on X(Twitter)</a:t>
            </a:r>
          </a:p>
          <a:p>
            <a:pPr>
              <a:defRPr/>
            </a:pPr>
            <a:endParaRPr lang="en-CA" altLang="en-US" sz="1400" dirty="0">
              <a:latin typeface="Aptos" panose="020B0004020202020204" pitchFamily="34" charset="0"/>
              <a:ea typeface="Aptos" panose="020B0004020202020204" pitchFamily="34" charset="0"/>
              <a:cs typeface="Times New Roman" panose="02020603050405020304" pitchFamily="18" charset="0"/>
            </a:endParaRPr>
          </a:p>
          <a:p>
            <a:pPr>
              <a:defRPr/>
            </a:pPr>
            <a:r>
              <a:rPr lang="en-CA" altLang="en-US" sz="1400" dirty="0">
                <a:latin typeface="Aptos" panose="020B0004020202020204" pitchFamily="34" charset="0"/>
                <a:ea typeface="Aptos" panose="020B0004020202020204" pitchFamily="34" charset="0"/>
                <a:cs typeface="Times New Roman" panose="02020603050405020304" pitchFamily="18" charset="0"/>
              </a:rPr>
              <a:t>- In the past </a:t>
            </a:r>
            <a:r>
              <a:rPr lang="en-CA" altLang="en-US" sz="1400" dirty="0">
                <a:solidFill>
                  <a:srgbClr val="0066FF"/>
                </a:solidFill>
                <a:latin typeface="Aptos" panose="020B0004020202020204" pitchFamily="34" charset="0"/>
                <a:ea typeface="Aptos" panose="020B0004020202020204" pitchFamily="34" charset="0"/>
                <a:cs typeface="Times New Roman" panose="02020603050405020304" pitchFamily="18" charset="0"/>
              </a:rPr>
              <a:t>before we had well-established internal coordination mechanisms and before advent of social media </a:t>
            </a:r>
            <a:r>
              <a:rPr lang="en-CA" altLang="en-US" sz="1400" dirty="0">
                <a:latin typeface="Aptos" panose="020B0004020202020204" pitchFamily="34" charset="0"/>
                <a:ea typeface="Aptos" panose="020B0004020202020204" pitchFamily="34" charset="0"/>
                <a:cs typeface="Times New Roman" panose="02020603050405020304" pitchFamily="18" charset="0"/>
              </a:rPr>
              <a:t>we would sometimes issue WOCN31s for Gulf Coastal landfalls:</a:t>
            </a:r>
          </a:p>
          <a:p>
            <a:pPr marL="285750" indent="-285750">
              <a:buFontTx/>
              <a:buChar char="-"/>
              <a:defRPr/>
            </a:pPr>
            <a:endParaRPr lang="en-CA" altLang="en-US" sz="1400" dirty="0">
              <a:latin typeface="Aptos" panose="020B0004020202020204" pitchFamily="34" charset="0"/>
              <a:ea typeface="Aptos" panose="020B0004020202020204" pitchFamily="34" charset="0"/>
              <a:cs typeface="Times New Roman" panose="02020603050405020304" pitchFamily="18" charset="0"/>
            </a:endParaRPr>
          </a:p>
          <a:p>
            <a:pPr>
              <a:defRPr/>
            </a:pPr>
            <a:r>
              <a:rPr lang="en-CA" altLang="en-US" sz="1400" dirty="0">
                <a:latin typeface="Aptos" panose="020B0004020202020204" pitchFamily="34" charset="0"/>
                <a:ea typeface="Aptos" panose="020B0004020202020204" pitchFamily="34" charset="0"/>
                <a:cs typeface="Times New Roman" panose="02020603050405020304" pitchFamily="18" charset="0"/>
              </a:rPr>
              <a:t>- </a:t>
            </a:r>
            <a:r>
              <a:rPr lang="en-CA" altLang="en-US" sz="1400" dirty="0">
                <a:solidFill>
                  <a:srgbClr val="F709F7"/>
                </a:solidFill>
                <a:latin typeface="Aptos" panose="020B0004020202020204" pitchFamily="34" charset="0"/>
                <a:ea typeface="Aptos" panose="020B0004020202020204" pitchFamily="34" charset="0"/>
                <a:cs typeface="Times New Roman" panose="02020603050405020304" pitchFamily="18" charset="0"/>
              </a:rPr>
              <a:t>Katrina 2005: </a:t>
            </a:r>
            <a:r>
              <a:rPr lang="en-CA" altLang="en-US" sz="1400" dirty="0">
                <a:latin typeface="Aptos" panose="020B0004020202020204" pitchFamily="34" charset="0"/>
                <a:ea typeface="Aptos" panose="020B0004020202020204" pitchFamily="34" charset="0"/>
                <a:cs typeface="Times New Roman" panose="02020603050405020304" pitchFamily="18" charset="0"/>
              </a:rPr>
              <a:t>- </a:t>
            </a:r>
            <a:r>
              <a:rPr lang="en-CA" altLang="en-US" sz="1400" b="1" dirty="0">
                <a:solidFill>
                  <a:srgbClr val="FF0000"/>
                </a:solidFill>
                <a:latin typeface="Aptos" panose="020B0004020202020204" pitchFamily="34" charset="0"/>
                <a:ea typeface="Aptos" panose="020B0004020202020204" pitchFamily="34" charset="0"/>
                <a:cs typeface="Times New Roman" panose="02020603050405020304" pitchFamily="18" charset="0"/>
              </a:rPr>
              <a:t>activated</a:t>
            </a:r>
            <a:r>
              <a:rPr lang="en-CA" altLang="en-US" sz="1400" dirty="0">
                <a:latin typeface="Aptos" panose="020B0004020202020204" pitchFamily="34" charset="0"/>
                <a:ea typeface="Aptos" panose="020B0004020202020204" pitchFamily="34" charset="0"/>
                <a:cs typeface="Times New Roman" panose="02020603050405020304" pitchFamily="18" charset="0"/>
              </a:rPr>
              <a:t> desk with </a:t>
            </a:r>
            <a:r>
              <a:rPr lang="en-CA" altLang="en-US" sz="1400" b="1" dirty="0">
                <a:latin typeface="Aptos" panose="020B0004020202020204" pitchFamily="34" charset="0"/>
                <a:ea typeface="Aptos" panose="020B0004020202020204" pitchFamily="34" charset="0"/>
                <a:cs typeface="Times New Roman" panose="02020603050405020304" pitchFamily="18" charset="0"/>
              </a:rPr>
              <a:t>WOCN31</a:t>
            </a:r>
            <a:r>
              <a:rPr lang="en-CA" altLang="en-US" sz="1400" dirty="0">
                <a:latin typeface="Aptos" panose="020B0004020202020204" pitchFamily="34" charset="0"/>
                <a:ea typeface="Aptos" panose="020B0004020202020204" pitchFamily="34" charset="0"/>
                <a:cs typeface="Times New Roman" panose="02020603050405020304" pitchFamily="18" charset="0"/>
              </a:rPr>
              <a:t> bulletins (no FXCNs) despite remnant low being below TS strength when crossing the RZ (like Debby) but media interest very high and heavy rain was expected over </a:t>
            </a:r>
            <a:r>
              <a:rPr lang="en-CA" altLang="en-US" sz="1400" dirty="0" err="1">
                <a:latin typeface="Aptos" panose="020B0004020202020204" pitchFamily="34" charset="0"/>
                <a:ea typeface="Aptos" panose="020B0004020202020204" pitchFamily="34" charset="0"/>
                <a:cs typeface="Times New Roman" panose="02020603050405020304" pitchFamily="18" charset="0"/>
              </a:rPr>
              <a:t>S’rn</a:t>
            </a:r>
            <a:r>
              <a:rPr lang="en-CA" altLang="en-US" sz="1400" dirty="0">
                <a:latin typeface="Aptos" panose="020B0004020202020204" pitchFamily="34" charset="0"/>
                <a:ea typeface="Aptos" panose="020B0004020202020204" pitchFamily="34" charset="0"/>
                <a:cs typeface="Times New Roman" panose="02020603050405020304" pitchFamily="18" charset="0"/>
              </a:rPr>
              <a:t> ON/QC  </a:t>
            </a:r>
          </a:p>
          <a:p>
            <a:pPr>
              <a:defRPr/>
            </a:pPr>
            <a:endParaRPr lang="en-CA" altLang="en-US" sz="1400" dirty="0">
              <a:latin typeface="Aptos" panose="020B0004020202020204" pitchFamily="34" charset="0"/>
              <a:ea typeface="Aptos" panose="020B0004020202020204" pitchFamily="34" charset="0"/>
              <a:cs typeface="Times New Roman" panose="02020603050405020304" pitchFamily="18" charset="0"/>
            </a:endParaRPr>
          </a:p>
          <a:p>
            <a:pPr>
              <a:defRPr/>
            </a:pPr>
            <a:r>
              <a:rPr lang="en-CA" altLang="en-US" sz="1400" dirty="0">
                <a:latin typeface="Aptos" panose="020B0004020202020204" pitchFamily="34" charset="0"/>
                <a:ea typeface="Aptos" panose="020B0004020202020204" pitchFamily="34" charset="0"/>
                <a:cs typeface="Times New Roman" panose="02020603050405020304" pitchFamily="18" charset="0"/>
              </a:rPr>
              <a:t>- </a:t>
            </a:r>
            <a:r>
              <a:rPr lang="en-CA" altLang="en-US" sz="1400" dirty="0">
                <a:solidFill>
                  <a:srgbClr val="F709F7"/>
                </a:solidFill>
                <a:latin typeface="Aptos" panose="020B0004020202020204" pitchFamily="34" charset="0"/>
                <a:ea typeface="Aptos" panose="020B0004020202020204" pitchFamily="34" charset="0"/>
                <a:cs typeface="Times New Roman" panose="02020603050405020304" pitchFamily="18" charset="0"/>
              </a:rPr>
              <a:t>Ike 2008:</a:t>
            </a:r>
            <a:r>
              <a:rPr lang="en-CA" altLang="en-US" sz="1400" dirty="0">
                <a:latin typeface="Aptos" panose="020B0004020202020204" pitchFamily="34" charset="0"/>
                <a:ea typeface="Aptos" panose="020B0004020202020204" pitchFamily="34" charset="0"/>
                <a:cs typeface="Times New Roman" panose="02020603050405020304" pitchFamily="18" charset="0"/>
              </a:rPr>
              <a:t> CHC </a:t>
            </a:r>
            <a:r>
              <a:rPr lang="en-CA" altLang="en-US" sz="1400" b="1" dirty="0">
                <a:solidFill>
                  <a:srgbClr val="FF0000"/>
                </a:solidFill>
                <a:latin typeface="Aptos" panose="020B0004020202020204" pitchFamily="34" charset="0"/>
                <a:ea typeface="Aptos" panose="020B0004020202020204" pitchFamily="34" charset="0"/>
                <a:cs typeface="Times New Roman" panose="02020603050405020304" pitchFamily="18" charset="0"/>
              </a:rPr>
              <a:t>activated</a:t>
            </a:r>
            <a:r>
              <a:rPr lang="en-CA" altLang="en-US" sz="1400" dirty="0">
                <a:latin typeface="Aptos" panose="020B0004020202020204" pitchFamily="34" charset="0"/>
                <a:ea typeface="Aptos" panose="020B0004020202020204" pitchFamily="34" charset="0"/>
                <a:cs typeface="Times New Roman" panose="02020603050405020304" pitchFamily="18" charset="0"/>
              </a:rPr>
              <a:t> for a few shifts </a:t>
            </a:r>
            <a:r>
              <a:rPr lang="en-CA" altLang="en-US" sz="1400" b="1" dirty="0">
                <a:latin typeface="Aptos" panose="020B0004020202020204" pitchFamily="34" charset="0"/>
                <a:ea typeface="Aptos" panose="020B0004020202020204" pitchFamily="34" charset="0"/>
                <a:cs typeface="Times New Roman" panose="02020603050405020304" pitchFamily="18" charset="0"/>
              </a:rPr>
              <a:t>WOCN31</a:t>
            </a:r>
            <a:r>
              <a:rPr lang="en-CA" altLang="en-US" sz="1400" dirty="0">
                <a:latin typeface="Aptos" panose="020B0004020202020204" pitchFamily="34" charset="0"/>
                <a:ea typeface="Aptos" panose="020B0004020202020204" pitchFamily="34" charset="0"/>
                <a:cs typeface="Times New Roman" panose="02020603050405020304" pitchFamily="18" charset="0"/>
              </a:rPr>
              <a:t> even though storm was predicted to be PT before entering the RZ.  There was baroclinic reinvigoration hence the decision to staff and provide extra messaging for ON and QC due to anticipated wind impacts</a:t>
            </a:r>
          </a:p>
          <a:p>
            <a:pPr>
              <a:defRPr/>
            </a:pPr>
            <a:endParaRPr lang="en-CA" altLang="en-US" sz="1400" dirty="0">
              <a:ea typeface="Aptos" panose="020B0004020202020204" pitchFamily="34" charset="0"/>
              <a:cs typeface="Times New Roman" panose="02020603050405020304" pitchFamily="18" charset="0"/>
            </a:endParaRPr>
          </a:p>
          <a:p>
            <a:pPr>
              <a:defRPr/>
            </a:pPr>
            <a:r>
              <a:rPr lang="en-CA" altLang="en-US" sz="1400" dirty="0">
                <a:latin typeface="Aptos" panose="020B0004020202020204" pitchFamily="34" charset="0"/>
                <a:ea typeface="Aptos" panose="020B0004020202020204" pitchFamily="34" charset="0"/>
                <a:cs typeface="Times New Roman" panose="02020603050405020304" pitchFamily="18" charset="0"/>
              </a:rPr>
              <a:t>- </a:t>
            </a:r>
            <a:r>
              <a:rPr lang="en-CA" altLang="en-US" sz="1400" dirty="0">
                <a:solidFill>
                  <a:srgbClr val="F709F7"/>
                </a:solidFill>
                <a:latin typeface="Aptos" panose="020B0004020202020204" pitchFamily="34" charset="0"/>
                <a:ea typeface="Aptos" panose="020B0004020202020204" pitchFamily="34" charset="0"/>
                <a:cs typeface="Times New Roman" panose="02020603050405020304" pitchFamily="18" charset="0"/>
              </a:rPr>
              <a:t>Elsa 2021: </a:t>
            </a:r>
            <a:r>
              <a:rPr lang="en-CA" altLang="en-US" sz="1400" dirty="0">
                <a:latin typeface="Aptos" panose="020B0004020202020204" pitchFamily="34" charset="0"/>
                <a:ea typeface="Aptos" panose="020B0004020202020204" pitchFamily="34" charset="0"/>
                <a:cs typeface="Times New Roman" panose="02020603050405020304" pitchFamily="18" charset="0"/>
              </a:rPr>
              <a:t>Desk was </a:t>
            </a:r>
            <a:r>
              <a:rPr lang="en-CA" altLang="en-US" sz="1400" b="1" dirty="0">
                <a:solidFill>
                  <a:srgbClr val="FF0000"/>
                </a:solidFill>
                <a:latin typeface="Aptos" panose="020B0004020202020204" pitchFamily="34" charset="0"/>
                <a:ea typeface="Aptos" panose="020B0004020202020204" pitchFamily="34" charset="0"/>
                <a:cs typeface="Times New Roman" panose="02020603050405020304" pitchFamily="18" charset="0"/>
              </a:rPr>
              <a:t>activated</a:t>
            </a:r>
            <a:r>
              <a:rPr lang="en-CA" altLang="en-US" sz="1400" dirty="0">
                <a:latin typeface="Aptos" panose="020B0004020202020204" pitchFamily="34" charset="0"/>
                <a:ea typeface="Aptos" panose="020B0004020202020204" pitchFamily="34" charset="0"/>
                <a:cs typeface="Times New Roman" panose="02020603050405020304" pitchFamily="18" charset="0"/>
              </a:rPr>
              <a:t>  with </a:t>
            </a:r>
            <a:r>
              <a:rPr lang="en-CA" altLang="en-US" sz="1400" b="1" dirty="0">
                <a:latin typeface="Aptos" panose="020B0004020202020204" pitchFamily="34" charset="0"/>
                <a:ea typeface="Aptos" panose="020B0004020202020204" pitchFamily="34" charset="0"/>
                <a:cs typeface="Times New Roman" panose="02020603050405020304" pitchFamily="18" charset="0"/>
              </a:rPr>
              <a:t>WOCN31</a:t>
            </a:r>
            <a:r>
              <a:rPr lang="en-CA" altLang="en-US" sz="1400" dirty="0">
                <a:latin typeface="Aptos" panose="020B0004020202020204" pitchFamily="34" charset="0"/>
                <a:ea typeface="Aptos" panose="020B0004020202020204" pitchFamily="34" charset="0"/>
                <a:cs typeface="Times New Roman" panose="02020603050405020304" pitchFamily="18" charset="0"/>
              </a:rPr>
              <a:t> and </a:t>
            </a:r>
            <a:r>
              <a:rPr lang="en-CA" altLang="en-US" sz="1400" b="1" dirty="0">
                <a:latin typeface="Aptos" panose="020B0004020202020204" pitchFamily="34" charset="0"/>
                <a:ea typeface="Aptos" panose="020B0004020202020204" pitchFamily="34" charset="0"/>
                <a:cs typeface="Times New Roman" panose="02020603050405020304" pitchFamily="18" charset="0"/>
              </a:rPr>
              <a:t>FXCN31</a:t>
            </a:r>
            <a:r>
              <a:rPr lang="en-CA" altLang="en-US" sz="1400" dirty="0">
                <a:latin typeface="Aptos" panose="020B0004020202020204" pitchFamily="34" charset="0"/>
                <a:ea typeface="Aptos" panose="020B0004020202020204" pitchFamily="34" charset="0"/>
                <a:cs typeface="Times New Roman" panose="02020603050405020304" pitchFamily="18" charset="0"/>
              </a:rPr>
              <a:t> since it skirted along the US east coast still feeding off warm ocean. </a:t>
            </a:r>
            <a:r>
              <a:rPr lang="en-CA" altLang="en-US" sz="1400" dirty="0">
                <a:solidFill>
                  <a:srgbClr val="00B050"/>
                </a:solidFill>
                <a:latin typeface="Aptos" panose="020B0004020202020204" pitchFamily="34" charset="0"/>
                <a:ea typeface="Aptos" panose="020B0004020202020204" pitchFamily="34" charset="0"/>
                <a:cs typeface="Times New Roman" panose="02020603050405020304" pitchFamily="18" charset="0"/>
              </a:rPr>
              <a:t>No impact in QC</a:t>
            </a:r>
            <a:r>
              <a:rPr lang="en-CA" altLang="en-US" sz="1400" dirty="0">
                <a:latin typeface="Aptos" panose="020B0004020202020204" pitchFamily="34" charset="0"/>
                <a:ea typeface="Aptos" panose="020B0004020202020204" pitchFamily="34" charset="0"/>
                <a:cs typeface="Times New Roman" panose="02020603050405020304" pitchFamily="18" charset="0"/>
              </a:rPr>
              <a:t>.</a:t>
            </a:r>
          </a:p>
          <a:p>
            <a:pPr>
              <a:defRPr/>
            </a:pPr>
            <a:endParaRPr lang="en-CA" altLang="en-US" sz="1400" dirty="0">
              <a:latin typeface="Aptos" panose="020B0004020202020204" pitchFamily="34" charset="0"/>
              <a:ea typeface="Aptos" panose="020B0004020202020204" pitchFamily="34" charset="0"/>
              <a:cs typeface="Times New Roman" panose="02020603050405020304" pitchFamily="18" charset="0"/>
            </a:endParaRPr>
          </a:p>
          <a:p>
            <a:pPr>
              <a:defRPr/>
            </a:pPr>
            <a:r>
              <a:rPr lang="en-CA" altLang="en-US" sz="1400" dirty="0">
                <a:latin typeface="Aptos" panose="020B0004020202020204" pitchFamily="34" charset="0"/>
                <a:ea typeface="Aptos" panose="020B0004020202020204" pitchFamily="34" charset="0"/>
                <a:cs typeface="Times New Roman" panose="02020603050405020304" pitchFamily="18" charset="0"/>
              </a:rPr>
              <a:t>- </a:t>
            </a:r>
            <a:r>
              <a:rPr lang="en-CA" altLang="en-US" sz="1400" dirty="0">
                <a:solidFill>
                  <a:srgbClr val="F709F7"/>
                </a:solidFill>
                <a:latin typeface="Aptos" panose="020B0004020202020204" pitchFamily="34" charset="0"/>
                <a:ea typeface="Aptos" panose="020B0004020202020204" pitchFamily="34" charset="0"/>
                <a:cs typeface="Times New Roman" panose="02020603050405020304" pitchFamily="18" charset="0"/>
              </a:rPr>
              <a:t>Andrea 2013: </a:t>
            </a:r>
            <a:r>
              <a:rPr lang="en-CA" altLang="en-US" sz="1400" dirty="0">
                <a:latin typeface="Aptos" panose="020B0004020202020204" pitchFamily="34" charset="0"/>
                <a:ea typeface="Aptos" panose="020B0004020202020204" pitchFamily="34" charset="0"/>
                <a:cs typeface="Times New Roman" panose="02020603050405020304" pitchFamily="18" charset="0"/>
              </a:rPr>
              <a:t>Desk </a:t>
            </a:r>
            <a:r>
              <a:rPr lang="en-CA" altLang="en-US" sz="1400" b="1" dirty="0">
                <a:solidFill>
                  <a:srgbClr val="FF0000"/>
                </a:solidFill>
                <a:latin typeface="Aptos" panose="020B0004020202020204" pitchFamily="34" charset="0"/>
                <a:ea typeface="Aptos" panose="020B0004020202020204" pitchFamily="34" charset="0"/>
                <a:cs typeface="Times New Roman" panose="02020603050405020304" pitchFamily="18" charset="0"/>
              </a:rPr>
              <a:t>activated</a:t>
            </a:r>
            <a:r>
              <a:rPr lang="en-CA" altLang="en-US" sz="1400" dirty="0">
                <a:latin typeface="Aptos" panose="020B0004020202020204" pitchFamily="34" charset="0"/>
                <a:ea typeface="Aptos" panose="020B0004020202020204" pitchFamily="34" charset="0"/>
                <a:cs typeface="Times New Roman" panose="02020603050405020304" pitchFamily="18" charset="0"/>
              </a:rPr>
              <a:t> briefly with </a:t>
            </a:r>
            <a:r>
              <a:rPr lang="en-CA" altLang="en-US" sz="1400" b="1" dirty="0">
                <a:latin typeface="Aptos" panose="020B0004020202020204" pitchFamily="34" charset="0"/>
                <a:ea typeface="Aptos" panose="020B0004020202020204" pitchFamily="34" charset="0"/>
                <a:cs typeface="Times New Roman" panose="02020603050405020304" pitchFamily="18" charset="0"/>
              </a:rPr>
              <a:t>WOCN31</a:t>
            </a:r>
            <a:r>
              <a:rPr lang="en-CA" altLang="en-US" sz="1400" dirty="0">
                <a:latin typeface="Aptos" panose="020B0004020202020204" pitchFamily="34" charset="0"/>
                <a:ea typeface="Aptos" panose="020B0004020202020204" pitchFamily="34" charset="0"/>
                <a:cs typeface="Times New Roman" panose="02020603050405020304" pitchFamily="18" charset="0"/>
              </a:rPr>
              <a:t> and </a:t>
            </a:r>
            <a:r>
              <a:rPr lang="en-CA" altLang="en-US" sz="1400" b="1" dirty="0">
                <a:latin typeface="Aptos" panose="020B0004020202020204" pitchFamily="34" charset="0"/>
                <a:ea typeface="Aptos" panose="020B0004020202020204" pitchFamily="34" charset="0"/>
                <a:cs typeface="Times New Roman" panose="02020603050405020304" pitchFamily="18" charset="0"/>
              </a:rPr>
              <a:t>FXCN31</a:t>
            </a:r>
            <a:r>
              <a:rPr lang="en-CA" altLang="en-US" sz="1400" dirty="0">
                <a:latin typeface="Aptos" panose="020B0004020202020204" pitchFamily="34" charset="0"/>
                <a:ea typeface="Aptos" panose="020B0004020202020204" pitchFamily="34" charset="0"/>
                <a:cs typeface="Times New Roman" panose="02020603050405020304" pitchFamily="18" charset="0"/>
              </a:rPr>
              <a:t> similar track to Elsa. </a:t>
            </a:r>
            <a:r>
              <a:rPr lang="en-CA" altLang="en-US" sz="1400" dirty="0">
                <a:solidFill>
                  <a:srgbClr val="00B050"/>
                </a:solidFill>
                <a:latin typeface="Aptos" panose="020B0004020202020204" pitchFamily="34" charset="0"/>
                <a:ea typeface="Aptos" panose="020B0004020202020204" pitchFamily="34" charset="0"/>
                <a:cs typeface="Times New Roman" panose="02020603050405020304" pitchFamily="18" charset="0"/>
              </a:rPr>
              <a:t>No impact in QC</a:t>
            </a:r>
          </a:p>
          <a:p>
            <a:pPr marL="285750" indent="-285750">
              <a:buFontTx/>
              <a:buChar char="-"/>
              <a:defRPr/>
            </a:pPr>
            <a:endParaRPr lang="en-CA" altLang="en-US" sz="1400" dirty="0">
              <a:latin typeface="Aptos" panose="020B0004020202020204" pitchFamily="34" charset="0"/>
              <a:ea typeface="Aptos" panose="020B0004020202020204" pitchFamily="34" charset="0"/>
              <a:cs typeface="Times New Roman" panose="02020603050405020304" pitchFamily="18" charset="0"/>
            </a:endParaRPr>
          </a:p>
          <a:p>
            <a:pPr>
              <a:defRPr/>
            </a:pPr>
            <a:r>
              <a:rPr lang="en-CA" altLang="en-US" sz="1400" dirty="0">
                <a:solidFill>
                  <a:srgbClr val="F709F7"/>
                </a:solidFill>
                <a:latin typeface="Aptos" panose="020B0004020202020204" pitchFamily="34" charset="0"/>
                <a:ea typeface="Aptos" panose="020B0004020202020204" pitchFamily="34" charset="0"/>
                <a:cs typeface="Times New Roman" panose="02020603050405020304" pitchFamily="18" charset="0"/>
              </a:rPr>
              <a:t>- Isidore 2002</a:t>
            </a:r>
            <a:r>
              <a:rPr lang="en-CA" altLang="en-US" sz="1400" dirty="0">
                <a:latin typeface="Aptos" panose="020B0004020202020204" pitchFamily="34" charset="0"/>
                <a:ea typeface="Aptos" panose="020B0004020202020204" pitchFamily="34" charset="0"/>
                <a:cs typeface="Times New Roman" panose="02020603050405020304" pitchFamily="18" charset="0"/>
              </a:rPr>
              <a:t>: Desk </a:t>
            </a:r>
            <a:r>
              <a:rPr lang="en-CA" altLang="en-US" sz="1400" b="1" dirty="0">
                <a:solidFill>
                  <a:srgbClr val="FF0000"/>
                </a:solidFill>
                <a:latin typeface="Aptos" panose="020B0004020202020204" pitchFamily="34" charset="0"/>
                <a:ea typeface="Aptos" panose="020B0004020202020204" pitchFamily="34" charset="0"/>
                <a:cs typeface="Times New Roman" panose="02020603050405020304" pitchFamily="18" charset="0"/>
              </a:rPr>
              <a:t>NOT activated </a:t>
            </a:r>
            <a:r>
              <a:rPr lang="en-CA" altLang="en-US" sz="1400" dirty="0">
                <a:latin typeface="Aptos" panose="020B0004020202020204" pitchFamily="34" charset="0"/>
                <a:ea typeface="Aptos" panose="020B0004020202020204" pitchFamily="34" charset="0"/>
                <a:cs typeface="Times New Roman" panose="02020603050405020304" pitchFamily="18" charset="0"/>
              </a:rPr>
              <a:t>one WOCN31 bulletin – some heavy rainfall in southern ON/QC</a:t>
            </a:r>
          </a:p>
          <a:p>
            <a:pPr marL="285750" indent="-285750">
              <a:buFontTx/>
              <a:buChar char="-"/>
              <a:defRPr/>
            </a:pPr>
            <a:endParaRPr lang="en-CA" altLang="en-US" sz="1400" dirty="0">
              <a:latin typeface="Aptos" panose="020B0004020202020204" pitchFamily="34" charset="0"/>
              <a:ea typeface="Aptos" panose="020B0004020202020204" pitchFamily="34" charset="0"/>
              <a:cs typeface="Times New Roman" panose="02020603050405020304" pitchFamily="18" charset="0"/>
            </a:endParaRPr>
          </a:p>
          <a:p>
            <a:pPr>
              <a:defRPr/>
            </a:pPr>
            <a:r>
              <a:rPr lang="en-CA" altLang="en-US" sz="1400" dirty="0">
                <a:solidFill>
                  <a:srgbClr val="F709F7"/>
                </a:solidFill>
                <a:latin typeface="Aptos" panose="020B0004020202020204" pitchFamily="34" charset="0"/>
                <a:ea typeface="Aptos" panose="020B0004020202020204" pitchFamily="34" charset="0"/>
                <a:cs typeface="Times New Roman" panose="02020603050405020304" pitchFamily="18" charset="0"/>
              </a:rPr>
              <a:t>- Isaias 2020</a:t>
            </a:r>
            <a:r>
              <a:rPr lang="en-CA" altLang="en-US" sz="1400" dirty="0">
                <a:latin typeface="Aptos" panose="020B0004020202020204" pitchFamily="34" charset="0"/>
                <a:ea typeface="Aptos" panose="020B0004020202020204" pitchFamily="34" charset="0"/>
                <a:cs typeface="Times New Roman" panose="02020603050405020304" pitchFamily="18" charset="0"/>
              </a:rPr>
              <a:t>: Desk </a:t>
            </a:r>
            <a:r>
              <a:rPr lang="en-CA" altLang="en-US" sz="1400" b="1" dirty="0">
                <a:solidFill>
                  <a:srgbClr val="FF0000"/>
                </a:solidFill>
                <a:latin typeface="Aptos" panose="020B0004020202020204" pitchFamily="34" charset="0"/>
                <a:ea typeface="Aptos" panose="020B0004020202020204" pitchFamily="34" charset="0"/>
                <a:cs typeface="Times New Roman" panose="02020603050405020304" pitchFamily="18" charset="0"/>
              </a:rPr>
              <a:t>activated</a:t>
            </a:r>
            <a:r>
              <a:rPr lang="en-CA" altLang="en-US" sz="1400" dirty="0">
                <a:latin typeface="Aptos" panose="020B0004020202020204" pitchFamily="34" charset="0"/>
                <a:ea typeface="Aptos" panose="020B0004020202020204" pitchFamily="34" charset="0"/>
                <a:cs typeface="Times New Roman" panose="02020603050405020304" pitchFamily="18" charset="0"/>
              </a:rPr>
              <a:t> with </a:t>
            </a:r>
            <a:r>
              <a:rPr lang="en-CA" altLang="en-US" sz="1400" b="1" dirty="0">
                <a:latin typeface="Aptos" panose="020B0004020202020204" pitchFamily="34" charset="0"/>
                <a:ea typeface="Aptos" panose="020B0004020202020204" pitchFamily="34" charset="0"/>
                <a:cs typeface="Times New Roman" panose="02020603050405020304" pitchFamily="18" charset="0"/>
              </a:rPr>
              <a:t>WOCN31</a:t>
            </a:r>
            <a:r>
              <a:rPr lang="en-CA" altLang="en-US" sz="1400" dirty="0">
                <a:latin typeface="Aptos" panose="020B0004020202020204" pitchFamily="34" charset="0"/>
                <a:ea typeface="Aptos" panose="020B0004020202020204" pitchFamily="34" charset="0"/>
                <a:cs typeface="Times New Roman" panose="02020603050405020304" pitchFamily="18" charset="0"/>
              </a:rPr>
              <a:t> and </a:t>
            </a:r>
            <a:r>
              <a:rPr lang="en-CA" altLang="en-US" sz="1400" b="1" dirty="0">
                <a:latin typeface="Aptos" panose="020B0004020202020204" pitchFamily="34" charset="0"/>
                <a:ea typeface="Aptos" panose="020B0004020202020204" pitchFamily="34" charset="0"/>
                <a:cs typeface="Times New Roman" panose="02020603050405020304" pitchFamily="18" charset="0"/>
              </a:rPr>
              <a:t>FXCN31</a:t>
            </a:r>
            <a:r>
              <a:rPr lang="en-CA" altLang="en-US" sz="1400" dirty="0">
                <a:latin typeface="Aptos" panose="020B0004020202020204" pitchFamily="34" charset="0"/>
                <a:ea typeface="Aptos" panose="020B0004020202020204" pitchFamily="34" charset="0"/>
                <a:cs typeface="Times New Roman" panose="02020603050405020304" pitchFamily="18" charset="0"/>
              </a:rPr>
              <a:t> and rainfall warnings but no tropical/wind warnings</a:t>
            </a:r>
          </a:p>
          <a:p>
            <a:pPr marL="285750" indent="-285750">
              <a:buFontTx/>
              <a:buChar char="-"/>
              <a:defRPr/>
            </a:pPr>
            <a:endParaRPr lang="en-CA" altLang="en-US" sz="1400" dirty="0">
              <a:latin typeface="Aptos" panose="020B0004020202020204" pitchFamily="34" charset="0"/>
              <a:ea typeface="Aptos" panose="020B0004020202020204" pitchFamily="34" charset="0"/>
              <a:cs typeface="Times New Roman" panose="02020603050405020304" pitchFamily="18" charset="0"/>
            </a:endParaRPr>
          </a:p>
          <a:p>
            <a:pPr>
              <a:defRPr/>
            </a:pPr>
            <a:r>
              <a:rPr lang="en-CA" altLang="en-US" sz="1400" dirty="0">
                <a:latin typeface="Aptos" panose="020B0004020202020204" pitchFamily="34" charset="0"/>
                <a:ea typeface="Aptos" panose="020B0004020202020204" pitchFamily="34" charset="0"/>
                <a:cs typeface="Times New Roman" panose="02020603050405020304" pitchFamily="18" charset="0"/>
              </a:rPr>
              <a:t>- </a:t>
            </a:r>
            <a:r>
              <a:rPr lang="en-CA" altLang="en-US" sz="1400" dirty="0">
                <a:solidFill>
                  <a:srgbClr val="F709F7"/>
                </a:solidFill>
                <a:latin typeface="Aptos" panose="020B0004020202020204" pitchFamily="34" charset="0"/>
                <a:ea typeface="Aptos" panose="020B0004020202020204" pitchFamily="34" charset="0"/>
                <a:cs typeface="Times New Roman" panose="02020603050405020304" pitchFamily="18" charset="0"/>
              </a:rPr>
              <a:t>Debby 2024</a:t>
            </a:r>
            <a:r>
              <a:rPr lang="en-CA" altLang="en-US" sz="1400" dirty="0">
                <a:latin typeface="Aptos" panose="020B0004020202020204" pitchFamily="34" charset="0"/>
                <a:ea typeface="Aptos" panose="020B0004020202020204" pitchFamily="34" charset="0"/>
                <a:cs typeface="Times New Roman" panose="02020603050405020304" pitchFamily="18" charset="0"/>
              </a:rPr>
              <a:t>: Desk </a:t>
            </a:r>
            <a:r>
              <a:rPr lang="en-CA" altLang="en-US" sz="1400" b="1" dirty="0">
                <a:solidFill>
                  <a:srgbClr val="FF0000"/>
                </a:solidFill>
                <a:latin typeface="Aptos" panose="020B0004020202020204" pitchFamily="34" charset="0"/>
                <a:ea typeface="Aptos" panose="020B0004020202020204" pitchFamily="34" charset="0"/>
                <a:cs typeface="Times New Roman" panose="02020603050405020304" pitchFamily="18" charset="0"/>
              </a:rPr>
              <a:t>NOT activated </a:t>
            </a:r>
            <a:r>
              <a:rPr lang="en-CA" altLang="en-US" sz="1400" dirty="0">
                <a:latin typeface="Aptos" panose="020B0004020202020204" pitchFamily="34" charset="0"/>
                <a:ea typeface="Aptos" panose="020B0004020202020204" pitchFamily="34" charset="0"/>
                <a:cs typeface="Times New Roman" panose="02020603050405020304" pitchFamily="18" charset="0"/>
              </a:rPr>
              <a:t>and no WOCN31</a:t>
            </a:r>
          </a:p>
          <a:p>
            <a:pPr marL="285750" indent="-285750">
              <a:buFontTx/>
              <a:buChar char="-"/>
              <a:defRPr/>
            </a:pPr>
            <a:endParaRPr lang="en-CA" altLang="en-US" sz="1400" dirty="0">
              <a:ea typeface="Aptos" panose="020B0004020202020204" pitchFamily="34" charset="0"/>
              <a:cs typeface="Times New Roman" panose="02020603050405020304" pitchFamily="18" charset="0"/>
            </a:endParaRPr>
          </a:p>
          <a:p>
            <a:pPr>
              <a:defRPr/>
            </a:pPr>
            <a:endParaRPr lang="en-CA" altLang="en-US" dirty="0">
              <a:ea typeface="Aptos" panose="020B0004020202020204" pitchFamily="34" charset="0"/>
              <a:cs typeface="Times New Roman" panose="02020603050405020304" pitchFamily="18" charset="0"/>
            </a:endParaRPr>
          </a:p>
        </p:txBody>
      </p:sp>
      <p:sp>
        <p:nvSpPr>
          <p:cNvPr id="29699" name="TextBox 1">
            <a:extLst>
              <a:ext uri="{FF2B5EF4-FFF2-40B4-BE49-F238E27FC236}">
                <a16:creationId xmlns:a16="http://schemas.microsoft.com/office/drawing/2014/main" id="{893741AD-68FC-0719-55ED-0CB7654F4E89}"/>
              </a:ext>
            </a:extLst>
          </p:cNvPr>
          <p:cNvSpPr txBox="1">
            <a:spLocks noChangeArrowheads="1"/>
          </p:cNvSpPr>
          <p:nvPr/>
        </p:nvSpPr>
        <p:spPr bwMode="auto">
          <a:xfrm>
            <a:off x="2232951" y="193593"/>
            <a:ext cx="8056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FF0000"/>
                </a:solidFill>
              </a:rPr>
              <a:t>Notes on Past Cases (Southern US Landfalls)</a:t>
            </a:r>
            <a:endParaRPr lang="en-CA" altLang="en-US" sz="28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4E99-0962-20F5-7BD4-9E04D33E1385}"/>
              </a:ext>
            </a:extLst>
          </p:cNvPr>
          <p:cNvSpPr>
            <a:spLocks noGrp="1"/>
          </p:cNvSpPr>
          <p:nvPr>
            <p:ph type="title"/>
          </p:nvPr>
        </p:nvSpPr>
        <p:spPr/>
        <p:txBody>
          <a:bodyPr/>
          <a:lstStyle/>
          <a:p>
            <a:endParaRPr lang="en-CA" dirty="0"/>
          </a:p>
        </p:txBody>
      </p:sp>
      <p:pic>
        <p:nvPicPr>
          <p:cNvPr id="5" name="Picture 4">
            <a:extLst>
              <a:ext uri="{FF2B5EF4-FFF2-40B4-BE49-F238E27FC236}">
                <a16:creationId xmlns:a16="http://schemas.microsoft.com/office/drawing/2014/main" id="{C59D2161-65C9-93D3-3436-2F983D023C16}"/>
              </a:ext>
            </a:extLst>
          </p:cNvPr>
          <p:cNvPicPr>
            <a:picLocks noChangeAspect="1"/>
          </p:cNvPicPr>
          <p:nvPr/>
        </p:nvPicPr>
        <p:blipFill>
          <a:blip r:embed="rId2"/>
          <a:stretch>
            <a:fillRect/>
          </a:stretch>
        </p:blipFill>
        <p:spPr>
          <a:xfrm>
            <a:off x="555605" y="219918"/>
            <a:ext cx="4768246" cy="636028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ACC22DF-A192-9045-FA6B-62005FF49F49}"/>
              </a:ext>
            </a:extLst>
          </p:cNvPr>
          <p:cNvPicPr>
            <a:picLocks noChangeAspect="1"/>
          </p:cNvPicPr>
          <p:nvPr/>
        </p:nvPicPr>
        <p:blipFill>
          <a:blip r:embed="rId3"/>
          <a:stretch>
            <a:fillRect/>
          </a:stretch>
        </p:blipFill>
        <p:spPr>
          <a:xfrm>
            <a:off x="5886706" y="1284789"/>
            <a:ext cx="5510223" cy="5295418"/>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3E1AE2D-C424-A3A2-820D-2C8FF596D444}"/>
              </a:ext>
            </a:extLst>
          </p:cNvPr>
          <p:cNvSpPr txBox="1"/>
          <p:nvPr/>
        </p:nvSpPr>
        <p:spPr>
          <a:xfrm>
            <a:off x="6999514" y="419427"/>
            <a:ext cx="3036922" cy="523220"/>
          </a:xfrm>
          <a:prstGeom prst="rect">
            <a:avLst/>
          </a:prstGeom>
          <a:noFill/>
        </p:spPr>
        <p:txBody>
          <a:bodyPr wrap="none" rtlCol="0">
            <a:spAutoFit/>
          </a:bodyPr>
          <a:lstStyle/>
          <a:p>
            <a:r>
              <a:rPr lang="en-US" sz="2800" b="1" dirty="0">
                <a:solidFill>
                  <a:srgbClr val="990000"/>
                </a:solidFill>
              </a:rPr>
              <a:t>NLWO Contingency</a:t>
            </a:r>
            <a:endParaRPr lang="en-CA" sz="2800" b="1" dirty="0">
              <a:solidFill>
                <a:srgbClr val="990000"/>
              </a:solidFill>
            </a:endParaRPr>
          </a:p>
        </p:txBody>
      </p:sp>
    </p:spTree>
    <p:extLst>
      <p:ext uri="{BB962C8B-B14F-4D97-AF65-F5344CB8AC3E}">
        <p14:creationId xmlns:p14="http://schemas.microsoft.com/office/powerpoint/2010/main" val="2781077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5C7430-84D5-E7B8-CDD5-400E913AA957}"/>
              </a:ext>
            </a:extLst>
          </p:cNvPr>
          <p:cNvSpPr>
            <a:spLocks noGrp="1"/>
          </p:cNvSpPr>
          <p:nvPr>
            <p:ph idx="1"/>
          </p:nvPr>
        </p:nvSpPr>
        <p:spPr>
          <a:xfrm>
            <a:off x="731520" y="1166018"/>
            <a:ext cx="10596879" cy="4525963"/>
          </a:xfrm>
        </p:spPr>
        <p:txBody>
          <a:bodyPr>
            <a:normAutofit lnSpcReduction="10000"/>
          </a:bodyPr>
          <a:lstStyle/>
          <a:p>
            <a:pPr>
              <a:defRPr/>
            </a:pPr>
            <a:r>
              <a:rPr lang="en-CA" altLang="en-US" sz="2000" dirty="0">
                <a:latin typeface="Aptos" panose="020B0004020202020204" pitchFamily="34" charset="0"/>
                <a:ea typeface="Aptos" panose="020B0004020202020204" pitchFamily="34" charset="0"/>
                <a:cs typeface="Times New Roman" panose="02020603050405020304" pitchFamily="18" charset="0"/>
              </a:rPr>
              <a:t>If we had a Hazel setup nowadays with models showing the deep secondary non-tropical low forming northwest of the remnant core of Hurricane Hazel - then impacting southern ON - we would certainly staff the desk 24/7 with WO31s due to the high profile and impacts of the storm</a:t>
            </a:r>
          </a:p>
          <a:p>
            <a:pPr marL="0" indent="0">
              <a:buNone/>
              <a:defRPr/>
            </a:pPr>
            <a:r>
              <a:rPr lang="en-CA" altLang="en-US" sz="2000" dirty="0">
                <a:latin typeface="Aptos" panose="020B0004020202020204" pitchFamily="34" charset="0"/>
                <a:ea typeface="Aptos" panose="020B0004020202020204" pitchFamily="34" charset="0"/>
                <a:cs typeface="Times New Roman" panose="02020603050405020304" pitchFamily="18" charset="0"/>
              </a:rPr>
              <a:t> </a:t>
            </a:r>
          </a:p>
          <a:p>
            <a:pPr>
              <a:defRPr/>
            </a:pPr>
            <a:r>
              <a:rPr lang="en-CA" altLang="en-US" sz="2000" dirty="0">
                <a:latin typeface="Aptos" panose="020B0004020202020204" pitchFamily="34" charset="0"/>
                <a:ea typeface="Aptos" panose="020B0004020202020204" pitchFamily="34" charset="0"/>
                <a:cs typeface="Times New Roman" panose="02020603050405020304" pitchFamily="18" charset="0"/>
              </a:rPr>
              <a:t>Whether tropical wind alerts would be issued for the Great Lakes is another story since it was from a secondary non-tropical low</a:t>
            </a:r>
          </a:p>
          <a:p>
            <a:pPr>
              <a:defRPr/>
            </a:pPr>
            <a:endParaRPr lang="en-CA" altLang="en-US" sz="2000" dirty="0">
              <a:latin typeface="Aptos" panose="020B0004020202020204" pitchFamily="34" charset="0"/>
              <a:ea typeface="Aptos" panose="020B0004020202020204" pitchFamily="34" charset="0"/>
              <a:cs typeface="Times New Roman" panose="02020603050405020304" pitchFamily="18" charset="0"/>
            </a:endParaRPr>
          </a:p>
          <a:p>
            <a:pPr>
              <a:defRPr/>
            </a:pPr>
            <a:r>
              <a:rPr lang="en-CA" altLang="en-US" sz="2000" dirty="0">
                <a:latin typeface="Aptos" panose="020B0004020202020204" pitchFamily="34" charset="0"/>
                <a:ea typeface="Aptos" panose="020B0004020202020204" pitchFamily="34" charset="0"/>
                <a:cs typeface="Times New Roman" panose="02020603050405020304" pitchFamily="18" charset="0"/>
              </a:rPr>
              <a:t>Need for extra eyes on the situation 24/7.  We would still also likely prepare our own track and wind radii (i.e. prepare FXCNs) – although wind radii over continent don’t make a lot of sense due complex terrain effects.   They could be required as a guide for OSPC’s wind forecasts over the Great Lakes. </a:t>
            </a:r>
            <a:r>
              <a:rPr lang="en-CA" altLang="en-US" sz="2000" i="1" dirty="0">
                <a:latin typeface="Aptos" panose="020B0004020202020204" pitchFamily="34" charset="0"/>
                <a:ea typeface="Aptos" panose="020B0004020202020204" pitchFamily="34" charset="0"/>
                <a:cs typeface="Times New Roman" panose="02020603050405020304" pitchFamily="18" charset="0"/>
              </a:rPr>
              <a:t>Not trivial with non-tropical/secondary low</a:t>
            </a:r>
          </a:p>
          <a:p>
            <a:pPr>
              <a:defRPr/>
            </a:pPr>
            <a:endParaRPr lang="en-CA" altLang="en-US" sz="2000" dirty="0">
              <a:latin typeface="Aptos" panose="020B0004020202020204" pitchFamily="34" charset="0"/>
              <a:ea typeface="Aptos" panose="020B0004020202020204" pitchFamily="34" charset="0"/>
              <a:cs typeface="Times New Roman" panose="02020603050405020304" pitchFamily="18" charset="0"/>
            </a:endParaRPr>
          </a:p>
          <a:p>
            <a:pPr>
              <a:defRPr/>
            </a:pPr>
            <a:r>
              <a:rPr lang="en-CA" altLang="en-US" sz="2000" dirty="0">
                <a:latin typeface="Aptos" panose="020B0004020202020204" pitchFamily="34" charset="0"/>
                <a:ea typeface="Aptos" panose="020B0004020202020204" pitchFamily="34" charset="0"/>
                <a:cs typeface="Times New Roman" panose="02020603050405020304" pitchFamily="18" charset="0"/>
              </a:rPr>
              <a:t>Extra help would be required for media without a doubt</a:t>
            </a:r>
          </a:p>
          <a:p>
            <a:pPr>
              <a:defRPr/>
            </a:pPr>
            <a:endParaRPr lang="en-CA" dirty="0"/>
          </a:p>
        </p:txBody>
      </p:sp>
      <p:sp>
        <p:nvSpPr>
          <p:cNvPr id="30723" name="TextBox 3">
            <a:extLst>
              <a:ext uri="{FF2B5EF4-FFF2-40B4-BE49-F238E27FC236}">
                <a16:creationId xmlns:a16="http://schemas.microsoft.com/office/drawing/2014/main" id="{B61A03D9-09E4-E236-1E9C-242E3C618DB7}"/>
              </a:ext>
            </a:extLst>
          </p:cNvPr>
          <p:cNvSpPr txBox="1">
            <a:spLocks noChangeArrowheads="1"/>
          </p:cNvSpPr>
          <p:nvPr/>
        </p:nvSpPr>
        <p:spPr bwMode="auto">
          <a:xfrm>
            <a:off x="1800225" y="152401"/>
            <a:ext cx="859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FF0000"/>
                </a:solidFill>
              </a:rPr>
              <a:t>How would the CHC handle a Hazel ‘54 scenario?</a:t>
            </a:r>
            <a:endParaRPr lang="en-CA" altLang="en-US" sz="2800" b="1">
              <a:solidFill>
                <a:srgbClr val="FF0000"/>
              </a:solidFill>
            </a:endParaRPr>
          </a:p>
        </p:txBody>
      </p:sp>
    </p:spTree>
    <p:extLst>
      <p:ext uri="{BB962C8B-B14F-4D97-AF65-F5344CB8AC3E}">
        <p14:creationId xmlns:p14="http://schemas.microsoft.com/office/powerpoint/2010/main" val="2403797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8" descr="A map of the world&#10;&#10;AI-generated content may be incorrect.">
            <a:extLst>
              <a:ext uri="{FF2B5EF4-FFF2-40B4-BE49-F238E27FC236}">
                <a16:creationId xmlns:a16="http://schemas.microsoft.com/office/drawing/2014/main" id="{61855D9F-DAC7-09A2-FB7A-C3A14EEA05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84801" y="954088"/>
            <a:ext cx="5191125"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0">
            <a:extLst>
              <a:ext uri="{FF2B5EF4-FFF2-40B4-BE49-F238E27FC236}">
                <a16:creationId xmlns:a16="http://schemas.microsoft.com/office/drawing/2014/main" id="{6E7EDDFB-F08D-C566-45E9-DF7F67D60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6" y="457200"/>
            <a:ext cx="35163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2">
            <a:extLst>
              <a:ext uri="{FF2B5EF4-FFF2-40B4-BE49-F238E27FC236}">
                <a16:creationId xmlns:a16="http://schemas.microsoft.com/office/drawing/2014/main" id="{76F4B6E3-F099-7E0E-D3AC-8036B3C011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6" y="3773488"/>
            <a:ext cx="3516313"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13">
            <a:extLst>
              <a:ext uri="{FF2B5EF4-FFF2-40B4-BE49-F238E27FC236}">
                <a16:creationId xmlns:a16="http://schemas.microsoft.com/office/drawing/2014/main" id="{B9C169AF-DDE4-62E5-014B-0F7285D61845}"/>
              </a:ext>
            </a:extLst>
          </p:cNvPr>
          <p:cNvSpPr txBox="1">
            <a:spLocks noChangeArrowheads="1"/>
          </p:cNvSpPr>
          <p:nvPr/>
        </p:nvSpPr>
        <p:spPr bwMode="auto">
          <a:xfrm>
            <a:off x="5502276" y="273051"/>
            <a:ext cx="4373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rPr>
              <a:t>Unique case of “The Hazels”</a:t>
            </a:r>
            <a:endParaRPr lang="en-CA" altLang="en-US" sz="2400" b="1">
              <a:solidFill>
                <a:srgbClr val="FF0000"/>
              </a:solidFill>
            </a:endParaRPr>
          </a:p>
        </p:txBody>
      </p:sp>
      <p:sp>
        <p:nvSpPr>
          <p:cNvPr id="2" name="Oval 1">
            <a:extLst>
              <a:ext uri="{FF2B5EF4-FFF2-40B4-BE49-F238E27FC236}">
                <a16:creationId xmlns:a16="http://schemas.microsoft.com/office/drawing/2014/main" id="{A44F769A-344F-32A3-ABC3-19995019064C}"/>
              </a:ext>
            </a:extLst>
          </p:cNvPr>
          <p:cNvSpPr/>
          <p:nvPr/>
        </p:nvSpPr>
        <p:spPr>
          <a:xfrm>
            <a:off x="7122160" y="2448560"/>
            <a:ext cx="233680" cy="457200"/>
          </a:xfrm>
          <a:prstGeom prst="ellipse">
            <a:avLst/>
          </a:prstGeom>
          <a:solidFill>
            <a:srgbClr val="33CC33">
              <a:alpha val="5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34CC0CF7-B5FD-F9E6-89C1-0E69C54DA8EB}"/>
              </a:ext>
            </a:extLst>
          </p:cNvPr>
          <p:cNvSpPr txBox="1"/>
          <p:nvPr/>
        </p:nvSpPr>
        <p:spPr>
          <a:xfrm>
            <a:off x="7347702" y="2125394"/>
            <a:ext cx="1078787" cy="646331"/>
          </a:xfrm>
          <a:prstGeom prst="rect">
            <a:avLst/>
          </a:prstGeom>
          <a:noFill/>
        </p:spPr>
        <p:txBody>
          <a:bodyPr wrap="square" rtlCol="0">
            <a:spAutoFit/>
          </a:bodyPr>
          <a:lstStyle/>
          <a:p>
            <a:r>
              <a:rPr lang="en-US" dirty="0">
                <a:solidFill>
                  <a:srgbClr val="00B050"/>
                </a:solidFill>
              </a:rPr>
              <a:t>Severe flooding</a:t>
            </a:r>
            <a:endParaRPr lang="en-CA" dirty="0">
              <a:solidFill>
                <a:srgbClr val="00B050"/>
              </a:solidFill>
            </a:endParaRPr>
          </a:p>
        </p:txBody>
      </p:sp>
    </p:spTree>
    <p:extLst>
      <p:ext uri="{BB962C8B-B14F-4D97-AF65-F5344CB8AC3E}">
        <p14:creationId xmlns:p14="http://schemas.microsoft.com/office/powerpoint/2010/main" val="366073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19A1-7000-AFDD-D0B9-5C755553DACE}"/>
              </a:ext>
            </a:extLst>
          </p:cNvPr>
          <p:cNvSpPr>
            <a:spLocks noGrp="1"/>
          </p:cNvSpPr>
          <p:nvPr>
            <p:ph type="title"/>
          </p:nvPr>
        </p:nvSpPr>
        <p:spPr>
          <a:xfrm>
            <a:off x="3464560" y="2559685"/>
            <a:ext cx="7066280" cy="1325563"/>
          </a:xfrm>
        </p:spPr>
        <p:txBody>
          <a:bodyPr/>
          <a:lstStyle/>
          <a:p>
            <a:r>
              <a:rPr lang="en-US" b="1" dirty="0">
                <a:solidFill>
                  <a:srgbClr val="0066FF"/>
                </a:solidFill>
              </a:rPr>
              <a:t>NHC Product Updates</a:t>
            </a:r>
            <a:endParaRPr lang="en-CA" b="1" dirty="0">
              <a:solidFill>
                <a:srgbClr val="0066FF"/>
              </a:solidFill>
            </a:endParaRPr>
          </a:p>
        </p:txBody>
      </p:sp>
    </p:spTree>
    <p:extLst>
      <p:ext uri="{BB962C8B-B14F-4D97-AF65-F5344CB8AC3E}">
        <p14:creationId xmlns:p14="http://schemas.microsoft.com/office/powerpoint/2010/main" val="3415076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FB689-4436-6324-2C03-947D3703497E}"/>
              </a:ext>
            </a:extLst>
          </p:cNvPr>
          <p:cNvPicPr>
            <a:picLocks noChangeAspect="1"/>
          </p:cNvPicPr>
          <p:nvPr/>
        </p:nvPicPr>
        <p:blipFill>
          <a:blip r:embed="rId2"/>
          <a:stretch>
            <a:fillRect/>
          </a:stretch>
        </p:blipFill>
        <p:spPr>
          <a:xfrm>
            <a:off x="1075607" y="129536"/>
            <a:ext cx="10040786" cy="6598928"/>
          </a:xfrm>
          <a:prstGeom prst="rect">
            <a:avLst/>
          </a:prstGeom>
        </p:spPr>
      </p:pic>
      <p:sp>
        <p:nvSpPr>
          <p:cNvPr id="6" name="TextBox 5">
            <a:extLst>
              <a:ext uri="{FF2B5EF4-FFF2-40B4-BE49-F238E27FC236}">
                <a16:creationId xmlns:a16="http://schemas.microsoft.com/office/drawing/2014/main" id="{5928AE39-8BF3-BAE3-EE7F-BA6BA61AD1AB}"/>
              </a:ext>
            </a:extLst>
          </p:cNvPr>
          <p:cNvSpPr txBox="1"/>
          <p:nvPr/>
        </p:nvSpPr>
        <p:spPr>
          <a:xfrm>
            <a:off x="2042160" y="4572000"/>
            <a:ext cx="2664704" cy="861774"/>
          </a:xfrm>
          <a:prstGeom prst="rect">
            <a:avLst/>
          </a:prstGeom>
          <a:noFill/>
        </p:spPr>
        <p:txBody>
          <a:bodyPr wrap="none" rtlCol="0">
            <a:spAutoFit/>
          </a:bodyPr>
          <a:lstStyle/>
          <a:p>
            <a:r>
              <a:rPr lang="en-US" sz="3200" b="1" dirty="0" err="1">
                <a:solidFill>
                  <a:srgbClr val="FF0000"/>
                </a:solidFill>
              </a:rPr>
              <a:t>RiTA</a:t>
            </a:r>
            <a:r>
              <a:rPr lang="en-US" sz="3200" b="1" dirty="0">
                <a:solidFill>
                  <a:srgbClr val="FF0000"/>
                </a:solidFill>
              </a:rPr>
              <a:t> – Tropical</a:t>
            </a:r>
          </a:p>
          <a:p>
            <a:r>
              <a:rPr lang="en-US" dirty="0">
                <a:solidFill>
                  <a:srgbClr val="FF0000"/>
                </a:solidFill>
              </a:rPr>
              <a:t>…from the ~32-page doc</a:t>
            </a:r>
            <a:endParaRPr lang="en-CA" dirty="0">
              <a:solidFill>
                <a:srgbClr val="FF0000"/>
              </a:solidFill>
            </a:endParaRPr>
          </a:p>
        </p:txBody>
      </p:sp>
      <p:sp>
        <p:nvSpPr>
          <p:cNvPr id="7" name="Rectangle 6">
            <a:extLst>
              <a:ext uri="{FF2B5EF4-FFF2-40B4-BE49-F238E27FC236}">
                <a16:creationId xmlns:a16="http://schemas.microsoft.com/office/drawing/2014/main" id="{467BC8C9-9C7B-2566-8B77-80B58F0FA870}"/>
              </a:ext>
            </a:extLst>
          </p:cNvPr>
          <p:cNvSpPr/>
          <p:nvPr/>
        </p:nvSpPr>
        <p:spPr>
          <a:xfrm>
            <a:off x="6360160" y="5791200"/>
            <a:ext cx="3657600" cy="853440"/>
          </a:xfrm>
          <a:prstGeom prst="rect">
            <a:avLst/>
          </a:prstGeom>
          <a:solidFill>
            <a:schemeClr val="accent2">
              <a:lumMod val="60000"/>
              <a:lumOff val="40000"/>
              <a:alpha val="22000"/>
            </a:schemeClr>
          </a:solidFill>
          <a:ln w="28575">
            <a:solidFill>
              <a:schemeClr val="accent1">
                <a:shade val="15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16C7AD6F-4F7B-B018-7F24-C27B09DFE23A}"/>
              </a:ext>
            </a:extLst>
          </p:cNvPr>
          <p:cNvSpPr txBox="1"/>
          <p:nvPr/>
        </p:nvSpPr>
        <p:spPr>
          <a:xfrm>
            <a:off x="4106877" y="5959178"/>
            <a:ext cx="1961627" cy="523220"/>
          </a:xfrm>
          <a:prstGeom prst="rect">
            <a:avLst/>
          </a:prstGeom>
          <a:noFill/>
        </p:spPr>
        <p:txBody>
          <a:bodyPr wrap="none" rtlCol="0">
            <a:spAutoFit/>
          </a:bodyPr>
          <a:lstStyle/>
          <a:p>
            <a:r>
              <a:rPr lang="en-US" sz="2800" b="1" i="1" dirty="0">
                <a:solidFill>
                  <a:srgbClr val="FFC000"/>
                </a:solidFill>
              </a:rPr>
              <a:t>Examples -&gt;</a:t>
            </a:r>
            <a:endParaRPr lang="en-CA" sz="2800" b="1" i="1" dirty="0">
              <a:solidFill>
                <a:srgbClr val="FFC000"/>
              </a:solidFill>
            </a:endParaRPr>
          </a:p>
        </p:txBody>
      </p:sp>
      <p:sp>
        <p:nvSpPr>
          <p:cNvPr id="4" name="Rectangle: Rounded Corners 3">
            <a:extLst>
              <a:ext uri="{FF2B5EF4-FFF2-40B4-BE49-F238E27FC236}">
                <a16:creationId xmlns:a16="http://schemas.microsoft.com/office/drawing/2014/main" id="{35AC8E25-CFFC-3A3B-F7FE-3FCD92F4BC80}"/>
              </a:ext>
            </a:extLst>
          </p:cNvPr>
          <p:cNvSpPr/>
          <p:nvPr/>
        </p:nvSpPr>
        <p:spPr>
          <a:xfrm>
            <a:off x="2540000" y="2707660"/>
            <a:ext cx="2255520" cy="523220"/>
          </a:xfrm>
          <a:prstGeom prst="roundRect">
            <a:avLst/>
          </a:prstGeom>
          <a:solidFill>
            <a:srgbClr val="FFC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97CE93CB-2635-D14F-75A3-2089E2A67E80}"/>
              </a:ext>
            </a:extLst>
          </p:cNvPr>
          <p:cNvSpPr/>
          <p:nvPr/>
        </p:nvSpPr>
        <p:spPr>
          <a:xfrm>
            <a:off x="9462499" y="1741800"/>
            <a:ext cx="1167030" cy="486247"/>
          </a:xfrm>
          <a:prstGeom prst="roundRect">
            <a:avLst/>
          </a:prstGeom>
          <a:solidFill>
            <a:srgbClr val="FFC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1F028353-DB70-1718-F7D7-06B41405B0D8}"/>
              </a:ext>
            </a:extLst>
          </p:cNvPr>
          <p:cNvSpPr/>
          <p:nvPr/>
        </p:nvSpPr>
        <p:spPr>
          <a:xfrm>
            <a:off x="1181528" y="224499"/>
            <a:ext cx="1358472" cy="206249"/>
          </a:xfrm>
          <a:prstGeom prst="rect">
            <a:avLst/>
          </a:prstGeom>
          <a:solidFill>
            <a:schemeClr val="accent1">
              <a:alpha val="4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5A38EAA7-E7F0-DCB8-5C24-1676DFE403C9}"/>
              </a:ext>
            </a:extLst>
          </p:cNvPr>
          <p:cNvSpPr/>
          <p:nvPr/>
        </p:nvSpPr>
        <p:spPr>
          <a:xfrm>
            <a:off x="6360160" y="214991"/>
            <a:ext cx="1273996" cy="215757"/>
          </a:xfrm>
          <a:prstGeom prst="rect">
            <a:avLst/>
          </a:prstGeom>
          <a:solidFill>
            <a:schemeClr val="accent1">
              <a:alpha val="4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24432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033" y="55503"/>
            <a:ext cx="10515600" cy="493137"/>
          </a:xfrm>
        </p:spPr>
        <p:txBody>
          <a:bodyPr>
            <a:normAutofit fontScale="90000"/>
          </a:bodyPr>
          <a:lstStyle/>
          <a:p>
            <a:r>
              <a:rPr lang="en-US" b="1" dirty="0"/>
              <a:t>Staff</a:t>
            </a:r>
            <a:r>
              <a:rPr lang="en-US" dirty="0"/>
              <a:t> </a:t>
            </a:r>
            <a:r>
              <a:rPr lang="en-US" sz="2400" b="1" i="1" dirty="0"/>
              <a:t>(listed by year NHC-trained)</a:t>
            </a:r>
            <a:endParaRPr lang="en-CA" sz="2400" b="1" i="1" dirty="0"/>
          </a:p>
        </p:txBody>
      </p:sp>
      <p:pic>
        <p:nvPicPr>
          <p:cNvPr id="8" name="Picture 7">
            <a:extLst>
              <a:ext uri="{FF2B5EF4-FFF2-40B4-BE49-F238E27FC236}">
                <a16:creationId xmlns:a16="http://schemas.microsoft.com/office/drawing/2014/main" id="{252D844D-2231-D948-F054-091CDD9E6B6C}"/>
              </a:ext>
            </a:extLst>
          </p:cNvPr>
          <p:cNvPicPr>
            <a:picLocks noChangeAspect="1"/>
          </p:cNvPicPr>
          <p:nvPr/>
        </p:nvPicPr>
        <p:blipFill>
          <a:blip r:embed="rId2"/>
          <a:stretch>
            <a:fillRect/>
          </a:stretch>
        </p:blipFill>
        <p:spPr>
          <a:xfrm>
            <a:off x="1241923" y="743061"/>
            <a:ext cx="10078857" cy="5792008"/>
          </a:xfrm>
          <a:prstGeom prst="rect">
            <a:avLst/>
          </a:prstGeom>
        </p:spPr>
      </p:pic>
    </p:spTree>
    <p:extLst>
      <p:ext uri="{BB962C8B-B14F-4D97-AF65-F5344CB8AC3E}">
        <p14:creationId xmlns:p14="http://schemas.microsoft.com/office/powerpoint/2010/main" val="306653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97E8-314C-7B07-AA43-0CEB721AE6FC}"/>
              </a:ext>
            </a:extLst>
          </p:cNvPr>
          <p:cNvSpPr>
            <a:spLocks noGrp="1"/>
          </p:cNvSpPr>
          <p:nvPr>
            <p:ph type="title"/>
          </p:nvPr>
        </p:nvSpPr>
        <p:spPr/>
        <p:txBody>
          <a:bodyPr/>
          <a:lstStyle/>
          <a:p>
            <a:endParaRPr lang="en-CA"/>
          </a:p>
        </p:txBody>
      </p:sp>
      <p:pic>
        <p:nvPicPr>
          <p:cNvPr id="5" name="Content Placeholder 4" descr="A graph of a number of tropical cyclones&#10;&#10;AI-generated content may be incorrect.">
            <a:extLst>
              <a:ext uri="{FF2B5EF4-FFF2-40B4-BE49-F238E27FC236}">
                <a16:creationId xmlns:a16="http://schemas.microsoft.com/office/drawing/2014/main" id="{F6471CF4-B47A-ADFC-53F5-D21DA68643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3366" y="257736"/>
            <a:ext cx="10145268" cy="6342527"/>
          </a:xfrm>
        </p:spPr>
      </p:pic>
    </p:spTree>
    <p:extLst>
      <p:ext uri="{BB962C8B-B14F-4D97-AF65-F5344CB8AC3E}">
        <p14:creationId xmlns:p14="http://schemas.microsoft.com/office/powerpoint/2010/main" val="2945755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8BD0-84B2-DF1F-7B8E-7395151701D9}"/>
              </a:ext>
            </a:extLst>
          </p:cNvPr>
          <p:cNvSpPr>
            <a:spLocks noGrp="1"/>
          </p:cNvSpPr>
          <p:nvPr>
            <p:ph type="title"/>
          </p:nvPr>
        </p:nvSpPr>
        <p:spPr/>
        <p:txBody>
          <a:bodyPr/>
          <a:lstStyle/>
          <a:p>
            <a:endParaRPr lang="en-CA"/>
          </a:p>
        </p:txBody>
      </p:sp>
      <p:pic>
        <p:nvPicPr>
          <p:cNvPr id="5" name="Content Placeholder 4" descr="A graph showing the number of people in the same country&#10;&#10;AI-generated content may be incorrect.">
            <a:extLst>
              <a:ext uri="{FF2B5EF4-FFF2-40B4-BE49-F238E27FC236}">
                <a16:creationId xmlns:a16="http://schemas.microsoft.com/office/drawing/2014/main" id="{FDB0BB12-1DA0-77A1-A868-7F47E0CE87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617" y="318634"/>
            <a:ext cx="10932605" cy="6220732"/>
          </a:xfrm>
        </p:spPr>
      </p:pic>
    </p:spTree>
    <p:extLst>
      <p:ext uri="{BB962C8B-B14F-4D97-AF65-F5344CB8AC3E}">
        <p14:creationId xmlns:p14="http://schemas.microsoft.com/office/powerpoint/2010/main" val="810596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E64FE-777E-593F-27F7-7154A15C1E5C}"/>
              </a:ext>
            </a:extLst>
          </p:cNvPr>
          <p:cNvSpPr>
            <a:spLocks noGrp="1"/>
          </p:cNvSpPr>
          <p:nvPr>
            <p:ph type="title"/>
          </p:nvPr>
        </p:nvSpPr>
        <p:spPr>
          <a:xfrm>
            <a:off x="635000" y="96837"/>
            <a:ext cx="10515600" cy="888683"/>
          </a:xfrm>
        </p:spPr>
        <p:txBody>
          <a:bodyPr/>
          <a:lstStyle/>
          <a:p>
            <a:r>
              <a:rPr lang="en-US" b="1" dirty="0"/>
              <a:t>A few notes/reminders </a:t>
            </a:r>
            <a:r>
              <a:rPr lang="en-US" sz="2400" b="1" dirty="0"/>
              <a:t>(CHC staff specifically)</a:t>
            </a:r>
            <a:endParaRPr lang="en-CA" sz="2400" b="1" dirty="0"/>
          </a:p>
        </p:txBody>
      </p:sp>
      <p:sp>
        <p:nvSpPr>
          <p:cNvPr id="3" name="Content Placeholder 2">
            <a:extLst>
              <a:ext uri="{FF2B5EF4-FFF2-40B4-BE49-F238E27FC236}">
                <a16:creationId xmlns:a16="http://schemas.microsoft.com/office/drawing/2014/main" id="{A277A3F3-B429-5283-F9F4-AB874C5FC5FD}"/>
              </a:ext>
            </a:extLst>
          </p:cNvPr>
          <p:cNvSpPr>
            <a:spLocks noGrp="1"/>
          </p:cNvSpPr>
          <p:nvPr>
            <p:ph idx="1"/>
          </p:nvPr>
        </p:nvSpPr>
        <p:spPr>
          <a:xfrm>
            <a:off x="452120" y="1219200"/>
            <a:ext cx="11287760" cy="5212080"/>
          </a:xfrm>
        </p:spPr>
        <p:txBody>
          <a:bodyPr>
            <a:normAutofit lnSpcReduction="10000"/>
          </a:bodyPr>
          <a:lstStyle/>
          <a:p>
            <a:r>
              <a:rPr lang="en-US" dirty="0"/>
              <a:t>Plan is that we will continue with post on ‘X’ – usually done by Chris and Bob</a:t>
            </a:r>
          </a:p>
          <a:p>
            <a:endParaRPr lang="en-US" dirty="0"/>
          </a:p>
          <a:p>
            <a:r>
              <a:rPr lang="en-US" dirty="0"/>
              <a:t>This year we will aim to do regular 6-hourly tweets from CHC desk.  </a:t>
            </a:r>
            <a:r>
              <a:rPr lang="en-US" dirty="0">
                <a:hlinkClick r:id="rId2" action="ppaction://hlinkfile"/>
              </a:rPr>
              <a:t>Instructions</a:t>
            </a:r>
            <a:r>
              <a:rPr lang="en-US" dirty="0"/>
              <a:t>.</a:t>
            </a:r>
          </a:p>
          <a:p>
            <a:endParaRPr lang="en-US" dirty="0"/>
          </a:p>
          <a:p>
            <a:r>
              <a:rPr lang="en-US" dirty="0"/>
              <a:t>In addition to daily (~4:40 pm ADT) </a:t>
            </a:r>
            <a:r>
              <a:rPr lang="en-US" dirty="0" err="1"/>
              <a:t>videocon</a:t>
            </a:r>
            <a:r>
              <a:rPr lang="en-US" dirty="0"/>
              <a:t> with NHC for landfall systems, we should have coordination with them before they make an </a:t>
            </a:r>
            <a:r>
              <a:rPr lang="en-US" i="1" dirty="0"/>
              <a:t>official landfall point declaration</a:t>
            </a:r>
          </a:p>
          <a:p>
            <a:endParaRPr lang="en-US" dirty="0"/>
          </a:p>
          <a:p>
            <a:r>
              <a:rPr lang="en-US" dirty="0"/>
              <a:t>We may aim to advertise ‘next WO31 bulletin available by HH:30’ to manage expectations accounting for translation delays </a:t>
            </a:r>
          </a:p>
        </p:txBody>
      </p:sp>
    </p:spTree>
    <p:extLst>
      <p:ext uri="{BB962C8B-B14F-4D97-AF65-F5344CB8AC3E}">
        <p14:creationId xmlns:p14="http://schemas.microsoft.com/office/powerpoint/2010/main" val="123138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CD74-0504-E515-46A7-BC13C9F532CA}"/>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2757ADE-B098-FBE8-F9A7-BB54D0F153F7}"/>
              </a:ext>
            </a:extLst>
          </p:cNvPr>
          <p:cNvSpPr>
            <a:spLocks noGrp="1"/>
          </p:cNvSpPr>
          <p:nvPr>
            <p:ph idx="1"/>
          </p:nvPr>
        </p:nvSpPr>
        <p:spPr/>
        <p:txBody>
          <a:bodyPr/>
          <a:lstStyle/>
          <a:p>
            <a:endParaRPr lang="en-CA"/>
          </a:p>
        </p:txBody>
      </p:sp>
      <p:pic>
        <p:nvPicPr>
          <p:cNvPr id="6" name="Picture 5">
            <a:extLst>
              <a:ext uri="{FF2B5EF4-FFF2-40B4-BE49-F238E27FC236}">
                <a16:creationId xmlns:a16="http://schemas.microsoft.com/office/drawing/2014/main" id="{28D502D9-E3C0-2486-D5D6-8DBB0060FFA7}"/>
              </a:ext>
            </a:extLst>
          </p:cNvPr>
          <p:cNvPicPr>
            <a:picLocks noChangeAspect="1"/>
          </p:cNvPicPr>
          <p:nvPr/>
        </p:nvPicPr>
        <p:blipFill>
          <a:blip r:embed="rId2"/>
          <a:stretch>
            <a:fillRect/>
          </a:stretch>
        </p:blipFill>
        <p:spPr>
          <a:xfrm>
            <a:off x="0" y="42333"/>
            <a:ext cx="12192000" cy="6773333"/>
          </a:xfrm>
          <a:prstGeom prst="rect">
            <a:avLst/>
          </a:prstGeom>
        </p:spPr>
      </p:pic>
    </p:spTree>
    <p:extLst>
      <p:ext uri="{BB962C8B-B14F-4D97-AF65-F5344CB8AC3E}">
        <p14:creationId xmlns:p14="http://schemas.microsoft.com/office/powerpoint/2010/main" val="1431430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68EA62-8E35-7108-53CB-38EFABDA3FF4}"/>
              </a:ext>
            </a:extLst>
          </p:cNvPr>
          <p:cNvPicPr>
            <a:picLocks noChangeAspect="1"/>
          </p:cNvPicPr>
          <p:nvPr/>
        </p:nvPicPr>
        <p:blipFill>
          <a:blip r:embed="rId2"/>
          <a:stretch>
            <a:fillRect/>
          </a:stretch>
        </p:blipFill>
        <p:spPr>
          <a:xfrm>
            <a:off x="272143" y="149166"/>
            <a:ext cx="11647714" cy="6310254"/>
          </a:xfrm>
          <a:prstGeom prst="rect">
            <a:avLst/>
          </a:prstGeom>
        </p:spPr>
      </p:pic>
      <p:sp>
        <p:nvSpPr>
          <p:cNvPr id="6" name="Rectangle 5">
            <a:extLst>
              <a:ext uri="{FF2B5EF4-FFF2-40B4-BE49-F238E27FC236}">
                <a16:creationId xmlns:a16="http://schemas.microsoft.com/office/drawing/2014/main" id="{FD995D16-1A0C-079E-77C7-A263F06AAAC0}"/>
              </a:ext>
            </a:extLst>
          </p:cNvPr>
          <p:cNvSpPr/>
          <p:nvPr/>
        </p:nvSpPr>
        <p:spPr>
          <a:xfrm>
            <a:off x="4463143" y="3429000"/>
            <a:ext cx="2057400" cy="108857"/>
          </a:xfrm>
          <a:prstGeom prst="rect">
            <a:avLst/>
          </a:prstGeom>
          <a:noFill/>
          <a:ln w="28575">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B25781CD-AAA3-2214-32CA-B46C57944595}"/>
              </a:ext>
            </a:extLst>
          </p:cNvPr>
          <p:cNvSpPr/>
          <p:nvPr/>
        </p:nvSpPr>
        <p:spPr>
          <a:xfrm>
            <a:off x="4463143" y="4251960"/>
            <a:ext cx="2057400" cy="108857"/>
          </a:xfrm>
          <a:prstGeom prst="rect">
            <a:avLst/>
          </a:prstGeom>
          <a:noFill/>
          <a:ln w="28575">
            <a:solidFill>
              <a:srgbClr val="00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5963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31D7-1B0C-285B-80E2-020293F81FA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9C71DCA-C302-1B7D-746C-48331C89DB1F}"/>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1B651B9A-22E8-5D44-4861-B970103255E2}"/>
              </a:ext>
            </a:extLst>
          </p:cNvPr>
          <p:cNvPicPr>
            <a:picLocks noChangeAspect="1"/>
          </p:cNvPicPr>
          <p:nvPr/>
        </p:nvPicPr>
        <p:blipFill>
          <a:blip r:embed="rId2"/>
          <a:stretch>
            <a:fillRect/>
          </a:stretch>
        </p:blipFill>
        <p:spPr>
          <a:xfrm>
            <a:off x="301165" y="250371"/>
            <a:ext cx="11589670" cy="6357257"/>
          </a:xfrm>
          <a:prstGeom prst="rect">
            <a:avLst/>
          </a:prstGeom>
        </p:spPr>
      </p:pic>
    </p:spTree>
    <p:extLst>
      <p:ext uri="{BB962C8B-B14F-4D97-AF65-F5344CB8AC3E}">
        <p14:creationId xmlns:p14="http://schemas.microsoft.com/office/powerpoint/2010/main" val="50495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D875-514E-4D29-9191-445856FC3CB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CD643E92-D176-EC39-F816-27AB48F5486B}"/>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449F916E-BF9E-27DD-BBF0-52A052EAECC9}"/>
              </a:ext>
            </a:extLst>
          </p:cNvPr>
          <p:cNvPicPr>
            <a:picLocks noChangeAspect="1"/>
          </p:cNvPicPr>
          <p:nvPr/>
        </p:nvPicPr>
        <p:blipFill>
          <a:blip r:embed="rId2"/>
          <a:stretch>
            <a:fillRect/>
          </a:stretch>
        </p:blipFill>
        <p:spPr>
          <a:xfrm>
            <a:off x="149367" y="172196"/>
            <a:ext cx="11893266" cy="6513607"/>
          </a:xfrm>
          <a:prstGeom prst="rect">
            <a:avLst/>
          </a:prstGeom>
        </p:spPr>
      </p:pic>
    </p:spTree>
    <p:extLst>
      <p:ext uri="{BB962C8B-B14F-4D97-AF65-F5344CB8AC3E}">
        <p14:creationId xmlns:p14="http://schemas.microsoft.com/office/powerpoint/2010/main" val="70924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79C3-C681-3C35-08CB-80F7EBDD816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E092F6C-5179-D4C3-51EE-E500A38E60AC}"/>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CE919FA4-32F0-92DC-D9BC-03D5A3778185}"/>
              </a:ext>
            </a:extLst>
          </p:cNvPr>
          <p:cNvPicPr>
            <a:picLocks noChangeAspect="1"/>
          </p:cNvPicPr>
          <p:nvPr/>
        </p:nvPicPr>
        <p:blipFill>
          <a:blip r:embed="rId2"/>
          <a:stretch>
            <a:fillRect/>
          </a:stretch>
        </p:blipFill>
        <p:spPr>
          <a:xfrm>
            <a:off x="190500" y="187108"/>
            <a:ext cx="11811000" cy="6483784"/>
          </a:xfrm>
          <a:prstGeom prst="rect">
            <a:avLst/>
          </a:prstGeom>
        </p:spPr>
      </p:pic>
    </p:spTree>
    <p:extLst>
      <p:ext uri="{BB962C8B-B14F-4D97-AF65-F5344CB8AC3E}">
        <p14:creationId xmlns:p14="http://schemas.microsoft.com/office/powerpoint/2010/main" val="389891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A45C-1F6F-96E5-627A-F24B539784F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EF9289E-AE1A-CF5B-32D3-378E5650B4EF}"/>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2D099B9F-D0D9-4F34-6C6F-AB529CA432A2}"/>
              </a:ext>
            </a:extLst>
          </p:cNvPr>
          <p:cNvPicPr>
            <a:picLocks noChangeAspect="1"/>
          </p:cNvPicPr>
          <p:nvPr/>
        </p:nvPicPr>
        <p:blipFill>
          <a:blip r:embed="rId2"/>
          <a:stretch>
            <a:fillRect/>
          </a:stretch>
        </p:blipFill>
        <p:spPr>
          <a:xfrm>
            <a:off x="179614" y="194709"/>
            <a:ext cx="11832771" cy="6468581"/>
          </a:xfrm>
          <a:prstGeom prst="rect">
            <a:avLst/>
          </a:prstGeom>
        </p:spPr>
      </p:pic>
    </p:spTree>
    <p:extLst>
      <p:ext uri="{BB962C8B-B14F-4D97-AF65-F5344CB8AC3E}">
        <p14:creationId xmlns:p14="http://schemas.microsoft.com/office/powerpoint/2010/main" val="379093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2182</TotalTime>
  <Words>1714</Words>
  <Application>Microsoft Office PowerPoint</Application>
  <PresentationFormat>Widescreen</PresentationFormat>
  <Paragraphs>132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Calibri Light</vt:lpstr>
      <vt:lpstr>Times New Roman</vt:lpstr>
      <vt:lpstr>Office Theme</vt:lpstr>
      <vt:lpstr>CHC Hurricane Program Review</vt:lpstr>
      <vt:lpstr>2025 season outlook</vt:lpstr>
      <vt:lpstr>NHC Product Updates</vt:lpstr>
      <vt:lpstr>PowerPoint Presentation</vt:lpstr>
      <vt:lpstr>PowerPoint Presentation</vt:lpstr>
      <vt:lpstr>PowerPoint Presentation</vt:lpstr>
      <vt:lpstr>PowerPoint Presentation</vt:lpstr>
      <vt:lpstr>PowerPoint Presentation</vt:lpstr>
      <vt:lpstr>PowerPoint Presentation</vt:lpstr>
      <vt:lpstr>HWRF model trends</vt:lpstr>
      <vt:lpstr>Social Media (X) Trends</vt:lpstr>
      <vt:lpstr>PowerPoint Presentation</vt:lpstr>
      <vt:lpstr>PowerPoint Presentation</vt:lpstr>
      <vt:lpstr>Coordination with regional weather offices (storm prediction centres)</vt:lpstr>
      <vt:lpstr>  CHC NinJo Warning Layer WOCN31 TCIS can be issued for any regions in darker grey (marine only or combo marine/public)</vt:lpstr>
      <vt:lpstr>PowerPoint Presentation</vt:lpstr>
      <vt:lpstr>PowerPoint Presentation</vt:lpstr>
      <vt:lpstr>PowerPoint Presentation</vt:lpstr>
      <vt:lpstr>NinJo PWB NICHE (CHC Hurricane Layer)</vt:lpstr>
      <vt:lpstr>PowerPoint Presentation</vt:lpstr>
      <vt:lpstr>PowerPoint Presentation</vt:lpstr>
      <vt:lpstr>  Coord/Comm between CHC and NLWO</vt:lpstr>
      <vt:lpstr>Canadian Hurricane Centre Contact Information Card           (limited distribution / Government agencies only)</vt:lpstr>
      <vt:lpstr>  Coordination between CHC and NLWO cont.’d…</vt:lpstr>
      <vt:lpstr>Some past cases</vt:lpstr>
      <vt:lpstr>PowerPoint Presentation</vt:lpstr>
      <vt:lpstr>PowerPoint Presentation</vt:lpstr>
      <vt:lpstr>PowerPoint Presentation</vt:lpstr>
      <vt:lpstr>PowerPoint Presentation</vt:lpstr>
      <vt:lpstr>PowerPoint Presentation</vt:lpstr>
      <vt:lpstr>Staff (listed by year NHC-trained)</vt:lpstr>
      <vt:lpstr>PowerPoint Presentation</vt:lpstr>
      <vt:lpstr>PowerPoint Presentation</vt:lpstr>
      <vt:lpstr>A few notes/reminders (CHC staff specifically)</vt:lpstr>
    </vt:vector>
  </TitlesOfParts>
  <Company>Environment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CHC Notes for 2023</dc:title>
  <dc:creator>Fogarty,Chris (ECCC)</dc:creator>
  <cp:lastModifiedBy>Fogarty,Chris (ECCC)</cp:lastModifiedBy>
  <cp:revision>79</cp:revision>
  <dcterms:created xsi:type="dcterms:W3CDTF">2023-04-25T13:11:55Z</dcterms:created>
  <dcterms:modified xsi:type="dcterms:W3CDTF">2025-05-07T12:44:53Z</dcterms:modified>
</cp:coreProperties>
</file>