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6.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3.xml" ContentType="application/vnd.openxmlformats-officedocument.presentationml.notesSlide+xml"/>
  <Override PartName="/ppt/tags/tag86.xml" ContentType="application/vnd.openxmlformats-officedocument.presentationml.tags+xml"/>
  <Override PartName="/ppt/notesSlides/notesSlide14.xml" ContentType="application/vnd.openxmlformats-officedocument.presentationml.notesSlide+xml"/>
  <Override PartName="/ppt/tags/tag87.xml" ContentType="application/vnd.openxmlformats-officedocument.presentationml.tags+xml"/>
  <Override PartName="/ppt/notesSlides/notesSlide15.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6.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1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1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9.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1.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23.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2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25.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26.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27.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28.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29.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30.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31.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32.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33.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34.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35.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36.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37.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38.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39.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40.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41.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52"/>
  </p:notesMasterIdLst>
  <p:handoutMasterIdLst>
    <p:handoutMasterId r:id="rId53"/>
  </p:handoutMasterIdLst>
  <p:sldIdLst>
    <p:sldId id="258" r:id="rId2"/>
    <p:sldId id="280" r:id="rId3"/>
    <p:sldId id="276" r:id="rId4"/>
    <p:sldId id="269" r:id="rId5"/>
    <p:sldId id="305" r:id="rId6"/>
    <p:sldId id="268" r:id="rId7"/>
    <p:sldId id="265" r:id="rId8"/>
    <p:sldId id="264" r:id="rId9"/>
    <p:sldId id="275" r:id="rId10"/>
    <p:sldId id="278" r:id="rId11"/>
    <p:sldId id="279" r:id="rId12"/>
    <p:sldId id="287" r:id="rId13"/>
    <p:sldId id="288" r:id="rId14"/>
    <p:sldId id="289" r:id="rId15"/>
    <p:sldId id="290" r:id="rId16"/>
    <p:sldId id="291" r:id="rId17"/>
    <p:sldId id="270" r:id="rId18"/>
    <p:sldId id="284" r:id="rId19"/>
    <p:sldId id="285" r:id="rId20"/>
    <p:sldId id="266" r:id="rId21"/>
    <p:sldId id="308" r:id="rId22"/>
    <p:sldId id="294" r:id="rId23"/>
    <p:sldId id="304" r:id="rId24"/>
    <p:sldId id="301" r:id="rId25"/>
    <p:sldId id="307" r:id="rId26"/>
    <p:sldId id="306" r:id="rId27"/>
    <p:sldId id="273" r:id="rId28"/>
    <p:sldId id="262" r:id="rId29"/>
    <p:sldId id="299" r:id="rId30"/>
    <p:sldId id="297" r:id="rId31"/>
    <p:sldId id="274" r:id="rId32"/>
    <p:sldId id="300" r:id="rId33"/>
    <p:sldId id="302" r:id="rId34"/>
    <p:sldId id="309" r:id="rId35"/>
    <p:sldId id="314" r:id="rId36"/>
    <p:sldId id="313" r:id="rId37"/>
    <p:sldId id="312" r:id="rId38"/>
    <p:sldId id="311" r:id="rId39"/>
    <p:sldId id="310" r:id="rId40"/>
    <p:sldId id="315" r:id="rId41"/>
    <p:sldId id="316" r:id="rId42"/>
    <p:sldId id="317" r:id="rId43"/>
    <p:sldId id="318" r:id="rId44"/>
    <p:sldId id="319" r:id="rId45"/>
    <p:sldId id="320" r:id="rId46"/>
    <p:sldId id="321" r:id="rId47"/>
    <p:sldId id="322" r:id="rId48"/>
    <p:sldId id="323" r:id="rId49"/>
    <p:sldId id="324" r:id="rId50"/>
    <p:sldId id="325" r:id="rId51"/>
  </p:sldIdLst>
  <p:sldSz cx="9144000" cy="6858000" type="screen4x3"/>
  <p:notesSz cx="6858000" cy="9144000"/>
  <p:custDataLst>
    <p:tags r:id="rId54"/>
  </p:custDataLst>
  <p:defaultTextStyle>
    <a:defPPr>
      <a:defRPr lang="en-CA"/>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defRPr>
    </a:lvl5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9" autoAdjust="0"/>
    <p:restoredTop sz="93447" autoAdjust="0"/>
  </p:normalViewPr>
  <p:slideViewPr>
    <p:cSldViewPr>
      <p:cViewPr>
        <p:scale>
          <a:sx n="60" d="100"/>
          <a:sy n="60" d="100"/>
        </p:scale>
        <p:origin x="732" y="28"/>
      </p:cViewPr>
      <p:guideLst/>
    </p:cSldViewPr>
  </p:slideViewPr>
  <p:notesTextViewPr>
    <p:cViewPr>
      <p:scale>
        <a:sx n="1" d="1"/>
        <a:sy n="1" d="1"/>
      </p:scale>
      <p:origin x="0" y="0"/>
    </p:cViewPr>
  </p:notesTextViewPr>
  <p:notesViewPr>
    <p:cSldViewPr>
      <p:cViewPr varScale="1">
        <p:scale>
          <a:sx n="77" d="100"/>
          <a:sy n="77" d="100"/>
        </p:scale>
        <p:origin x="140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eaLnBrk="1" hangingPunct="1">
              <a:defRPr sz="1200">
                <a:latin typeface="Aria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CA" sz="1200" b="0" i="0" u="none" strike="noStrike" kern="1200" cap="none" spc="0" normalizeH="0" baseline="0" noProof="0">
              <a:ln>
                <a:noFill/>
              </a:ln>
              <a:solidFill>
                <a:schemeClr val="tx1"/>
              </a:solidFill>
              <a:effectLst/>
              <a:uLnTx/>
              <a:uFillTx/>
              <a:latin typeface="Arial"/>
              <a:ea typeface="+mn-ea"/>
              <a:cs typeface="+mn-cs"/>
            </a:endParaRPr>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200">
                <a:latin typeface="Arial"/>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CA" sz="1200" b="0" i="0" u="none" strike="noStrike" kern="1200" cap="none" spc="0" normalizeH="0" baseline="0" noProof="0">
              <a:ln>
                <a:noFill/>
              </a:ln>
              <a:solidFill>
                <a:schemeClr val="tx1"/>
              </a:solidFill>
              <a:effectLst/>
              <a:uLnTx/>
              <a:uFillTx/>
              <a:latin typeface="Arial"/>
              <a:ea typeface="+mn-ea"/>
              <a:cs typeface="+mn-cs"/>
            </a:endParaRPr>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eaLnBrk="1" hangingPunct="1">
              <a:defRPr sz="1200">
                <a:latin typeface="Aria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CA" sz="1200" b="0" i="0" u="none" strike="noStrike" kern="1200" cap="none" spc="0" normalizeH="0" baseline="0" noProof="0">
              <a:ln>
                <a:noFill/>
              </a:ln>
              <a:solidFill>
                <a:schemeClr val="tx1"/>
              </a:solidFill>
              <a:effectLst/>
              <a:uLnTx/>
              <a:uFillTx/>
              <a:latin typeface="Arial"/>
              <a:ea typeface="+mn-ea"/>
              <a:cs typeface="+mn-cs"/>
            </a:endParaRPr>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numCol="1" anchor="b" anchorCtr="0"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D9A5E66B-018E-44B3-B10F-8DFCA19271DB}" type="slidenum">
              <a:rPr lang="en-CA" altLang="en-US" sz="1200"/>
              <a:t>‹#›</a:t>
            </a:fld>
            <a:endParaRPr lang="en-CA" altLang="en-US" sz="120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eaLnBrk="1" hangingPunct="1">
              <a:defRPr sz="1200">
                <a:latin typeface="Aria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CA" sz="1200" b="0" i="0" u="none" strike="noStrike" kern="1200" cap="none" spc="0" normalizeH="0" baseline="0" noProof="0">
              <a:ln>
                <a:noFill/>
              </a:ln>
              <a:solidFill>
                <a:schemeClr val="tx1"/>
              </a:solidFill>
              <a:effectLst/>
              <a:uLnTx/>
              <a:uFillTx/>
              <a:latin typeface="Arial"/>
              <a:ea typeface="+mn-ea"/>
              <a:cs typeface="+mn-cs"/>
            </a:endParaRPr>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1200">
                <a:latin typeface="Arial"/>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CA" sz="1200" b="0" i="0" u="none" strike="noStrike" kern="1200" cap="none" spc="0" normalizeH="0" baseline="0" noProof="0">
              <a:ln>
                <a:noFill/>
              </a:ln>
              <a:solidFill>
                <a:schemeClr val="tx1"/>
              </a:solidFill>
              <a:effectLst/>
              <a:uLnTx/>
              <a:uFillTx/>
              <a:latin typeface="Arial"/>
              <a:ea typeface="+mn-ea"/>
              <a:cs typeface="+mn-cs"/>
            </a:endParaRPr>
          </a:p>
        </p:txBody>
      </p:sp>
      <p:sp>
        <p:nvSpPr>
          <p:cNvPr id="2052" name="Rectangle 4"/>
          <p:cNvSpPr>
            <a:spLocks noGrp="1" noRot="1" noChangeAspect="1" noTextEdit="1"/>
          </p:cNvSpPr>
          <p:nvPr>
            <p:ph type="sldImg" idx="2"/>
          </p:nvPr>
        </p:nvSpPr>
        <p:spPr>
          <a:xfrm>
            <a:off x="1143000" y="685800"/>
            <a:ext cx="4572000" cy="3429000"/>
          </a:xfrm>
          <a:prstGeom prst="rect">
            <a:avLst/>
          </a:prstGeom>
          <a:noFill/>
          <a:ln>
            <a:solidFill>
              <a:prstClr val="black"/>
            </a:solidFill>
            <a:miter lim="800000"/>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CA" sz="1200" b="0" i="0" u="none" strike="noStrike" kern="1200" cap="none" spc="0" normalizeH="0" baseline="0" noProof="0">
                <a:ln>
                  <a:noFill/>
                </a:ln>
                <a:solidFill>
                  <a:schemeClr val="tx1"/>
                </a:solidFill>
                <a:effectLst/>
                <a:uLnTx/>
                <a:uFillTx/>
                <a:latin typeface="Arial"/>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CA" sz="1200" b="0" i="0" u="none" strike="noStrike" kern="1200" cap="none" spc="0" normalizeH="0" baseline="0" noProof="0">
                <a:ln>
                  <a:noFill/>
                </a:ln>
                <a:solidFill>
                  <a:schemeClr val="tx1"/>
                </a:solidFill>
                <a:effectLst/>
                <a:uLnTx/>
                <a:uFillTx/>
                <a:latin typeface="Arial"/>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CA" sz="1200" b="0" i="0" u="none" strike="noStrike" kern="1200" cap="none" spc="0" normalizeH="0" baseline="0" noProof="0">
                <a:ln>
                  <a:noFill/>
                </a:ln>
                <a:solidFill>
                  <a:schemeClr val="tx1"/>
                </a:solidFill>
                <a:effectLst/>
                <a:uLnTx/>
                <a:uFillTx/>
                <a:latin typeface="Arial"/>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CA" sz="1200" b="0" i="0" u="none" strike="noStrike" kern="1200" cap="none" spc="0" normalizeH="0" baseline="0" noProof="0">
                <a:ln>
                  <a:noFill/>
                </a:ln>
                <a:solidFill>
                  <a:schemeClr val="tx1"/>
                </a:solidFill>
                <a:effectLst/>
                <a:uLnTx/>
                <a:uFillTx/>
                <a:latin typeface="Arial"/>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CA" sz="1200" b="0" i="0" u="none" strike="noStrike" kern="1200" cap="none" spc="0" normalizeH="0" baseline="0" noProof="0">
                <a:ln>
                  <a:noFill/>
                </a:ln>
                <a:solidFill>
                  <a:schemeClr val="tx1"/>
                </a:solidFill>
                <a:effectLst/>
                <a:uLnTx/>
                <a:uFillTx/>
                <a:latin typeface="Arial"/>
                <a:ea typeface="+mn-ea"/>
                <a:cs typeface="+mn-cs"/>
              </a:rPr>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prstTxWarp prst="textNoShape">
              <a:avLst/>
            </a:prstTxWarp>
          </a:bodyPr>
          <a:lstStyle>
            <a:lvl1pPr eaLnBrk="1" hangingPunct="1">
              <a:defRPr sz="1200">
                <a:latin typeface="Aria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CA" sz="1200" b="0" i="0" u="none" strike="noStrike" kern="1200" cap="none" spc="0" normalizeH="0" baseline="0" noProof="0">
              <a:ln>
                <a:noFill/>
              </a:ln>
              <a:solidFill>
                <a:schemeClr val="tx1"/>
              </a:solidFill>
              <a:effectLst/>
              <a:uLnTx/>
              <a:uFillTx/>
              <a:latin typeface="Arial"/>
              <a:ea typeface="+mn-ea"/>
              <a:cs typeface="+mn-cs"/>
            </a:endParaRPr>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numCol="1" anchor="b" anchorCtr="0"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860BBC7F-59FE-40DE-86AA-9757536026C5}" type="slidenum">
              <a:rPr lang="en-CA" altLang="en-US" sz="1200"/>
              <a:t>‹#›</a:t>
            </a:fld>
            <a:endParaRPr lang="en-CA" altLang="en-US" sz="1200"/>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p:cNvSpPr>
          <p:nvPr/>
        </p:nvSpPr>
        <p:spPr>
          <a:xfrm>
            <a:off x="3884613" y="8685213"/>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0" lvl="0" indent="0" algn="r" eaLnBrk="1" hangingPunct="1">
              <a:spcBef>
                <a:spcPct val="0"/>
              </a:spcBef>
            </a:pPr>
            <a:fld id="{A4EE081A-E939-4AF1-85F6-BE1CA1F8B52B}" type="slidenum">
              <a:rPr lang="en-CA" altLang="en-US"/>
              <a:t>1</a:t>
            </a:fld>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18</a:t>
            </a:fld>
            <a:endParaRPr lang="en-CA" altLang="en-US" sz="1200"/>
          </a:p>
        </p:txBody>
      </p:sp>
    </p:spTree>
    <p:extLst>
      <p:ext uri="{BB962C8B-B14F-4D97-AF65-F5344CB8AC3E}">
        <p14:creationId xmlns:p14="http://schemas.microsoft.com/office/powerpoint/2010/main" val="1727897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19</a:t>
            </a:fld>
            <a:endParaRPr lang="en-CA" altLang="en-US" sz="1200"/>
          </a:p>
        </p:txBody>
      </p:sp>
    </p:spTree>
    <p:extLst>
      <p:ext uri="{BB962C8B-B14F-4D97-AF65-F5344CB8AC3E}">
        <p14:creationId xmlns:p14="http://schemas.microsoft.com/office/powerpoint/2010/main" val="250609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20</a:t>
            </a:fld>
            <a:endParaRPr lang="en-CA" altLang="en-US" sz="1200"/>
          </a:p>
        </p:txBody>
      </p:sp>
    </p:spTree>
    <p:extLst>
      <p:ext uri="{BB962C8B-B14F-4D97-AF65-F5344CB8AC3E}">
        <p14:creationId xmlns:p14="http://schemas.microsoft.com/office/powerpoint/2010/main" val="215446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21</a:t>
            </a:fld>
            <a:endParaRPr lang="en-CA" altLang="en-US" sz="1200"/>
          </a:p>
        </p:txBody>
      </p:sp>
    </p:spTree>
    <p:extLst>
      <p:ext uri="{BB962C8B-B14F-4D97-AF65-F5344CB8AC3E}">
        <p14:creationId xmlns:p14="http://schemas.microsoft.com/office/powerpoint/2010/main" val="3705574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22</a:t>
            </a:fld>
            <a:endParaRPr lang="en-CA" altLang="en-US" sz="1200"/>
          </a:p>
        </p:txBody>
      </p:sp>
    </p:spTree>
    <p:extLst>
      <p:ext uri="{BB962C8B-B14F-4D97-AF65-F5344CB8AC3E}">
        <p14:creationId xmlns:p14="http://schemas.microsoft.com/office/powerpoint/2010/main" val="1349982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23</a:t>
            </a:fld>
            <a:endParaRPr lang="en-CA" altLang="en-US" sz="1200"/>
          </a:p>
        </p:txBody>
      </p:sp>
    </p:spTree>
    <p:extLst>
      <p:ext uri="{BB962C8B-B14F-4D97-AF65-F5344CB8AC3E}">
        <p14:creationId xmlns:p14="http://schemas.microsoft.com/office/powerpoint/2010/main" val="214821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24</a:t>
            </a:fld>
            <a:endParaRPr lang="en-CA" altLang="en-US" sz="1200"/>
          </a:p>
        </p:txBody>
      </p:sp>
    </p:spTree>
    <p:extLst>
      <p:ext uri="{BB962C8B-B14F-4D97-AF65-F5344CB8AC3E}">
        <p14:creationId xmlns:p14="http://schemas.microsoft.com/office/powerpoint/2010/main" val="2616025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25</a:t>
            </a:fld>
            <a:endParaRPr lang="en-CA" altLang="en-US" sz="1200"/>
          </a:p>
        </p:txBody>
      </p:sp>
    </p:spTree>
    <p:extLst>
      <p:ext uri="{BB962C8B-B14F-4D97-AF65-F5344CB8AC3E}">
        <p14:creationId xmlns:p14="http://schemas.microsoft.com/office/powerpoint/2010/main" val="1890188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26</a:t>
            </a:fld>
            <a:endParaRPr lang="en-CA" altLang="en-US" sz="1200"/>
          </a:p>
        </p:txBody>
      </p:sp>
    </p:spTree>
    <p:extLst>
      <p:ext uri="{BB962C8B-B14F-4D97-AF65-F5344CB8AC3E}">
        <p14:creationId xmlns:p14="http://schemas.microsoft.com/office/powerpoint/2010/main" val="521620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27</a:t>
            </a:fld>
            <a:endParaRPr lang="en-CA" altLang="en-US" sz="1200"/>
          </a:p>
        </p:txBody>
      </p:sp>
    </p:spTree>
    <p:extLst>
      <p:ext uri="{BB962C8B-B14F-4D97-AF65-F5344CB8AC3E}">
        <p14:creationId xmlns:p14="http://schemas.microsoft.com/office/powerpoint/2010/main" val="191827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5</a:t>
            </a:fld>
            <a:endParaRPr lang="en-CA" altLang="en-US" sz="1200"/>
          </a:p>
        </p:txBody>
      </p:sp>
    </p:spTree>
    <p:extLst>
      <p:ext uri="{BB962C8B-B14F-4D97-AF65-F5344CB8AC3E}">
        <p14:creationId xmlns:p14="http://schemas.microsoft.com/office/powerpoint/2010/main" val="2647218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28</a:t>
            </a:fld>
            <a:endParaRPr lang="en-CA" altLang="en-US" sz="1200"/>
          </a:p>
        </p:txBody>
      </p:sp>
    </p:spTree>
    <p:extLst>
      <p:ext uri="{BB962C8B-B14F-4D97-AF65-F5344CB8AC3E}">
        <p14:creationId xmlns:p14="http://schemas.microsoft.com/office/powerpoint/2010/main" val="409107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29</a:t>
            </a:fld>
            <a:endParaRPr lang="en-CA" altLang="en-US" sz="1200"/>
          </a:p>
        </p:txBody>
      </p:sp>
    </p:spTree>
    <p:extLst>
      <p:ext uri="{BB962C8B-B14F-4D97-AF65-F5344CB8AC3E}">
        <p14:creationId xmlns:p14="http://schemas.microsoft.com/office/powerpoint/2010/main" val="228518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30</a:t>
            </a:fld>
            <a:endParaRPr lang="en-CA" altLang="en-US" sz="1200"/>
          </a:p>
        </p:txBody>
      </p:sp>
    </p:spTree>
    <p:extLst>
      <p:ext uri="{BB962C8B-B14F-4D97-AF65-F5344CB8AC3E}">
        <p14:creationId xmlns:p14="http://schemas.microsoft.com/office/powerpoint/2010/main" val="1749146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 diapositive 1"/>
          <p:cNvSpPr>
            <a:spLocks noGrp="1" noRot="1" noChangeAspect="1" noTextEdit="1"/>
          </p:cNvSpPr>
          <p:nvPr>
            <p:ph type="sldImg" idx="2"/>
          </p:nvPr>
        </p:nvSpPr>
        <p:spPr>
          <a:xfrm>
            <a:off x="1143000" y="685800"/>
            <a:ext cx="4572000" cy="3429000"/>
          </a:xfrm>
          <a:noFill/>
          <a:ln>
            <a:miter lim="800000"/>
          </a:ln>
        </p:spPr>
      </p:sp>
      <p:sp>
        <p:nvSpPr>
          <p:cNvPr id="37891" name="Espace réservé des notes 2"/>
          <p:cNvSpPr>
            <a:spLocks noGrp="1"/>
          </p:cNvSpPr>
          <p:nvPr>
            <p:ph type="body" idx="3"/>
          </p:nvPr>
        </p:nvSpPr>
        <p:spPr>
          <a:xfrm>
            <a:off x="685800" y="4343400"/>
            <a:ext cx="5486400" cy="4114800"/>
          </a:xfrm>
          <a:noFill/>
          <a:ln w="9525">
            <a:noFill/>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0" indent="0"/>
            <a:endParaRPr/>
          </a:p>
        </p:txBody>
      </p:sp>
      <p:sp>
        <p:nvSpPr>
          <p:cNvPr id="37892" name="Espace réservé du numéro de diapositive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FAEE7C08-88BB-4777-9588-152991DBFDAE}" type="slidenum">
              <a:rPr lang="en-CA" altLang="en-US" sz="1200"/>
              <a:t>31</a:t>
            </a:fld>
            <a:endParaRPr lang="en-CA"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32</a:t>
            </a:fld>
            <a:endParaRPr lang="en-CA" altLang="en-US" sz="1200"/>
          </a:p>
        </p:txBody>
      </p:sp>
    </p:spTree>
    <p:extLst>
      <p:ext uri="{BB962C8B-B14F-4D97-AF65-F5344CB8AC3E}">
        <p14:creationId xmlns:p14="http://schemas.microsoft.com/office/powerpoint/2010/main" val="647713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33</a:t>
            </a:fld>
            <a:endParaRPr lang="en-CA" altLang="en-US" sz="1200"/>
          </a:p>
        </p:txBody>
      </p:sp>
    </p:spTree>
    <p:extLst>
      <p:ext uri="{BB962C8B-B14F-4D97-AF65-F5344CB8AC3E}">
        <p14:creationId xmlns:p14="http://schemas.microsoft.com/office/powerpoint/2010/main" val="1120128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idx="2"/>
          </p:nvPr>
        </p:nvSpPr>
        <p:spPr>
          <a:xfrm>
            <a:off x="1143000" y="685800"/>
            <a:ext cx="4572000" cy="3429000"/>
          </a:xfrm>
          <a:noFill/>
          <a:ln>
            <a:miter lim="800000"/>
          </a:ln>
        </p:spPr>
      </p:sp>
      <p:sp>
        <p:nvSpPr>
          <p:cNvPr id="41987" name="Notes Placeholder 2"/>
          <p:cNvSpPr>
            <a:spLocks noGrp="1"/>
          </p:cNvSpPr>
          <p:nvPr>
            <p:ph type="body" idx="3"/>
          </p:nvPr>
        </p:nvSpPr>
        <p:spPr>
          <a:xfrm>
            <a:off x="685800" y="4343400"/>
            <a:ext cx="5486400" cy="4114800"/>
          </a:xfrm>
          <a:noFill/>
          <a:ln w="9525">
            <a:noFill/>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dirty="0"/>
              <a:t>Nouvelle-Écosse</a:t>
            </a:r>
          </a:p>
          <a:p>
            <a:pPr marL="228600" lvl="0" indent="-228600">
              <a:buFontTx/>
              <a:buAutoNum type="arabicPeriod"/>
            </a:pPr>
            <a:r>
              <a:rPr lang="fr-CA" dirty="0"/>
              <a:t>Limite de la province</a:t>
            </a:r>
          </a:p>
          <a:p>
            <a:pPr marL="228600" lvl="0" indent="-228600">
              <a:buFontTx/>
              <a:buAutoNum type="arabicPeriod"/>
            </a:pPr>
            <a:r>
              <a:rPr lang="fr-CA" dirty="0"/>
              <a:t>Route</a:t>
            </a:r>
          </a:p>
          <a:p>
            <a:pPr marL="228600" lvl="0" indent="-228600">
              <a:buFontTx/>
              <a:buAutoNum type="arabicPeriod"/>
            </a:pPr>
            <a:r>
              <a:rPr lang="fr-CA" dirty="0"/>
              <a:t>Route secondaire</a:t>
            </a:r>
          </a:p>
          <a:p>
            <a:pPr marL="228600" lvl="0" indent="-228600">
              <a:buFontTx/>
              <a:buAutoNum type="arabicPeriod"/>
            </a:pPr>
            <a:r>
              <a:rPr lang="fr-CA" dirty="0"/>
              <a:t>Rivière</a:t>
            </a:r>
          </a:p>
          <a:p>
            <a:pPr marL="228600" lvl="0" indent="-228600">
              <a:buFontTx/>
              <a:buAutoNum type="arabicPeriod"/>
            </a:pPr>
            <a:r>
              <a:rPr lang="fr-CA" dirty="0"/>
              <a:t>Capitale de la province</a:t>
            </a:r>
          </a:p>
          <a:p>
            <a:pPr marL="228600" lvl="0" indent="-228600">
              <a:buFontTx/>
              <a:buAutoNum type="arabicPeriod"/>
            </a:pPr>
            <a:r>
              <a:rPr lang="fr-CA" dirty="0"/>
              <a:t>Ville ou village</a:t>
            </a:r>
          </a:p>
          <a:p>
            <a:pPr marL="228600" lvl="0" indent="-228600">
              <a:buFontTx/>
              <a:buAutoNum type="arabicPeriod"/>
            </a:pPr>
            <a:r>
              <a:rPr lang="fr-CA" dirty="0"/>
              <a:t>Milles</a:t>
            </a:r>
          </a:p>
        </p:txBody>
      </p:sp>
      <p:sp>
        <p:nvSpPr>
          <p:cNvPr id="41988"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178F241E-41FE-465E-BBB6-E5E7B26719B6}" type="slidenum">
              <a:rPr lang="en-CA" altLang="en-US" sz="1200"/>
              <a:t>34</a:t>
            </a:fld>
            <a:endParaRPr lang="en-CA"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idx="2"/>
          </p:nvPr>
        </p:nvSpPr>
        <p:spPr>
          <a:xfrm>
            <a:off x="1143000" y="685800"/>
            <a:ext cx="4572000" cy="3429000"/>
          </a:xfrm>
          <a:noFill/>
          <a:ln>
            <a:miter lim="800000"/>
          </a:ln>
        </p:spPr>
      </p:sp>
      <p:sp>
        <p:nvSpPr>
          <p:cNvPr id="44035" name="Notes Placeholder 2"/>
          <p:cNvSpPr>
            <a:spLocks noGrp="1"/>
          </p:cNvSpPr>
          <p:nvPr>
            <p:ph type="body" idx="3"/>
          </p:nvPr>
        </p:nvSpPr>
        <p:spPr>
          <a:xfrm>
            <a:off x="685800" y="4343400"/>
            <a:ext cx="5486400" cy="4114800"/>
          </a:xfrm>
          <a:noFill/>
          <a:ln w="9525">
            <a:noFill/>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Centre canadien de prévision des ouragans et bureau météorologique (CPIRA)</a:t>
            </a:r>
          </a:p>
          <a:p>
            <a:pPr marL="228600" lvl="0" indent="-228600">
              <a:buFontTx/>
              <a:buAutoNum type="arabicPeriod"/>
            </a:pPr>
            <a:r>
              <a:rPr lang="fr-CA"/>
              <a:t>Laboratoire national</a:t>
            </a:r>
          </a:p>
        </p:txBody>
      </p:sp>
      <p:sp>
        <p:nvSpPr>
          <p:cNvPr id="44036"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A5BD1D35-6991-43D8-BC7F-98FA0F614157}" type="slidenum">
              <a:rPr lang="en-CA" altLang="en-US" sz="1200"/>
              <a:t>35</a:t>
            </a:fld>
            <a:endParaRPr lang="en-CA"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idx="2"/>
          </p:nvPr>
        </p:nvSpPr>
        <p:spPr>
          <a:xfrm>
            <a:off x="1143000" y="685800"/>
            <a:ext cx="4572000" cy="3429000"/>
          </a:xfrm>
          <a:noFill/>
          <a:ln>
            <a:miter lim="800000"/>
          </a:ln>
        </p:spPr>
      </p:sp>
      <p:sp>
        <p:nvSpPr>
          <p:cNvPr id="46083" name="Notes Placeholder 2"/>
          <p:cNvSpPr>
            <a:spLocks noGrp="1"/>
          </p:cNvSpPr>
          <p:nvPr>
            <p:ph type="body" idx="3"/>
          </p:nvPr>
        </p:nvSpPr>
        <p:spPr>
          <a:xfrm>
            <a:off x="685800" y="4343400"/>
            <a:ext cx="5486400" cy="4114800"/>
          </a:xfrm>
          <a:noFill/>
          <a:ln w="9525">
            <a:noFill/>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Centre-ville de Dartmouth</a:t>
            </a:r>
          </a:p>
          <a:p>
            <a:pPr marL="228600" lvl="0" indent="-228600">
              <a:buFontTx/>
              <a:buAutoNum type="arabicPeriod"/>
            </a:pPr>
            <a:r>
              <a:rPr lang="fr-CA"/>
              <a:t>Laboratoire et bureau météorologique</a:t>
            </a:r>
          </a:p>
          <a:p>
            <a:pPr marL="228600" lvl="0" indent="-228600">
              <a:buFontTx/>
              <a:buAutoNum type="arabicPeriod"/>
            </a:pPr>
            <a:r>
              <a:rPr lang="fr-CA"/>
              <a:t>Alderney Drive</a:t>
            </a:r>
          </a:p>
          <a:p>
            <a:pPr marL="228600" lvl="0" indent="-228600">
              <a:buFontTx/>
              <a:buAutoNum type="arabicPeriod"/>
            </a:pPr>
            <a:r>
              <a:rPr lang="fr-CA"/>
              <a:t>Traversier d’Halifax</a:t>
            </a:r>
          </a:p>
        </p:txBody>
      </p:sp>
      <p:sp>
        <p:nvSpPr>
          <p:cNvPr id="46084"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A5DD344A-EFB4-47BD-B492-3107A06C8F7C}" type="slidenum">
              <a:rPr lang="en-CA" altLang="en-US" sz="1200"/>
              <a:t>36</a:t>
            </a:fld>
            <a:endParaRPr lang="en-CA"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idx="2"/>
          </p:nvPr>
        </p:nvSpPr>
        <p:spPr>
          <a:xfrm>
            <a:off x="1143000" y="685800"/>
            <a:ext cx="4572000" cy="3429000"/>
          </a:xfrm>
          <a:noFill/>
          <a:ln>
            <a:miter lim="800000"/>
          </a:ln>
        </p:spPr>
      </p:sp>
      <p:sp>
        <p:nvSpPr>
          <p:cNvPr id="48131" name="Notes Placeholder 2"/>
          <p:cNvSpPr>
            <a:spLocks noGrp="1"/>
          </p:cNvSpPr>
          <p:nvPr>
            <p:ph type="body" idx="3"/>
          </p:nvPr>
        </p:nvSpPr>
        <p:spPr>
          <a:xfrm>
            <a:off x="685800" y="4343400"/>
            <a:ext cx="5486400" cy="4114800"/>
          </a:xfrm>
          <a:prstGeom prst="rect">
            <a:avLst/>
          </a:prstGeom>
        </p:spPr>
        <p:txBody>
          <a:bodyPr wrap="square" lIns="91440" tIns="45720" rIns="91440" bIns="45720" numCol="1" anchor="t" anchorCtr="0" compatLnSpc="1">
            <a:prstTxWarp prst="textNoShape">
              <a:avLst/>
            </a:prstTxWarp>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dirty="0"/>
              <a:t>Zone de prévision des cyclones tropicaux du NHC</a:t>
            </a:r>
          </a:p>
          <a:p>
            <a:pPr marL="228600" lvl="0" indent="-228600">
              <a:buFontTx/>
              <a:buAutoNum type="arabicPeriod"/>
            </a:pPr>
            <a:r>
              <a:rPr lang="fr-CA" dirty="0"/>
              <a:t>Prévisions de Tropical </a:t>
            </a:r>
            <a:r>
              <a:rPr lang="fr-CA" dirty="0" err="1"/>
              <a:t>Analysis</a:t>
            </a:r>
            <a:r>
              <a:rPr lang="fr-CA" dirty="0"/>
              <a:t> and </a:t>
            </a:r>
            <a:r>
              <a:rPr lang="fr-CA" dirty="0" err="1"/>
              <a:t>Forecast</a:t>
            </a:r>
            <a:r>
              <a:rPr lang="fr-CA" dirty="0"/>
              <a:t> Branch du NHC </a:t>
            </a:r>
          </a:p>
          <a:p>
            <a:pPr marL="228600" lvl="0" indent="-228600">
              <a:buFontTx/>
              <a:buAutoNum type="arabicPeriod"/>
            </a:pPr>
            <a:r>
              <a:rPr lang="fr-CA" dirty="0"/>
              <a:t>Surface de la Tropical </a:t>
            </a:r>
            <a:r>
              <a:rPr lang="fr-CA" dirty="0" err="1"/>
              <a:t>Analysis</a:t>
            </a:r>
            <a:r>
              <a:rPr lang="fr-CA" dirty="0"/>
              <a:t> and </a:t>
            </a:r>
            <a:r>
              <a:rPr lang="fr-CA" dirty="0" err="1"/>
              <a:t>Forecast</a:t>
            </a:r>
            <a:r>
              <a:rPr lang="fr-CA" dirty="0"/>
              <a:t> Branch du NHC</a:t>
            </a:r>
          </a:p>
          <a:p>
            <a:pPr marL="228600" lvl="0" indent="-228600">
              <a:buFontTx/>
              <a:buAutoNum type="arabicPeriod"/>
            </a:pPr>
            <a:r>
              <a:rPr lang="fr-CA" dirty="0"/>
              <a:t>Zone de substitution du NHC pour </a:t>
            </a:r>
            <a:r>
              <a:rPr lang="fr-CA" dirty="0" err="1"/>
              <a:t>l’Ocean</a:t>
            </a:r>
            <a:r>
              <a:rPr lang="fr-CA" dirty="0"/>
              <a:t> </a:t>
            </a:r>
            <a:r>
              <a:rPr lang="fr-CA" dirty="0" err="1"/>
              <a:t>Prediction</a:t>
            </a:r>
            <a:r>
              <a:rPr lang="fr-CA" dirty="0"/>
              <a:t> Center</a:t>
            </a:r>
          </a:p>
          <a:p>
            <a:pPr marL="228600" lvl="0" indent="-228600">
              <a:buFontTx/>
              <a:buAutoNum type="arabicPeriod"/>
            </a:pPr>
            <a:r>
              <a:rPr lang="fr-CA" dirty="0"/>
              <a:t>Zone de substitution du NHC pour le Central Pacific Hurricane Center</a:t>
            </a:r>
          </a:p>
          <a:p>
            <a:pPr marL="228600" lvl="0" indent="-228600">
              <a:buFontTx/>
              <a:buAutoNum type="arabicPeriod"/>
            </a:pPr>
            <a:r>
              <a:rPr lang="fr-CA" dirty="0"/>
              <a:t>Zone de substitution du NHC pour le </a:t>
            </a:r>
            <a:r>
              <a:rPr lang="fr-CA" dirty="0" err="1"/>
              <a:t>Weather</a:t>
            </a:r>
            <a:r>
              <a:rPr lang="fr-CA" dirty="0"/>
              <a:t> </a:t>
            </a:r>
            <a:r>
              <a:rPr lang="fr-CA" dirty="0" err="1"/>
              <a:t>Forecast</a:t>
            </a:r>
            <a:r>
              <a:rPr lang="fr-CA" dirty="0"/>
              <a:t> Office...</a:t>
            </a:r>
          </a:p>
          <a:p>
            <a:pPr marL="228600" lvl="0" indent="-228600">
              <a:buFontTx/>
              <a:buAutoNum type="arabicPeriod"/>
            </a:pPr>
            <a:r>
              <a:rPr lang="fr-CA" dirty="0"/>
              <a:t>Zone de substitution du NHC pour l’Aviation </a:t>
            </a:r>
            <a:r>
              <a:rPr lang="fr-CA" dirty="0" err="1"/>
              <a:t>Weather</a:t>
            </a:r>
            <a:r>
              <a:rPr lang="fr-CA" dirty="0"/>
              <a:t> Center</a:t>
            </a:r>
          </a:p>
          <a:p>
            <a:pPr marL="228600" lvl="0" indent="-228600">
              <a:buFontTx/>
              <a:buAutoNum type="arabicPeriod"/>
            </a:pPr>
            <a:r>
              <a:rPr lang="fr-CA" dirty="0"/>
              <a:t>ORGANISATION MÉTÉOROLOGIQUE MONDIALE</a:t>
            </a:r>
          </a:p>
          <a:p>
            <a:pPr marL="228600" lvl="0" indent="-228600">
              <a:buFontTx/>
              <a:buAutoNum type="arabicPeriod"/>
            </a:pPr>
            <a:r>
              <a:rPr lang="fr-CA" dirty="0"/>
              <a:t>Coordination de l’association régionale IV (AR-IV)</a:t>
            </a:r>
          </a:p>
          <a:p>
            <a:pPr marL="228600" lvl="0" indent="-228600">
              <a:buFontTx/>
              <a:buAutoNum type="arabicPeriod"/>
            </a:pPr>
            <a:r>
              <a:rPr lang="fr-CA" dirty="0"/>
              <a:t>CMRS de Miami</a:t>
            </a:r>
          </a:p>
          <a:p>
            <a:pPr marL="228600" lvl="0" indent="-228600">
              <a:buFontTx/>
              <a:buAutoNum type="arabicPeriod"/>
            </a:pPr>
            <a:r>
              <a:rPr lang="fr-CA" dirty="0"/>
              <a:t>CMRS = Centre météorologique régional spécialisé</a:t>
            </a:r>
          </a:p>
          <a:p>
            <a:pPr marL="228600" lvl="0" indent="-228600">
              <a:buFontTx/>
              <a:buAutoNum type="arabicPeriod"/>
            </a:pPr>
            <a:r>
              <a:rPr lang="fr-CA" dirty="0"/>
              <a:t>Les pays de l’association régionale IV comprennent la région des Caraïbes, l’Amérique centrale, le Mexique, le Canada et les Bermudes.</a:t>
            </a:r>
          </a:p>
          <a:p>
            <a:pPr marL="228600" lvl="0" indent="-228600">
              <a:buFontTx/>
              <a:buAutoNum type="arabicPeriod"/>
            </a:pPr>
            <a:r>
              <a:rPr lang="fr-CA" dirty="0"/>
              <a:t>Le NHC est le Centre météorologique régional spécialisé (CMRS) pour l’AR-IV de l’OMM.</a:t>
            </a:r>
          </a:p>
          <a:p>
            <a:pPr marL="228600" lvl="0" indent="-228600">
              <a:buFontTx/>
              <a:buAutoNum type="arabicPeriod"/>
            </a:pPr>
            <a:r>
              <a:rPr lang="fr-CA" dirty="0"/>
              <a:t>Zone de responsabilité des prévisions du Centre canadien de prévision des ouragans</a:t>
            </a:r>
          </a:p>
          <a:p>
            <a:pPr marL="228600" lvl="0" indent="-228600">
              <a:buFontTx/>
              <a:buAutoNum type="arabicPeriod"/>
            </a:pPr>
            <a:r>
              <a:rPr lang="fr-CA" dirty="0"/>
              <a:t>« Zone d’intervention »</a:t>
            </a:r>
          </a:p>
          <a:p>
            <a:pPr marL="228600" lvl="0" indent="-228600">
              <a:buFontTx/>
              <a:buAutoNum type="arabicPeriod"/>
            </a:pPr>
            <a:r>
              <a:rPr lang="fr-CA" dirty="0"/>
              <a:t>Le CCPO fournit à la population canadienne des renseignements météorologiques sur les ouragans, les tempêtes tropicales et les tempêtes post-tropicales.</a:t>
            </a:r>
          </a:p>
          <a:p>
            <a:pPr marL="228600" lvl="0" indent="-228600"/>
            <a:endParaRPr lang="fr-CA" dirty="0"/>
          </a:p>
        </p:txBody>
      </p:sp>
      <p:sp>
        <p:nvSpPr>
          <p:cNvPr id="48132"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246932DB-57D6-4B60-B580-FD2B67473811}" type="slidenum">
              <a:rPr lang="en-CA" altLang="en-US" sz="1200"/>
              <a:t>37</a:t>
            </a:fld>
            <a:endParaRPr lang="en-CA"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p:cNvSpPr>
          <p:nvPr/>
        </p:nvSpPr>
        <p:spPr>
          <a:xfrm>
            <a:off x="3884613" y="8685213"/>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0" lvl="0" indent="0" algn="r" eaLnBrk="1" hangingPunct="1">
              <a:spcBef>
                <a:spcPct val="0"/>
              </a:spcBef>
            </a:pPr>
            <a:fld id="{94C347EB-942F-4EF8-918E-1746465296DF}" type="slidenum">
              <a:rPr lang="en-CA" altLang="en-US"/>
              <a:t>8</a:t>
            </a:fld>
            <a:endParaRPr lang="en-CA"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idx="2"/>
          </p:nvPr>
        </p:nvSpPr>
        <p:spPr>
          <a:xfrm>
            <a:off x="1143000" y="685800"/>
            <a:ext cx="4572000" cy="3429000"/>
          </a:xfrm>
          <a:noFill/>
          <a:ln>
            <a:miter lim="800000"/>
          </a:ln>
        </p:spPr>
      </p:sp>
      <p:sp>
        <p:nvSpPr>
          <p:cNvPr id="50179"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Produits standards du CCPO</a:t>
            </a:r>
          </a:p>
          <a:p>
            <a:pPr marL="228600" lvl="0" indent="-228600">
              <a:buFontTx/>
              <a:buAutoNum type="arabicPeriod"/>
            </a:pPr>
            <a:r>
              <a:rPr lang="fr-CA"/>
              <a:t>Carte de la trajectoire des cyclones tropicaux</a:t>
            </a:r>
          </a:p>
          <a:p>
            <a:pPr marL="228600" lvl="0" indent="-228600">
              <a:buFontTx/>
              <a:buAutoNum type="arabicPeriod"/>
            </a:pPr>
            <a:r>
              <a:rPr lang="fr-CA"/>
              <a:t>La trajectoire de toutes les tempêtes est affichée sur la carte de trajectoire des ouragans du CCPO.</a:t>
            </a:r>
          </a:p>
          <a:p>
            <a:pPr marL="228600" lvl="0" indent="-228600">
              <a:buFontTx/>
              <a:buAutoNum type="arabicPeriod"/>
            </a:pPr>
            <a:r>
              <a:rPr lang="fr-CA"/>
              <a:t>Les trajectoires en bleu sont diffusées par le CCPO.</a:t>
            </a:r>
          </a:p>
          <a:p>
            <a:pPr marL="228600" lvl="0" indent="-228600">
              <a:buFontTx/>
              <a:buAutoNum type="arabicPeriod"/>
            </a:pPr>
            <a:r>
              <a:rPr lang="fr-CA"/>
              <a:t>Les trajectoires en rouge sont diffusées par le NHC.</a:t>
            </a:r>
          </a:p>
        </p:txBody>
      </p:sp>
      <p:sp>
        <p:nvSpPr>
          <p:cNvPr id="50180"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65739912-5F47-4C76-ADDD-D8DA8BDB7AB2}" type="slidenum">
              <a:rPr lang="en-CA" altLang="en-US" sz="1200"/>
              <a:t>38</a:t>
            </a:fld>
            <a:endParaRPr lang="en-CA"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idx="2"/>
          </p:nvPr>
        </p:nvSpPr>
        <p:spPr>
          <a:xfrm>
            <a:off x="1143000" y="685800"/>
            <a:ext cx="4572000" cy="3429000"/>
          </a:xfrm>
          <a:noFill/>
          <a:ln>
            <a:miter lim="800000"/>
          </a:ln>
        </p:spPr>
      </p:sp>
      <p:sp>
        <p:nvSpPr>
          <p:cNvPr id="52227"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Produits standards du CCPO</a:t>
            </a:r>
          </a:p>
          <a:p>
            <a:pPr marL="228600" lvl="0" indent="-228600">
              <a:buFontTx/>
              <a:buAutoNum type="arabicPeriod"/>
            </a:pPr>
            <a:r>
              <a:rPr lang="fr-CA"/>
              <a:t>Veilles et avertissements de tempête tropicale</a:t>
            </a:r>
          </a:p>
          <a:p>
            <a:pPr marL="228600" lvl="0" indent="-228600">
              <a:buFontTx/>
              <a:buAutoNum type="arabicPeriod"/>
            </a:pPr>
            <a:r>
              <a:rPr lang="fr-CA"/>
              <a:t>Lorsque la tempête est assez près et que le degré de certitude envers les prévisions augmente, des veilles et des avertissements sont diffusés en plus des bulletins d’information.</a:t>
            </a:r>
          </a:p>
          <a:p>
            <a:pPr marL="228600" lvl="0" indent="-228600">
              <a:buFontTx/>
              <a:buAutoNum type="arabicPeriod"/>
            </a:pPr>
            <a:r>
              <a:rPr lang="fr-CA"/>
              <a:t>Tempête tropicale : vents de 39 à 73 mi/h</a:t>
            </a:r>
          </a:p>
          <a:p>
            <a:pPr marL="228600" lvl="0" indent="-228600">
              <a:buFontTx/>
              <a:buAutoNum type="arabicPeriod"/>
            </a:pPr>
            <a:r>
              <a:rPr lang="fr-CA"/>
              <a:t>Ouragan : vents de 74 mi/h ou plus</a:t>
            </a:r>
          </a:p>
          <a:p>
            <a:pPr marL="228600" lvl="0" indent="-228600">
              <a:buFontTx/>
              <a:buAutoNum type="arabicPeriod"/>
            </a:pPr>
            <a:r>
              <a:rPr lang="fr-CA"/>
              <a:t>Veille : vents possibles d’ici 36 heures</a:t>
            </a:r>
          </a:p>
          <a:p>
            <a:pPr marL="228600" lvl="0" indent="-228600">
              <a:buFontTx/>
              <a:buAutoNum type="arabicPeriod"/>
            </a:pPr>
            <a:r>
              <a:rPr lang="fr-CA"/>
              <a:t>Avertissement : vents attendus d’ici 24 heures</a:t>
            </a:r>
          </a:p>
        </p:txBody>
      </p:sp>
      <p:sp>
        <p:nvSpPr>
          <p:cNvPr id="52228"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0D31D02B-1DFA-492C-8B47-3939151E5A04}" type="slidenum">
              <a:rPr lang="en-CA" altLang="en-US" sz="1200"/>
              <a:t>39</a:t>
            </a:fld>
            <a:endParaRPr lang="en-CA"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idx="2"/>
          </p:nvPr>
        </p:nvSpPr>
        <p:spPr>
          <a:xfrm>
            <a:off x="1143000" y="685800"/>
            <a:ext cx="4572000" cy="3429000"/>
          </a:xfrm>
          <a:noFill/>
          <a:ln>
            <a:miter lim="800000"/>
          </a:ln>
        </p:spPr>
      </p:sp>
      <p:sp>
        <p:nvSpPr>
          <p:cNvPr id="54275"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dirty="0"/>
              <a:t>Maritimes, Québec, Ontario</a:t>
            </a:r>
          </a:p>
          <a:p>
            <a:pPr marL="228600" lvl="0" indent="-228600">
              <a:buFontTx/>
              <a:buAutoNum type="arabicPeriod"/>
            </a:pPr>
            <a:r>
              <a:rPr lang="fr-CA" dirty="0"/>
              <a:t>WTCN41 CWHX</a:t>
            </a:r>
          </a:p>
          <a:p>
            <a:pPr marL="228600" lvl="0" indent="-228600">
              <a:buFontTx/>
              <a:buAutoNum type="arabicPeriod"/>
            </a:pPr>
            <a:r>
              <a:rPr lang="fr-CA" dirty="0"/>
              <a:t>60 km/h avec des rafales à 90 km/h</a:t>
            </a:r>
          </a:p>
          <a:p>
            <a:pPr marL="228600" lvl="0" indent="-228600">
              <a:buFontTx/>
              <a:buAutoNum type="arabicPeriod"/>
            </a:pPr>
            <a:r>
              <a:rPr lang="fr-CA" dirty="0"/>
              <a:t>120 km/h avec des rafales à 150 km/h</a:t>
            </a:r>
          </a:p>
          <a:p>
            <a:pPr marL="228600" lvl="0" indent="-228600">
              <a:buFontTx/>
              <a:buAutoNum type="arabicPeriod"/>
            </a:pPr>
            <a:r>
              <a:rPr lang="fr-CA" dirty="0"/>
              <a:t>FPCN compatible </a:t>
            </a:r>
          </a:p>
          <a:p>
            <a:pPr marL="228600" lvl="0" indent="-228600">
              <a:buFontTx/>
              <a:buAutoNum type="arabicPeriod"/>
            </a:pPr>
            <a:r>
              <a:rPr lang="fr-CA" dirty="0"/>
              <a:t>60 km/h avec des rafales à 90 km/h le long de la côte</a:t>
            </a:r>
          </a:p>
          <a:p>
            <a:pPr marL="228600" lvl="0" indent="-228600">
              <a:buFontTx/>
              <a:buAutoNum type="arabicPeriod"/>
            </a:pPr>
            <a:r>
              <a:rPr lang="fr-CA" dirty="0"/>
              <a:t>40 km/h avec des rafales de 70 km/h à l’intérieur des terres</a:t>
            </a:r>
          </a:p>
          <a:p>
            <a:pPr marL="228600" lvl="0" indent="-228600">
              <a:buFontTx/>
              <a:buAutoNum type="arabicPeriod"/>
            </a:pPr>
            <a:r>
              <a:rPr lang="fr-CA" dirty="0"/>
              <a:t>120 km/h avec des rafales à 150 km/h le long de la côte</a:t>
            </a:r>
          </a:p>
          <a:p>
            <a:pPr marL="228600" lvl="0" indent="-228600">
              <a:buFontTx/>
              <a:buAutoNum type="arabicPeriod"/>
            </a:pPr>
            <a:r>
              <a:rPr lang="fr-CA" dirty="0"/>
              <a:t>90 km/h avec des rafales à 120 km/h à l’intérieur des terres</a:t>
            </a:r>
          </a:p>
          <a:p>
            <a:pPr marL="228600" lvl="0" indent="-228600">
              <a:buFontTx/>
              <a:buAutoNum type="arabicPeriod"/>
            </a:pPr>
            <a:r>
              <a:rPr lang="fr-CA" dirty="0"/>
              <a:t>Terre-Neuve</a:t>
            </a:r>
          </a:p>
          <a:p>
            <a:pPr marL="228600" lvl="0" indent="-228600">
              <a:buFontTx/>
              <a:buAutoNum type="arabicPeriod"/>
            </a:pPr>
            <a:r>
              <a:rPr lang="fr-CA" dirty="0"/>
              <a:t>WTCN41 CWHX</a:t>
            </a:r>
          </a:p>
          <a:p>
            <a:pPr marL="228600" lvl="0" indent="-228600">
              <a:buFontTx/>
              <a:buAutoNum type="arabicPeriod"/>
            </a:pPr>
            <a:r>
              <a:rPr lang="fr-CA" dirty="0"/>
              <a:t>70 km/h avec des rafales à 100 km/h</a:t>
            </a:r>
          </a:p>
          <a:p>
            <a:pPr marL="228600" lvl="0" indent="-228600">
              <a:buFontTx/>
              <a:buAutoNum type="arabicPeriod"/>
            </a:pPr>
            <a:r>
              <a:rPr lang="fr-CA" dirty="0"/>
              <a:t>120 km/h avec des rafales à 150 km/h</a:t>
            </a:r>
          </a:p>
          <a:p>
            <a:pPr marL="228600" lvl="0" indent="-228600">
              <a:buFontTx/>
              <a:buAutoNum type="arabicPeriod"/>
            </a:pPr>
            <a:r>
              <a:rPr lang="fr-CA" dirty="0"/>
              <a:t>FPCN compatible</a:t>
            </a:r>
          </a:p>
          <a:p>
            <a:pPr marL="228600" lvl="0" indent="-228600">
              <a:buFontTx/>
              <a:buAutoNum type="arabicPeriod"/>
            </a:pPr>
            <a:r>
              <a:rPr lang="fr-CA" dirty="0"/>
              <a:t>70 km/h avec des rafales à 100 km/h le long de la côte</a:t>
            </a:r>
          </a:p>
          <a:p>
            <a:pPr marL="228600" lvl="0" indent="-228600">
              <a:buFontTx/>
              <a:buAutoNum type="arabicPeriod"/>
            </a:pPr>
            <a:r>
              <a:rPr lang="fr-CA" dirty="0"/>
              <a:t>50 km/h avec des rafales de 80 km/h à l’intérieur des terres</a:t>
            </a:r>
          </a:p>
          <a:p>
            <a:pPr marL="228600" lvl="0" indent="-228600">
              <a:buFontTx/>
              <a:buAutoNum type="arabicPeriod"/>
            </a:pPr>
            <a:r>
              <a:rPr lang="fr-CA" dirty="0"/>
              <a:t>120 km/h avec des rafales à 150 km/h le long de la côte</a:t>
            </a:r>
          </a:p>
          <a:p>
            <a:pPr marL="228600" lvl="0" indent="-228600">
              <a:buFontTx/>
              <a:buAutoNum type="arabicPeriod"/>
            </a:pPr>
            <a:r>
              <a:rPr lang="fr-CA" dirty="0"/>
              <a:t>90 km/h avec des rafales à 120 km/h à l’intérieur des terres</a:t>
            </a:r>
          </a:p>
        </p:txBody>
      </p:sp>
      <p:sp>
        <p:nvSpPr>
          <p:cNvPr id="54276"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9786C4E7-87EA-46AA-9903-DAB3DF66FD8C}" type="slidenum">
              <a:rPr lang="en-CA" altLang="en-US" sz="1200"/>
              <a:t>40</a:t>
            </a:fld>
            <a:endParaRPr lang="en-CA"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idx="2"/>
          </p:nvPr>
        </p:nvSpPr>
        <p:spPr>
          <a:xfrm>
            <a:off x="1143000" y="685800"/>
            <a:ext cx="4572000" cy="3429000"/>
          </a:xfrm>
          <a:noFill/>
          <a:ln>
            <a:miter lim="800000"/>
          </a:ln>
        </p:spPr>
      </p:sp>
      <p:sp>
        <p:nvSpPr>
          <p:cNvPr id="56323"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dirty="0"/>
              <a:t>Échelle de distance approximative (milles terrestres)</a:t>
            </a:r>
          </a:p>
          <a:p>
            <a:pPr marL="228600" lvl="0" indent="-228600">
              <a:buFontTx/>
              <a:buAutoNum type="arabicPeriod"/>
            </a:pPr>
            <a:r>
              <a:rPr lang="fr-CA" dirty="0"/>
              <a:t>SM 125 250 375 500</a:t>
            </a:r>
          </a:p>
          <a:p>
            <a:pPr marL="228600" lvl="0" indent="-228600">
              <a:buFontTx/>
              <a:buAutoNum type="arabicPeriod"/>
            </a:pPr>
            <a:r>
              <a:rPr lang="fr-CA" dirty="0"/>
              <a:t>Vrai à 30,00N</a:t>
            </a:r>
          </a:p>
          <a:p>
            <a:pPr marL="228600" lvl="0" indent="-228600">
              <a:buFontTx/>
              <a:buAutoNum type="arabicPeriod"/>
            </a:pPr>
            <a:r>
              <a:rPr lang="fr-CA" dirty="0"/>
              <a:t>Ouragan Earl</a:t>
            </a:r>
          </a:p>
          <a:p>
            <a:pPr marL="228600" lvl="0" indent="-228600">
              <a:buFontTx/>
              <a:buAutoNum type="arabicPeriod"/>
            </a:pPr>
            <a:r>
              <a:rPr lang="fr-CA" dirty="0"/>
              <a:t>Le jeudi 2 septembre 2010</a:t>
            </a:r>
          </a:p>
          <a:p>
            <a:pPr marL="228600" lvl="0" indent="-228600">
              <a:buFontTx/>
              <a:buAutoNum type="arabicPeriod"/>
            </a:pPr>
            <a:r>
              <a:rPr lang="fr-CA" dirty="0"/>
              <a:t>17 h HAE Avis 34</a:t>
            </a:r>
          </a:p>
          <a:p>
            <a:pPr marL="228600" lvl="0" indent="-228600">
              <a:buFontTx/>
              <a:buAutoNum type="arabicPeriod"/>
            </a:pPr>
            <a:r>
              <a:rPr lang="fr-CA" dirty="0"/>
              <a:t>NWS TPC/National Hurricane Center</a:t>
            </a:r>
          </a:p>
          <a:p>
            <a:pPr marL="228600" lvl="0" indent="-228600">
              <a:buFontTx/>
              <a:buAutoNum type="arabicPeriod"/>
            </a:pPr>
            <a:r>
              <a:rPr lang="fr-CA" dirty="0"/>
              <a:t>Informations actuelles :</a:t>
            </a:r>
          </a:p>
          <a:p>
            <a:pPr marL="228600" lvl="0" indent="-228600">
              <a:buFontTx/>
              <a:buAutoNum type="arabicPeriod"/>
            </a:pPr>
            <a:r>
              <a:rPr lang="fr-CA" dirty="0"/>
              <a:t>Emplacement du centre 32,5N 75,2W</a:t>
            </a:r>
          </a:p>
          <a:p>
            <a:pPr marL="228600" lvl="0" indent="-228600">
              <a:buFontTx/>
              <a:buAutoNum type="arabicPeriod"/>
            </a:pPr>
            <a:r>
              <a:rPr lang="fr-CA" dirty="0"/>
              <a:t>Vents maximums soutenus de 115 mi/h</a:t>
            </a:r>
          </a:p>
          <a:p>
            <a:pPr marL="228600" lvl="0" indent="-228600">
              <a:buFontTx/>
              <a:buAutoNum type="arabicPeriod"/>
            </a:pPr>
            <a:r>
              <a:rPr lang="fr-CA" dirty="0"/>
              <a:t>Mouvement N à 18 mi/h</a:t>
            </a:r>
          </a:p>
          <a:p>
            <a:pPr marL="228600" lvl="0" indent="-228600">
              <a:buFontTx/>
              <a:buAutoNum type="arabicPeriod"/>
            </a:pPr>
            <a:r>
              <a:rPr lang="fr-CA" dirty="0"/>
              <a:t>Conditions prévues :</a:t>
            </a:r>
          </a:p>
          <a:p>
            <a:pPr marL="228600" lvl="0" indent="-228600">
              <a:buFontTx/>
              <a:buAutoNum type="arabicPeriod"/>
            </a:pPr>
            <a:r>
              <a:rPr lang="fr-CA" dirty="0"/>
              <a:t>Cyclone tropical</a:t>
            </a:r>
          </a:p>
          <a:p>
            <a:pPr marL="228600" lvl="0" indent="-228600">
              <a:buFontTx/>
              <a:buAutoNum type="arabicPeriod"/>
            </a:pPr>
            <a:r>
              <a:rPr lang="fr-CA" dirty="0"/>
              <a:t>Post-tropicale</a:t>
            </a:r>
          </a:p>
          <a:p>
            <a:pPr marL="228600" lvl="0" indent="-228600">
              <a:buFontTx/>
              <a:buAutoNum type="arabicPeriod"/>
            </a:pPr>
            <a:r>
              <a:rPr lang="fr-CA" dirty="0"/>
              <a:t>Vents soutenus :</a:t>
            </a:r>
          </a:p>
          <a:p>
            <a:pPr marL="228600" lvl="0" indent="-228600">
              <a:buFontTx/>
              <a:buAutoNum type="arabicPeriod"/>
            </a:pPr>
            <a:r>
              <a:rPr lang="fr-CA" dirty="0"/>
              <a:t>D &lt;39 mi/h</a:t>
            </a:r>
          </a:p>
          <a:p>
            <a:pPr marL="228600" lvl="0" indent="-228600">
              <a:buFontTx/>
              <a:buAutoNum type="arabicPeriod"/>
            </a:pPr>
            <a:r>
              <a:rPr lang="fr-CA" dirty="0"/>
              <a:t>S 39-73 mi/h </a:t>
            </a:r>
            <a:r>
              <a:rPr lang="fr-CA" dirty="0" err="1"/>
              <a:t>H</a:t>
            </a:r>
            <a:r>
              <a:rPr lang="fr-CA" dirty="0"/>
              <a:t> 74-110 mi/h M &gt; 110 mi/h</a:t>
            </a:r>
          </a:p>
          <a:p>
            <a:pPr marL="228600" lvl="0" indent="-228600">
              <a:buFontTx/>
              <a:buAutoNum type="arabicPeriod"/>
            </a:pPr>
            <a:r>
              <a:rPr lang="fr-CA" dirty="0"/>
              <a:t>Zone de la trajectoire potentielle :</a:t>
            </a:r>
          </a:p>
          <a:p>
            <a:pPr marL="228600" lvl="0" indent="-228600">
              <a:buFontTx/>
              <a:buAutoNum type="arabicPeriod"/>
            </a:pPr>
            <a:r>
              <a:rPr lang="fr-CA" dirty="0"/>
              <a:t>Jours 1 à 3</a:t>
            </a:r>
          </a:p>
          <a:p>
            <a:pPr marL="228600" lvl="0" indent="-228600">
              <a:buFontTx/>
              <a:buAutoNum type="arabicPeriod"/>
            </a:pPr>
            <a:r>
              <a:rPr lang="fr-CA" dirty="0"/>
              <a:t>Jours 4 à 5</a:t>
            </a:r>
          </a:p>
          <a:p>
            <a:pPr marL="228600" lvl="0" indent="-228600">
              <a:buFontTx/>
              <a:buAutoNum type="arabicPeriod"/>
            </a:pPr>
            <a:r>
              <a:rPr lang="fr-CA" dirty="0"/>
              <a:t>Veilles :</a:t>
            </a:r>
          </a:p>
          <a:p>
            <a:pPr marL="228600" lvl="0" indent="-228600">
              <a:buFontTx/>
              <a:buAutoNum type="arabicPeriod"/>
            </a:pPr>
            <a:r>
              <a:rPr lang="fr-CA" dirty="0"/>
              <a:t>Ouragan</a:t>
            </a:r>
          </a:p>
          <a:p>
            <a:pPr marL="228600" lvl="0" indent="-228600">
              <a:buFontTx/>
              <a:buAutoNum type="arabicPeriod"/>
            </a:pPr>
            <a:r>
              <a:rPr lang="fr-CA" dirty="0"/>
              <a:t>Tempête tropicale</a:t>
            </a:r>
          </a:p>
          <a:p>
            <a:pPr marL="228600" lvl="0" indent="-228600">
              <a:buFontTx/>
              <a:buAutoNum type="arabicPeriod"/>
            </a:pPr>
            <a:r>
              <a:rPr lang="fr-CA" dirty="0"/>
              <a:t>Avertissements :</a:t>
            </a:r>
          </a:p>
          <a:p>
            <a:pPr marL="228600" lvl="0" indent="-228600">
              <a:buFontTx/>
              <a:buAutoNum type="arabicPeriod"/>
            </a:pPr>
            <a:r>
              <a:rPr lang="fr-CA" dirty="0"/>
              <a:t>Ouragan</a:t>
            </a:r>
          </a:p>
          <a:p>
            <a:pPr marL="228600" lvl="0" indent="-228600">
              <a:buFontTx/>
              <a:buAutoNum type="arabicPeriod"/>
            </a:pPr>
            <a:r>
              <a:rPr lang="fr-CA" dirty="0"/>
              <a:t>Tempête tropicale</a:t>
            </a:r>
          </a:p>
          <a:p>
            <a:pPr marL="228600" lvl="0" indent="-228600">
              <a:buFontTx/>
              <a:buAutoNum type="arabicPeriod"/>
            </a:pPr>
            <a:endParaRPr lang="fr-CA" dirty="0"/>
          </a:p>
        </p:txBody>
      </p:sp>
      <p:sp>
        <p:nvSpPr>
          <p:cNvPr id="56324"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C7FF5E51-F2AC-40E6-B65B-6CB1EA964661}" type="slidenum">
              <a:rPr lang="en-CA" altLang="en-US" sz="1200"/>
              <a:t>41</a:t>
            </a:fld>
            <a:endParaRPr lang="en-CA"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idx="2"/>
          </p:nvPr>
        </p:nvSpPr>
        <p:spPr>
          <a:xfrm>
            <a:off x="1143000" y="685800"/>
            <a:ext cx="4572000" cy="3429000"/>
          </a:xfrm>
          <a:noFill/>
          <a:ln>
            <a:miter lim="800000"/>
          </a:ln>
        </p:spPr>
      </p:sp>
      <p:sp>
        <p:nvSpPr>
          <p:cNvPr id="58371" name="Notes Placeholder 2"/>
          <p:cNvSpPr>
            <a:spLocks noGrp="1"/>
          </p:cNvSpPr>
          <p:nvPr>
            <p:ph type="body" idx="3"/>
          </p:nvPr>
        </p:nvSpPr>
        <p:spPr>
          <a:xfrm>
            <a:off x="685800" y="4343400"/>
            <a:ext cx="5486400" cy="4114800"/>
          </a:xfrm>
          <a:prstGeom prst="rect">
            <a:avLst/>
          </a:prstGeom>
        </p:spPr>
        <p:txBody>
          <a:bodyPr wrap="square" lIns="91440" tIns="45720" rIns="91440" bIns="45720" numCol="1" anchor="t" anchorCtr="0" compatLnSpc="1">
            <a:prstTxWarp prst="textNoShape">
              <a:avLst/>
            </a:prstTxWarp>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Utilisation des produits du NHC</a:t>
            </a:r>
          </a:p>
          <a:p>
            <a:pPr marL="228600" lvl="0" indent="-228600">
              <a:buFontTx/>
              <a:buAutoNum type="arabicPeriod"/>
            </a:pPr>
            <a:r>
              <a:rPr lang="fr-CA"/>
              <a:t>Cartes de probabilité des vents de surface</a:t>
            </a:r>
          </a:p>
          <a:p>
            <a:pPr marL="228600" lvl="0" indent="-228600">
              <a:buFontTx/>
              <a:buAutoNum type="arabicPeriod"/>
            </a:pPr>
            <a:r>
              <a:rPr lang="fr-CA"/>
              <a:t>Les cartes de probabilité des vents du NHC sont utilisées comme un outil d’information essentiel pour les responsables de situations d’urgence.</a:t>
            </a:r>
          </a:p>
          <a:p>
            <a:pPr marL="228600" lvl="0" indent="-228600">
              <a:buFontTx/>
              <a:buAutoNum type="arabicPeriod"/>
            </a:pPr>
            <a:r>
              <a:rPr lang="fr-CA"/>
              <a:t>Arthur en 2014 en est un bon exemple : la probabilité de vents de force ouragan augmentait sur certaines parties de la Nouvelle-Écosse (des rafales à 75 nœuds ont été signalées).</a:t>
            </a:r>
          </a:p>
          <a:p>
            <a:pPr marL="228600" lvl="0" indent="-228600">
              <a:buFontTx/>
              <a:buAutoNum type="arabicPeriod"/>
            </a:pPr>
            <a:r>
              <a:rPr lang="fr-CA"/>
              <a:t>L’heure d’arrivée des vents sera également un outil essentiel à utiliser la prochaine fois qu’un cyclone tropical s’approchera.</a:t>
            </a:r>
          </a:p>
          <a:p>
            <a:pPr marL="228600" lvl="0" indent="-228600">
              <a:buFontTx/>
              <a:buAutoNum type="arabicPeriod"/>
            </a:pPr>
            <a:r>
              <a:rPr lang="fr-CA"/>
              <a:t>Probabilités de vitesse des vents de force tempête tropicale (préliminaire)</a:t>
            </a:r>
          </a:p>
          <a:p>
            <a:pPr marL="228600" lvl="0" indent="-228600">
              <a:buFontTx/>
              <a:buAutoNum type="arabicPeriod"/>
            </a:pPr>
            <a:r>
              <a:rPr lang="fr-CA"/>
              <a:t>Dans 120 heures (5,0 jours) de 20 h HAE LE SAM. 25 AOÛT à 20 h HAE LE JEU. 30 AOÛT</a:t>
            </a:r>
          </a:p>
          <a:p>
            <a:pPr marL="228600" lvl="0" indent="-228600">
              <a:buFontTx/>
              <a:buAutoNum type="arabicPeriod"/>
            </a:pPr>
            <a:r>
              <a:rPr lang="fr-CA"/>
              <a:t>Probabilité de vents de force tempête tropicale (moyenne sur 1 minute &gt; = 39 mi/h) pour tous les cyclones tropicaux</a:t>
            </a:r>
          </a:p>
          <a:p>
            <a:pPr marL="228600" lvl="0" indent="-228600">
              <a:buFontTx/>
              <a:buAutoNum type="arabicPeriod"/>
            </a:pPr>
            <a:r>
              <a:rPr lang="fr-CA"/>
              <a:t>Indique l’emplacement du centre de la tempête tropicale Isaac à 20 h HAE LE SAM. 25 AOÛT 2012 (prévisions/avis n</a:t>
            </a:r>
            <a:r>
              <a:rPr lang="fr-CA" baseline="30000"/>
              <a:t>o</a:t>
            </a:r>
            <a:r>
              <a:rPr lang="fr-CA"/>
              <a:t> 20)</a:t>
            </a:r>
          </a:p>
          <a:p>
            <a:pPr marL="228600" lvl="0" indent="-228600">
              <a:buFontTx/>
              <a:buAutoNum type="arabicPeriod"/>
            </a:pPr>
            <a:r>
              <a:rPr lang="fr-CA"/>
              <a:t>Probabilité de vents de force ouragan à T-48 heures pour Arthur en 2014</a:t>
            </a:r>
          </a:p>
          <a:p>
            <a:pPr marL="228600" lvl="0" indent="-228600">
              <a:buFontTx/>
              <a:buAutoNum type="arabicPeriod"/>
            </a:pPr>
            <a:r>
              <a:rPr lang="fr-CA"/>
              <a:t>Probabilité de vents de force ouragan à T-24 heures pour Arthur en 2014</a:t>
            </a:r>
          </a:p>
          <a:p>
            <a:pPr marL="228600" lvl="0" indent="-228600"/>
            <a:endParaRPr lang="fr-CA"/>
          </a:p>
        </p:txBody>
      </p:sp>
      <p:sp>
        <p:nvSpPr>
          <p:cNvPr id="58372"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F13646CC-BC5F-4649-9513-88A52C4DC330}" type="slidenum">
              <a:rPr lang="en-CA" altLang="en-US" sz="1200"/>
              <a:t>42</a:t>
            </a:fld>
            <a:endParaRPr lang="en-CA"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idx="2"/>
          </p:nvPr>
        </p:nvSpPr>
        <p:spPr>
          <a:xfrm>
            <a:off x="1143000" y="685800"/>
            <a:ext cx="4572000" cy="3429000"/>
          </a:xfrm>
          <a:noFill/>
          <a:ln>
            <a:miter lim="800000"/>
          </a:ln>
        </p:spPr>
      </p:sp>
      <p:sp>
        <p:nvSpPr>
          <p:cNvPr id="60419"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T-120 h</a:t>
            </a:r>
          </a:p>
          <a:p>
            <a:pPr marL="228600" lvl="0" indent="-228600">
              <a:buFontTx/>
              <a:buAutoNum type="arabicPeriod"/>
            </a:pPr>
            <a:r>
              <a:rPr lang="fr-CA"/>
              <a:t>Aperçu des conditions météorologiques tropicales du National Hurricane Centre </a:t>
            </a:r>
          </a:p>
          <a:p>
            <a:pPr marL="228600" lvl="0" indent="-228600">
              <a:buFontTx/>
              <a:buAutoNum type="arabicPeriod"/>
            </a:pPr>
            <a:r>
              <a:rPr lang="fr-CA"/>
              <a:t>Courriels sur les conditions tropicales du Centre canadien de prévision des ouragans</a:t>
            </a:r>
          </a:p>
          <a:p>
            <a:pPr marL="228600" lvl="0" indent="-228600">
              <a:buFontTx/>
              <a:buAutoNum type="arabicPeriod"/>
            </a:pPr>
            <a:r>
              <a:rPr lang="fr-CA"/>
              <a:t>Cartes de probabilité des vents du National Hurricane Center</a:t>
            </a:r>
          </a:p>
          <a:p>
            <a:pPr marL="228600" lvl="0" indent="-228600">
              <a:buFontTx/>
              <a:buAutoNum type="arabicPeriod"/>
            </a:pPr>
            <a:r>
              <a:rPr lang="fr-CA"/>
              <a:t>Bulletins WOCN41 du Centre canadien de prévision des ouragans</a:t>
            </a:r>
          </a:p>
          <a:p>
            <a:pPr marL="228600" lvl="0" indent="-228600">
              <a:buFontTx/>
              <a:buAutoNum type="arabicPeriod"/>
            </a:pPr>
            <a:r>
              <a:rPr lang="fr-CA"/>
              <a:t>Centre canadien de prévision des ouragans activé 24 h/24, 7 j/7 (WO, FX, trajectoire)</a:t>
            </a:r>
          </a:p>
          <a:p>
            <a:pPr marL="228600" lvl="0" indent="-228600">
              <a:buFontTx/>
              <a:buAutoNum type="arabicPeriod"/>
            </a:pPr>
            <a:r>
              <a:rPr lang="fr-CA"/>
              <a:t>Veilles du Centre canadien de prévision des ouragans</a:t>
            </a:r>
          </a:p>
          <a:p>
            <a:pPr marL="228600" lvl="0" indent="-228600">
              <a:buFontTx/>
              <a:buAutoNum type="arabicPeriod"/>
            </a:pPr>
            <a:r>
              <a:rPr lang="fr-CA"/>
              <a:t>Avertissements du Centre canadien de prévision des ouragans</a:t>
            </a:r>
          </a:p>
          <a:p>
            <a:pPr marL="228600" lvl="0" indent="-228600">
              <a:buFontTx/>
              <a:buAutoNum type="arabicPeriod"/>
            </a:pPr>
            <a:r>
              <a:rPr lang="fr-CA"/>
              <a:t>Avertissements du Centre de prévision des intempéries</a:t>
            </a:r>
          </a:p>
          <a:p>
            <a:pPr marL="228600" lvl="0" indent="-228600">
              <a:buFontTx/>
              <a:buAutoNum type="arabicPeriod"/>
            </a:pPr>
            <a:r>
              <a:rPr lang="fr-CA"/>
              <a:t>RÉPERCUSSIONS</a:t>
            </a:r>
          </a:p>
        </p:txBody>
      </p:sp>
      <p:sp>
        <p:nvSpPr>
          <p:cNvPr id="60420"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F4AAC906-1A5F-406A-976B-2024443276D1}" type="slidenum">
              <a:rPr lang="en-CA" altLang="en-US" sz="1200"/>
              <a:t>43</a:t>
            </a:fld>
            <a:endParaRPr lang="en-CA"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idx="2"/>
          </p:nvPr>
        </p:nvSpPr>
        <p:spPr>
          <a:xfrm>
            <a:off x="1143000" y="685800"/>
            <a:ext cx="4572000" cy="3429000"/>
          </a:xfrm>
          <a:noFill/>
          <a:ln>
            <a:miter lim="800000"/>
          </a:ln>
        </p:spPr>
      </p:sp>
      <p:sp>
        <p:nvSpPr>
          <p:cNvPr id="62467"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dirty="0"/>
              <a:t>Responsabilité</a:t>
            </a:r>
          </a:p>
          <a:p>
            <a:pPr marL="228600" lvl="0" indent="-228600">
              <a:buFontTx/>
              <a:buAutoNum type="arabicPeriod"/>
            </a:pPr>
            <a:r>
              <a:rPr lang="fr-CA" dirty="0"/>
              <a:t>Tableaux de bord</a:t>
            </a:r>
          </a:p>
          <a:p>
            <a:pPr marL="228600" lvl="0" indent="-228600">
              <a:buFontTx/>
              <a:buAutoNum type="arabicPeriod"/>
            </a:pPr>
            <a:r>
              <a:rPr lang="fr-CA" dirty="0"/>
              <a:t>Zone de sélection</a:t>
            </a:r>
          </a:p>
          <a:p>
            <a:pPr marL="228600" lvl="0" indent="-228600">
              <a:buFontTx/>
              <a:buAutoNum type="arabicPeriod"/>
            </a:pPr>
            <a:r>
              <a:rPr lang="fr-CA" dirty="0"/>
              <a:t>Vue</a:t>
            </a:r>
          </a:p>
          <a:p>
            <a:pPr marL="228600" lvl="0" indent="-228600">
              <a:buFontTx/>
              <a:buAutoNum type="arabicPeriod"/>
            </a:pPr>
            <a:r>
              <a:rPr lang="fr-CA" dirty="0"/>
              <a:t>Options</a:t>
            </a:r>
          </a:p>
          <a:p>
            <a:pPr marL="228600" lvl="0" indent="-228600">
              <a:buFontTx/>
              <a:buAutoNum type="arabicPeriod"/>
            </a:pPr>
            <a:r>
              <a:rPr lang="fr-CA" dirty="0"/>
              <a:t>Aide</a:t>
            </a:r>
          </a:p>
          <a:p>
            <a:pPr marL="228600" lvl="0" indent="-228600">
              <a:buFontTx/>
              <a:buAutoNum type="arabicPeriod"/>
            </a:pPr>
            <a:r>
              <a:rPr lang="fr-CA" dirty="0"/>
              <a:t>Les bulletins WOCN41 CWHX peuvent être émis pour toutes les zones en gris plus foncé.</a:t>
            </a:r>
          </a:p>
          <a:p>
            <a:pPr marL="228600" lvl="0" indent="-228600">
              <a:buFontTx/>
              <a:buAutoNum type="arabicPeriod"/>
            </a:pPr>
            <a:r>
              <a:rPr lang="fr-CA" dirty="0"/>
              <a:t>Diffusion de bulletin WOCN41 dans la « zone tropicale » du Québec une fois tous les ans ou tous les deux ans</a:t>
            </a:r>
          </a:p>
          <a:p>
            <a:pPr marL="228600" lvl="0" indent="-228600">
              <a:buFontTx/>
              <a:buAutoNum type="arabicPeriod"/>
            </a:pPr>
            <a:r>
              <a:rPr lang="fr-CA" dirty="0"/>
              <a:t>La « zone tropicale » du Québec est bien moins courante</a:t>
            </a:r>
          </a:p>
          <a:p>
            <a:pPr marL="228600" lvl="0" indent="-228600">
              <a:buFontTx/>
              <a:buAutoNum type="arabicPeriod"/>
            </a:pPr>
            <a:r>
              <a:rPr lang="fr-CA" dirty="0"/>
              <a:t>Avertissements : Ouragan</a:t>
            </a:r>
          </a:p>
          <a:p>
            <a:pPr marL="228600" lvl="0" indent="-228600">
              <a:buFontTx/>
              <a:buAutoNum type="arabicPeriod"/>
            </a:pPr>
            <a:r>
              <a:rPr lang="fr-CA" dirty="0"/>
              <a:t>Jeu. 10 avril 2025 à 23 h 20 UTC</a:t>
            </a:r>
          </a:p>
          <a:p>
            <a:pPr marL="228600" lvl="0" indent="-228600">
              <a:buFontTx/>
              <a:buAutoNum type="arabicPeriod"/>
            </a:pPr>
            <a:r>
              <a:rPr lang="fr-CA" dirty="0"/>
              <a:t>Groupe des avertissements : CCPO</a:t>
            </a:r>
          </a:p>
        </p:txBody>
      </p:sp>
      <p:sp>
        <p:nvSpPr>
          <p:cNvPr id="62468"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4A8A5F99-0144-4F97-8637-1D9C51527F3E}" type="slidenum">
              <a:rPr lang="en-CA" altLang="en-US" sz="1200"/>
              <a:t>44</a:t>
            </a:fld>
            <a:endParaRPr lang="en-CA"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idx="2"/>
          </p:nvPr>
        </p:nvSpPr>
        <p:spPr>
          <a:xfrm>
            <a:off x="1143000" y="685800"/>
            <a:ext cx="4572000" cy="3429000"/>
          </a:xfrm>
          <a:noFill/>
          <a:ln>
            <a:miter lim="800000"/>
          </a:ln>
        </p:spPr>
      </p:sp>
      <p:sp>
        <p:nvSpPr>
          <p:cNvPr id="64515"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TRAJECTOIRES D’OURAGANS HISTORIQUES</a:t>
            </a:r>
          </a:p>
          <a:p>
            <a:pPr marL="228600" lvl="0" indent="-228600">
              <a:buFontTx/>
              <a:buAutoNum type="arabicPeriod"/>
            </a:pPr>
            <a:r>
              <a:rPr lang="fr-CA"/>
              <a:t>Choix personnalisé de tempêtes</a:t>
            </a:r>
          </a:p>
          <a:p>
            <a:pPr marL="228600" lvl="0" indent="-228600">
              <a:buFontTx/>
              <a:buAutoNum type="arabicPeriod"/>
            </a:pPr>
            <a:r>
              <a:rPr lang="fr-CA"/>
              <a:t>Tempêtes correspondantes 5</a:t>
            </a:r>
          </a:p>
          <a:p>
            <a:pPr marL="228600" lvl="0" indent="-228600">
              <a:buFontTx/>
              <a:buAutoNum type="arabicPeriod"/>
            </a:pPr>
            <a:r>
              <a:rPr lang="fr-CA"/>
              <a:t>Classé par</a:t>
            </a:r>
          </a:p>
          <a:p>
            <a:pPr marL="228600" lvl="0" indent="-228600">
              <a:buFontTx/>
              <a:buAutoNum type="arabicPeriod"/>
            </a:pPr>
            <a:r>
              <a:rPr lang="fr-CA"/>
              <a:t>Année (la plus récente)</a:t>
            </a:r>
          </a:p>
          <a:p>
            <a:pPr marL="228600" lvl="0" indent="-228600">
              <a:buFontTx/>
              <a:buAutoNum type="arabicPeriod"/>
            </a:pPr>
            <a:r>
              <a:rPr lang="fr-CA"/>
              <a:t>Ouragan ELSA en 2021 du 30 juin 2021 au 10 juillet 2021</a:t>
            </a:r>
          </a:p>
          <a:p>
            <a:pPr marL="228600" lvl="0" indent="-228600">
              <a:buFontTx/>
              <a:buAutoNum type="arabicPeriod"/>
            </a:pPr>
            <a:r>
              <a:rPr lang="fr-CA"/>
              <a:t>Tempête tropicale ANDREA en 2013 du 5 juin 2013 au 8 juin 2013</a:t>
            </a:r>
          </a:p>
          <a:p>
            <a:pPr marL="228600" lvl="0" indent="-228600">
              <a:buFontTx/>
              <a:buAutoNum type="arabicPeriod"/>
            </a:pPr>
            <a:r>
              <a:rPr lang="fr-CA"/>
              <a:t>Ouragan IKE en 2008 du 1</a:t>
            </a:r>
            <a:r>
              <a:rPr lang="fr-CA" baseline="30000"/>
              <a:t>er</a:t>
            </a:r>
            <a:r>
              <a:rPr lang="fr-CA"/>
              <a:t> sept. 2008 au 15 sept. 2008</a:t>
            </a:r>
          </a:p>
          <a:p>
            <a:pPr marL="228600" lvl="0" indent="-228600">
              <a:buFontTx/>
              <a:buAutoNum type="arabicPeriod"/>
            </a:pPr>
            <a:r>
              <a:rPr lang="fr-CA"/>
              <a:t>Ouragan KATRINA en 2005 du 23 août 2005 au 31 août 2005</a:t>
            </a:r>
          </a:p>
          <a:p>
            <a:pPr marL="228600" lvl="0" indent="-228600">
              <a:buFontTx/>
              <a:buAutoNum type="arabicPeriod"/>
            </a:pPr>
            <a:r>
              <a:rPr lang="fr-CA"/>
              <a:t>Ouragan ISIDORE en 2002 du 14 sept. 2002 au 27 sept. 2002</a:t>
            </a:r>
          </a:p>
          <a:p>
            <a:pPr marL="228600" lvl="0" indent="-228600">
              <a:buFontTx/>
              <a:buAutoNum type="arabicPeriod"/>
            </a:pPr>
            <a:r>
              <a:rPr lang="fr-CA"/>
              <a:t>Catégorie</a:t>
            </a:r>
          </a:p>
          <a:p>
            <a:pPr marL="228600" lvl="0" indent="-228600">
              <a:buFontTx/>
              <a:buAutoNum type="arabicPeriod"/>
            </a:pPr>
            <a:r>
              <a:rPr lang="fr-CA"/>
              <a:t>Pression</a:t>
            </a:r>
          </a:p>
          <a:p>
            <a:pPr marL="228600" lvl="0" indent="-228600">
              <a:buFontTx/>
              <a:buAutoNum type="arabicPeriod"/>
            </a:pPr>
            <a:r>
              <a:rPr lang="fr-CA"/>
              <a:t>Année</a:t>
            </a:r>
          </a:p>
          <a:p>
            <a:pPr marL="228600" lvl="0" indent="-228600">
              <a:buFontTx/>
              <a:buAutoNum type="arabicPeriod"/>
            </a:pPr>
            <a:r>
              <a:rPr lang="fr-CA"/>
              <a:t>Distance de recherche</a:t>
            </a:r>
          </a:p>
          <a:p>
            <a:pPr marL="228600" lvl="0" indent="-228600">
              <a:buFontTx/>
              <a:buAutoNum type="arabicPeriod"/>
            </a:pPr>
            <a:r>
              <a:rPr lang="fr-CA"/>
              <a:t>Plus</a:t>
            </a:r>
          </a:p>
          <a:p>
            <a:pPr marL="228600" lvl="0" indent="-228600">
              <a:buFontTx/>
              <a:buAutoNum type="arabicPeriod"/>
            </a:pPr>
            <a:r>
              <a:rPr lang="fr-CA"/>
              <a:t>Zone d’intervention du CCPO</a:t>
            </a:r>
          </a:p>
        </p:txBody>
      </p:sp>
      <p:sp>
        <p:nvSpPr>
          <p:cNvPr id="64516"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E93AA26D-9BC6-49B4-9F1C-3C1BEC174A34}" type="slidenum">
              <a:rPr lang="en-CA" altLang="en-US" sz="1200"/>
              <a:t>45</a:t>
            </a:fld>
            <a:endParaRPr lang="en-CA"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idx="2"/>
          </p:nvPr>
        </p:nvSpPr>
        <p:spPr>
          <a:xfrm>
            <a:off x="1143000" y="685800"/>
            <a:ext cx="4572000" cy="3429000"/>
          </a:xfrm>
          <a:noFill/>
          <a:ln>
            <a:miter lim="800000"/>
          </a:ln>
        </p:spPr>
      </p:sp>
      <p:sp>
        <p:nvSpPr>
          <p:cNvPr id="66563"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Schéma de pression et fronts</a:t>
            </a:r>
          </a:p>
          <a:p>
            <a:pPr marL="228600" lvl="0" indent="-228600">
              <a:buFontTx/>
              <a:buAutoNum type="arabicPeriod"/>
            </a:pPr>
            <a:r>
              <a:rPr lang="fr-CA"/>
              <a:t>18 h 30 HAE le 15 oct. 1954</a:t>
            </a:r>
          </a:p>
        </p:txBody>
      </p:sp>
      <p:sp>
        <p:nvSpPr>
          <p:cNvPr id="66564"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8E610A96-12AF-4469-AC50-DEDBF9E34252}" type="slidenum">
              <a:rPr lang="en-CA" altLang="en-US" sz="1200"/>
              <a:t>46</a:t>
            </a:fld>
            <a:endParaRPr lang="en-CA"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idx="2"/>
          </p:nvPr>
        </p:nvSpPr>
        <p:spPr>
          <a:xfrm>
            <a:off x="1143000" y="685800"/>
            <a:ext cx="4572000" cy="3429000"/>
          </a:xfrm>
          <a:noFill/>
          <a:ln>
            <a:miter lim="800000"/>
          </a:ln>
        </p:spPr>
      </p:sp>
      <p:sp>
        <p:nvSpPr>
          <p:cNvPr id="68611"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Schéma de pression et fronts</a:t>
            </a:r>
          </a:p>
          <a:p>
            <a:pPr marL="228600" lvl="0" indent="-228600">
              <a:buFontTx/>
              <a:buAutoNum type="arabicPeriod"/>
            </a:pPr>
            <a:r>
              <a:rPr lang="fr-CA"/>
              <a:t>22 h 30 HAE le 15 oct. 1954</a:t>
            </a:r>
          </a:p>
        </p:txBody>
      </p:sp>
      <p:sp>
        <p:nvSpPr>
          <p:cNvPr id="68612"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EECAEF7B-72D4-4B76-86EA-E5960D700623}" type="slidenum">
              <a:rPr lang="en-CA" altLang="en-US" sz="1200"/>
              <a:t>47</a:t>
            </a:fld>
            <a:endParaRPr lang="en-CA"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12</a:t>
            </a:fld>
            <a:endParaRPr lang="en-CA" altLang="en-US" sz="1200"/>
          </a:p>
        </p:txBody>
      </p:sp>
    </p:spTree>
    <p:extLst>
      <p:ext uri="{BB962C8B-B14F-4D97-AF65-F5344CB8AC3E}">
        <p14:creationId xmlns:p14="http://schemas.microsoft.com/office/powerpoint/2010/main" val="3490402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idx="2"/>
          </p:nvPr>
        </p:nvSpPr>
        <p:spPr>
          <a:xfrm>
            <a:off x="1143000" y="685800"/>
            <a:ext cx="4572000" cy="3429000"/>
          </a:xfrm>
          <a:noFill/>
          <a:ln>
            <a:miter lim="800000"/>
          </a:ln>
        </p:spPr>
      </p:sp>
      <p:sp>
        <p:nvSpPr>
          <p:cNvPr id="70659"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Hazel</a:t>
            </a:r>
          </a:p>
        </p:txBody>
      </p:sp>
      <p:sp>
        <p:nvSpPr>
          <p:cNvPr id="70660"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FA12E861-ABCE-4756-B333-F8DF07C89FA4}" type="slidenum">
              <a:rPr lang="en-CA" altLang="en-US" sz="1200"/>
              <a:t>48</a:t>
            </a:fld>
            <a:endParaRPr lang="en-CA"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idx="2"/>
          </p:nvPr>
        </p:nvSpPr>
        <p:spPr>
          <a:xfrm>
            <a:off x="1143000" y="685800"/>
            <a:ext cx="4572000" cy="3429000"/>
          </a:xfrm>
          <a:noFill/>
          <a:ln>
            <a:miter lim="800000"/>
          </a:ln>
        </p:spPr>
      </p:sp>
      <p:sp>
        <p:nvSpPr>
          <p:cNvPr id="72707"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a:t>Autres lignes directrices ou analyses</a:t>
            </a:r>
          </a:p>
          <a:p>
            <a:pPr marL="228600" lvl="0" indent="-228600">
              <a:buFontTx/>
              <a:buAutoNum type="arabicPeriod"/>
            </a:pPr>
            <a:r>
              <a:rPr lang="fr-CA"/>
              <a:t>Représentation raisonnable de la pluie attendue au cours des 2 ou 3 prochains jours, qui correspond au récit général que nous adoptons pour l’événement :</a:t>
            </a:r>
          </a:p>
          <a:p>
            <a:pPr marL="228600" lvl="0" indent="-228600">
              <a:buFontTx/>
              <a:buAutoNum type="arabicPeriod"/>
            </a:pPr>
            <a:r>
              <a:rPr lang="fr-CA"/>
              <a:t>MOYENNE RADAR</a:t>
            </a:r>
          </a:p>
          <a:p>
            <a:pPr marL="228600" lvl="0" indent="-228600">
              <a:buFontTx/>
              <a:buAutoNum type="arabicPeriod"/>
            </a:pPr>
            <a:r>
              <a:rPr lang="fr-CA"/>
              <a:t>Probabilité de précipications 72 h </a:t>
            </a:r>
          </a:p>
          <a:p>
            <a:pPr marL="228600" lvl="0" indent="-228600">
              <a:buFontTx/>
              <a:buAutoNum type="arabicPeriod"/>
            </a:pPr>
            <a:r>
              <a:rPr lang="fr-CA"/>
              <a:t>Bulletin WX</a:t>
            </a:r>
          </a:p>
          <a:p>
            <a:pPr marL="228600" lvl="0" indent="-228600">
              <a:buFontTx/>
              <a:buAutoNum type="arabicPeriod"/>
            </a:pPr>
            <a:r>
              <a:rPr lang="fr-CA"/>
              <a:t>Avertissement de pluie</a:t>
            </a:r>
          </a:p>
        </p:txBody>
      </p:sp>
      <p:sp>
        <p:nvSpPr>
          <p:cNvPr id="72708"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0F66C654-9FC2-46FA-8979-C58733F9F110}" type="slidenum">
              <a:rPr lang="en-CA" altLang="en-US" sz="1200"/>
              <a:t>49</a:t>
            </a:fld>
            <a:endParaRPr lang="en-CA"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idx="2"/>
          </p:nvPr>
        </p:nvSpPr>
        <p:spPr>
          <a:xfrm>
            <a:off x="1143000" y="685800"/>
            <a:ext cx="4572000" cy="3429000"/>
          </a:xfrm>
          <a:noFill/>
          <a:ln>
            <a:miter lim="800000"/>
          </a:ln>
        </p:spPr>
      </p:sp>
      <p:sp>
        <p:nvSpPr>
          <p:cNvPr id="74755" name="Notes Placeholder 2"/>
          <p:cNvSpPr>
            <a:spLocks noGrp="1"/>
          </p:cNvSpPr>
          <p:nvPr>
            <p:ph type="body" idx="3"/>
          </p:nvPr>
        </p:nvSpPr>
        <p:spPr>
          <a:xfrm>
            <a:off x="685800" y="4343400"/>
            <a:ext cx="5486400" cy="4114800"/>
          </a:xfrm>
          <a:noFill/>
          <a:ln>
            <a:miter lim="800000"/>
          </a:ln>
        </p:spPr>
        <p:txBody>
          <a:bodyPr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1pPr>
            <a:lvl2pPr marL="4572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2pPr>
            <a:lvl3pPr marL="9144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3pPr>
            <a:lvl4pPr marL="13716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4pPr>
            <a:lvl5pPr marL="1828800" indent="0" algn="l" defTabSz="914400" rtl="0" eaLnBrk="0" fontAlgn="base" hangingPunct="0">
              <a:lnSpc>
                <a:spcPct val="100000"/>
              </a:lnSpc>
              <a:spcBef>
                <a:spcPct val="30000"/>
              </a:spcBef>
              <a:spcAft>
                <a:spcPct val="0"/>
              </a:spcAft>
              <a:buClrTx/>
              <a:buSzTx/>
              <a:buFontTx/>
              <a:buNone/>
              <a:defRPr kumimoji="0" lang="en-CA" altLang="en-US" sz="1200" b="0" i="0" u="none" baseline="0">
                <a:solidFill>
                  <a:schemeClr val="tx1"/>
                </a:solidFill>
                <a:effectLst/>
                <a:latin typeface="Arial" pitchFamily="34" charset="0"/>
              </a:defRPr>
            </a:lvl5pPr>
          </a:lstStyle>
          <a:p>
            <a:pPr marL="228600" lvl="0" indent="-228600">
              <a:buFontTx/>
              <a:buAutoNum type="arabicPeriod"/>
            </a:pPr>
            <a:r>
              <a:rPr lang="fr-CA" dirty="0"/>
              <a:t>Titre du document :</a:t>
            </a:r>
          </a:p>
          <a:p>
            <a:pPr marL="228600" lvl="0" indent="-228600">
              <a:buFontTx/>
              <a:buAutoNum type="arabicPeriod"/>
            </a:pPr>
            <a:r>
              <a:rPr lang="fr-CA" dirty="0"/>
              <a:t>Procédures opérationnelles normalisées du programme du Centre canadien de prévision des ouragans</a:t>
            </a:r>
          </a:p>
          <a:p>
            <a:pPr marL="228600" lvl="0" indent="-228600">
              <a:buFontTx/>
              <a:buAutoNum type="arabicPeriod"/>
            </a:pPr>
            <a:r>
              <a:rPr lang="fr-CA" dirty="0"/>
              <a:t>Responsable du document :</a:t>
            </a:r>
          </a:p>
          <a:p>
            <a:pPr marL="228600" lvl="0" indent="-228600">
              <a:buFontTx/>
              <a:buAutoNum type="arabicPeriod"/>
            </a:pPr>
            <a:r>
              <a:rPr lang="fr-CA" dirty="0"/>
              <a:t>Services opérationnels des prévisions – Division de l’Atlantique et des glaces</a:t>
            </a:r>
          </a:p>
          <a:p>
            <a:pPr marL="228600" lvl="0" indent="-228600">
              <a:buFontTx/>
              <a:buAutoNum type="arabicPeriod"/>
            </a:pPr>
            <a:r>
              <a:rPr lang="fr-CA" dirty="0"/>
              <a:t>Niveau de document :</a:t>
            </a:r>
          </a:p>
          <a:p>
            <a:pPr marL="228600" lvl="0" indent="-228600">
              <a:buFontTx/>
              <a:buAutoNum type="arabicPeriod"/>
            </a:pPr>
            <a:r>
              <a:rPr lang="fr-CA" dirty="0"/>
              <a:t>Instructions de travail</a:t>
            </a:r>
          </a:p>
          <a:p>
            <a:pPr marL="228600" lvl="0" indent="-228600">
              <a:buFontTx/>
              <a:buAutoNum type="arabicPeriod"/>
            </a:pPr>
            <a:r>
              <a:rPr lang="fr-CA" dirty="0"/>
              <a:t>Numéro de référence</a:t>
            </a:r>
          </a:p>
          <a:p>
            <a:pPr marL="228600" lvl="0" indent="-228600">
              <a:buFontTx/>
              <a:buAutoNum type="arabicPeriod"/>
            </a:pPr>
            <a:r>
              <a:rPr lang="fr-CA" dirty="0"/>
              <a:t>TR-ASPC-H610-01</a:t>
            </a:r>
          </a:p>
          <a:p>
            <a:pPr marL="228600" lvl="0" indent="-228600">
              <a:buFontTx/>
              <a:buAutoNum type="arabicPeriod"/>
            </a:pPr>
            <a:r>
              <a:rPr lang="fr-CA" dirty="0"/>
              <a:t>Version</a:t>
            </a:r>
          </a:p>
          <a:p>
            <a:pPr marL="228600" lvl="0" indent="-228600">
              <a:buFontTx/>
              <a:buAutoNum type="arabicPeriod"/>
            </a:pPr>
            <a:r>
              <a:rPr lang="fr-CA" dirty="0"/>
              <a:t>Date</a:t>
            </a:r>
          </a:p>
          <a:p>
            <a:pPr marL="228600" lvl="0" indent="-228600">
              <a:buFontTx/>
              <a:buAutoNum type="arabicPeriod"/>
            </a:pPr>
            <a:r>
              <a:rPr lang="fr-CA" dirty="0"/>
              <a:t>21 mars 2025</a:t>
            </a:r>
          </a:p>
        </p:txBody>
      </p:sp>
      <p:sp>
        <p:nvSpPr>
          <p:cNvPr id="74756" name="Slide Number Placeholder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1A671B12-5D9B-4791-B5AF-112264B203A4}" type="slidenum">
              <a:rPr lang="en-CA" altLang="en-US" sz="1200"/>
              <a:t>50</a:t>
            </a:fld>
            <a:endParaRPr lang="en-CA"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13</a:t>
            </a:fld>
            <a:endParaRPr lang="en-CA" altLang="en-US" sz="1200"/>
          </a:p>
        </p:txBody>
      </p:sp>
    </p:spTree>
    <p:extLst>
      <p:ext uri="{BB962C8B-B14F-4D97-AF65-F5344CB8AC3E}">
        <p14:creationId xmlns:p14="http://schemas.microsoft.com/office/powerpoint/2010/main" val="3409021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14</a:t>
            </a:fld>
            <a:endParaRPr lang="en-CA" altLang="en-US" sz="1200"/>
          </a:p>
        </p:txBody>
      </p:sp>
    </p:spTree>
    <p:extLst>
      <p:ext uri="{BB962C8B-B14F-4D97-AF65-F5344CB8AC3E}">
        <p14:creationId xmlns:p14="http://schemas.microsoft.com/office/powerpoint/2010/main" val="62585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15</a:t>
            </a:fld>
            <a:endParaRPr lang="en-CA" altLang="en-US" sz="1200"/>
          </a:p>
        </p:txBody>
      </p:sp>
    </p:spTree>
    <p:extLst>
      <p:ext uri="{BB962C8B-B14F-4D97-AF65-F5344CB8AC3E}">
        <p14:creationId xmlns:p14="http://schemas.microsoft.com/office/powerpoint/2010/main" val="53503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16</a:t>
            </a:fld>
            <a:endParaRPr lang="en-CA" altLang="en-US" sz="1200"/>
          </a:p>
        </p:txBody>
      </p:sp>
    </p:spTree>
    <p:extLst>
      <p:ext uri="{BB962C8B-B14F-4D97-AF65-F5344CB8AC3E}">
        <p14:creationId xmlns:p14="http://schemas.microsoft.com/office/powerpoint/2010/main" val="412043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lvl="0" indent="0" algn="r" eaLnBrk="1" hangingPunct="1"/>
            <a:fld id="{860BBC7F-59FE-40DE-86AA-9757536026C5}" type="slidenum">
              <a:rPr lang="en-CA" altLang="en-US" sz="1200" smtClean="0"/>
              <a:t>17</a:t>
            </a:fld>
            <a:endParaRPr lang="en-CA" altLang="en-US" sz="1200"/>
          </a:p>
        </p:txBody>
      </p:sp>
    </p:spTree>
    <p:extLst>
      <p:ext uri="{BB962C8B-B14F-4D97-AF65-F5344CB8AC3E}">
        <p14:creationId xmlns:p14="http://schemas.microsoft.com/office/powerpoint/2010/main" val="124470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8229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3938588"/>
            <a:ext cx="8229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rgbClr val="CC0000"/>
              </a:buClr>
              <a:buSzTx/>
              <a:buFontTx/>
              <a:buNone/>
              <a:defRPr/>
            </a:pPr>
            <a:endParaRPr kumimoji="0" lang="en-US" sz="3200" b="0" i="0" u="none" strike="noStrike" kern="0" cap="none" spc="0" normalizeH="0" baseline="0" noProof="0">
              <a:ln>
                <a:noFill/>
              </a:ln>
              <a:solidFill>
                <a:srgbClr val="4C4B19"/>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ADDB9"/>
            </a:gs>
            <a:gs pos="100000">
              <a:schemeClr val="bg1"/>
            </a:gs>
          </a:gsLst>
          <a:lin ang="18900000" scaled="1"/>
        </a:gradFill>
        <a:effectLst/>
      </p:bgPr>
    </p:bg>
    <p:spTree>
      <p:nvGrpSpPr>
        <p:cNvPr id="1" name=""/>
        <p:cNvGrpSpPr/>
        <p:nvPr/>
      </p:nvGrpSpPr>
      <p:grpSpPr>
        <a:xfrm>
          <a:off x="0" y="0"/>
          <a:ext cx="0" cy="0"/>
          <a:chOff x="0" y="0"/>
          <a:chExt cx="0" cy="0"/>
        </a:xfrm>
      </p:grpSpPr>
      <p:pic>
        <p:nvPicPr>
          <p:cNvPr id="1026" name="Picture 2" descr="bannerODOW_e"/>
          <p:cNvPicPr>
            <a:picLocks noChangeAspect="1"/>
          </p:cNvPicPr>
          <p:nvPr/>
        </p:nvPicPr>
        <p:blipFill>
          <a:blip r:embed="rId17"/>
          <a:stretch>
            <a:fillRect/>
          </a:stretch>
        </p:blipFill>
        <p:spPr>
          <a:xfrm>
            <a:off x="0" y="5943600"/>
            <a:ext cx="9144000" cy="990600"/>
          </a:xfrm>
          <a:prstGeom prst="rect">
            <a:avLst/>
          </a:prstGeom>
          <a:noFill/>
          <a:ln>
            <a:noFill/>
            <a:miter lim="800000"/>
          </a:ln>
        </p:spPr>
      </p:pic>
      <p:sp>
        <p:nvSpPr>
          <p:cNvPr id="1027" name="Rectangle 10"/>
          <p:cNvSpPr>
            <a:spLocks noGrp="1" noChangeArrowheads="1"/>
          </p:cNvSpPr>
          <p:nvPr>
            <p:ph type="sldNum" sz="quarter" idx="4"/>
          </p:nvPr>
        </p:nvSpPr>
        <p:spPr bwMode="auto">
          <a:xfrm>
            <a:off x="6934200" y="6381750"/>
            <a:ext cx="2133600" cy="476250"/>
          </a:xfrm>
          <a:prstGeom prst="rect">
            <a:avLst/>
          </a:prstGeom>
          <a:noFill/>
          <a:ln w="9525">
            <a:noFill/>
            <a:miter lim="800000"/>
          </a:ln>
          <a:effectLst/>
        </p:spPr>
        <p:txBody>
          <a:bodyPr numCol="1" compatLnSpc="1">
            <a:prstTxWarp prst="textNoShape">
              <a:avLst/>
            </a:prstTxWarp>
            <a:noAutofit/>
          </a:bodyPr>
          <a:lstStyle>
            <a:defPPr>
              <a:defRPr lang="en-CA"/>
            </a:defPPr>
            <a:lvl1pPr marL="0" indent="0" algn="r" defTabSz="914400" rtl="0" eaLnBrk="1" fontAlgn="base" hangingPunct="1">
              <a:lnSpc>
                <a:spcPct val="100000"/>
              </a:lnSpc>
              <a:spcBef>
                <a:spcPct val="0"/>
              </a:spcBef>
              <a:spcAft>
                <a:spcPct val="0"/>
              </a:spcAft>
              <a:buClrTx/>
              <a:buSzTx/>
              <a:buFontTx/>
              <a:buNone/>
              <a:defRPr kumimoji="0" lang="en-CA" altLang="en-US" sz="14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r" eaLnBrk="1" hangingPunct="1"/>
            <a:fld id="{B3319269-C10E-4B25-B511-FF44264D4C1B}" type="slidenum">
              <a:rPr lang="en-US" altLang="en-US" sz="1400"/>
              <a:t>‹#›</a:t>
            </a:fld>
            <a:endParaRPr lang="en-US" altLang="en-US" sz="140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Lst>
  <p:transition/>
  <p:txStyles>
    <p:titleStyle>
      <a:lvl1pPr marL="0" indent="0" algn="l" defTabSz="914400" rtl="0" eaLnBrk="0" fontAlgn="base" hangingPunct="0">
        <a:lnSpc>
          <a:spcPct val="100000"/>
        </a:lnSpc>
        <a:spcBef>
          <a:spcPct val="0"/>
        </a:spcBef>
        <a:spcAft>
          <a:spcPct val="0"/>
        </a:spcAft>
        <a:buClrTx/>
        <a:buSzTx/>
        <a:buFontTx/>
        <a:buNone/>
        <a:defRPr kumimoji="0" sz="4000" b="0" i="1" u="none" baseline="0">
          <a:solidFill>
            <a:srgbClr val="4C4B19"/>
          </a:solidFill>
          <a:effectLst/>
          <a:latin typeface="Arial" pitchFamily="34" charset="0"/>
          <a:ea typeface="+mj-ea"/>
          <a:cs typeface="+mj-cs"/>
        </a:defRPr>
      </a:lvl1pPr>
    </p:titleStyle>
    <p:bodyStyle>
      <a:lvl1pPr marL="342900" indent="-342900" algn="l" defTabSz="914400" rtl="0" eaLnBrk="0" fontAlgn="base" hangingPunct="0">
        <a:lnSpc>
          <a:spcPct val="100000"/>
        </a:lnSpc>
        <a:spcBef>
          <a:spcPct val="20000"/>
        </a:spcBef>
        <a:spcAft>
          <a:spcPct val="0"/>
        </a:spcAft>
        <a:buClr>
          <a:srgbClr val="CC0000"/>
        </a:buClr>
        <a:buSzTx/>
        <a:buFontTx/>
        <a:buChar char="•"/>
        <a:defRPr kumimoji="0" sz="3200" b="0" i="0" u="none" baseline="0">
          <a:solidFill>
            <a:srgbClr val="4C4B19"/>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rgbClr val="309030"/>
        </a:buClr>
        <a:buSzTx/>
        <a:buFont typeface="Arial" pitchFamily="34" charset="0"/>
        <a:buChar char="–"/>
        <a:defRPr kumimoji="0" sz="2800" b="0" i="1" u="none" baseline="0">
          <a:solidFill>
            <a:srgbClr val="4C4B19"/>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sz="2400" b="0" i="1" u="none" baseline="0">
          <a:solidFill>
            <a:srgbClr val="4C4B19"/>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sz="2000" b="0" i="1" u="none" baseline="0">
          <a:solidFill>
            <a:srgbClr val="4C4B19"/>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sz="2000" b="0" i="1" u="none" baseline="0">
          <a:solidFill>
            <a:srgbClr val="4C4B19"/>
          </a:solidFill>
          <a:effectLst/>
          <a:latin typeface="+mn-lt"/>
        </a:defRPr>
      </a:lvl5pPr>
      <a:lvl6pPr marL="2514600" indent="-228600" algn="l" rtl="0" fontAlgn="base">
        <a:spcBef>
          <a:spcPct val="20000"/>
        </a:spcBef>
        <a:spcAft>
          <a:spcPct val="0"/>
        </a:spcAft>
        <a:buChar char="»"/>
        <a:defRPr sz="2000" i="1">
          <a:solidFill>
            <a:srgbClr val="4C4B19"/>
          </a:solidFill>
          <a:latin typeface="+mn-lt"/>
        </a:defRPr>
      </a:lvl6pPr>
      <a:lvl7pPr marL="2971800" indent="-228600" algn="l" rtl="0" fontAlgn="base">
        <a:spcBef>
          <a:spcPct val="20000"/>
        </a:spcBef>
        <a:spcAft>
          <a:spcPct val="0"/>
        </a:spcAft>
        <a:buChar char="»"/>
        <a:defRPr sz="2000" i="1">
          <a:solidFill>
            <a:srgbClr val="4C4B19"/>
          </a:solidFill>
          <a:latin typeface="+mn-lt"/>
        </a:defRPr>
      </a:lvl7pPr>
      <a:lvl8pPr marL="3429000" indent="-228600" algn="l" rtl="0" fontAlgn="base">
        <a:spcBef>
          <a:spcPct val="20000"/>
        </a:spcBef>
        <a:spcAft>
          <a:spcPct val="0"/>
        </a:spcAft>
        <a:buChar char="»"/>
        <a:defRPr sz="2000" i="1">
          <a:solidFill>
            <a:srgbClr val="4C4B19"/>
          </a:solidFill>
          <a:latin typeface="+mn-lt"/>
        </a:defRPr>
      </a:lvl8pPr>
      <a:lvl9pPr marL="3886200" indent="-228600" algn="l" rtl="0" fontAlgn="base">
        <a:spcBef>
          <a:spcPct val="20000"/>
        </a:spcBef>
        <a:spcAft>
          <a:spcPct val="0"/>
        </a:spcAft>
        <a:buChar char="»"/>
        <a:defRPr sz="2000" i="1">
          <a:solidFill>
            <a:srgbClr val="4C4B19"/>
          </a:solidFill>
          <a:latin typeface="+mn-lt"/>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tags" Target="../tags/tag40.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3.xml"/><Relationship Id="rId7"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s>
</file>

<file path=ppt/slides/_rels/slide12.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11.wmf"/><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4.xml"/><Relationship Id="rId5" Type="http://schemas.openxmlformats.org/officeDocument/2006/relationships/slideLayout" Target="../slideLayouts/slideLayout14.xml"/><Relationship Id="rId4" Type="http://schemas.openxmlformats.org/officeDocument/2006/relationships/tags" Target="../tags/tag50.xml"/></Relationships>
</file>

<file path=ppt/slides/_rels/slide1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tags" Target="../tags/tag53.xml"/><Relationship Id="rId7" Type="http://schemas.openxmlformats.org/officeDocument/2006/relationships/image" Target="../media/image11.wmf"/><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5.xml"/><Relationship Id="rId5" Type="http://schemas.openxmlformats.org/officeDocument/2006/relationships/slideLayout" Target="../slideLayouts/slideLayout14.xml"/><Relationship Id="rId4" Type="http://schemas.openxmlformats.org/officeDocument/2006/relationships/tags" Target="../tags/tag54.xml"/></Relationships>
</file>

<file path=ppt/slides/_rels/slide14.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notesSlide" Target="../notesSlides/notesSlide6.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slideLayout" Target="../slideLayouts/slideLayout2.xml"/><Relationship Id="rId2" Type="http://schemas.openxmlformats.org/officeDocument/2006/relationships/tags" Target="../tags/tag56.xml"/><Relationship Id="rId16" Type="http://schemas.openxmlformats.org/officeDocument/2006/relationships/tags" Target="../tags/tag70.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5" Type="http://schemas.openxmlformats.org/officeDocument/2006/relationships/tags" Target="../tags/tag69.xml"/><Relationship Id="rId10" Type="http://schemas.openxmlformats.org/officeDocument/2006/relationships/tags" Target="../tags/tag64.xml"/><Relationship Id="rId19" Type="http://schemas.openxmlformats.org/officeDocument/2006/relationships/image" Target="../media/image13.jpeg"/><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xml"/><Relationship Id="rId7" Type="http://schemas.openxmlformats.org/officeDocument/2006/relationships/image" Target="../media/image3.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2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image" Target="../media/image26.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25.png"/><Relationship Id="rId5" Type="http://schemas.openxmlformats.org/officeDocument/2006/relationships/tags" Target="../tags/tag101.xml"/><Relationship Id="rId10" Type="http://schemas.openxmlformats.org/officeDocument/2006/relationships/image" Target="../media/image24.png"/><Relationship Id="rId4" Type="http://schemas.openxmlformats.org/officeDocument/2006/relationships/tags" Target="../tags/tag100.xml"/><Relationship Id="rId9"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27.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10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10.xml"/><Relationship Id="rId7" Type="http://schemas.openxmlformats.org/officeDocument/2006/relationships/slideLayout" Target="../slideLayouts/slideLayout2.xml"/><Relationship Id="rId12" Type="http://schemas.openxmlformats.org/officeDocument/2006/relationships/image" Target="../media/image31.jpe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30.png"/><Relationship Id="rId5" Type="http://schemas.openxmlformats.org/officeDocument/2006/relationships/tags" Target="../tags/tag112.xml"/><Relationship Id="rId10" Type="http://schemas.openxmlformats.org/officeDocument/2006/relationships/image" Target="../media/image29.png"/><Relationship Id="rId4" Type="http://schemas.openxmlformats.org/officeDocument/2006/relationships/tags" Target="../tags/tag111.xml"/><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18.xml"/><Relationship Id="rId7" Type="http://schemas.openxmlformats.org/officeDocument/2006/relationships/image" Target="../media/image32.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hyperlink" Target="mailto:F.prev.CCPO-CHC.fcstrs.F@ec.gc.ca" TargetMode="External"/><Relationship Id="rId5" Type="http://schemas.openxmlformats.org/officeDocument/2006/relationships/hyperlink" Target="mailto:chris.fogarty@ec.gc.ca" TargetMode="External"/><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37.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38.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39.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image" Target="../media/image7.png"/><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41.png"/><Relationship Id="rId4"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42.pn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43.png"/><Relationship Id="rId4"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44.png"/><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45.png"/><Relationship Id="rId4"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46.png"/><Relationship Id="rId4"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47.png"/><Relationship Id="rId4"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48.png"/><Relationship Id="rId4"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image" Target="../media/image49.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image" Target="../media/image50.png"/><Relationship Id="rId4"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Layout" Target="../slideLayouts/slideLayout2.xml"/><Relationship Id="rId4" Type="http://schemas.openxmlformats.org/officeDocument/2006/relationships/tags" Target="../tags/tag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hyperlink" Target="http://www.canada.ca/ouragans" TargetMode="External"/><Relationship Id="rId5" Type="http://schemas.openxmlformats.org/officeDocument/2006/relationships/hyperlink" Target="https://meteo.gc.ca/hurricane/index_f.html" TargetMode="External"/><Relationship Id="rId4" Type="http://schemas.openxmlformats.org/officeDocument/2006/relationships/hyperlink" Target="https://meteo.gc.ca/hurricane/track_f.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custDataLst>
              <p:tags r:id="rId1"/>
            </p:custDataLst>
          </p:nvPr>
        </p:nvSpPr>
        <p:spPr bwMode="auto">
          <a:xfrm>
            <a:off x="323528" y="2457"/>
            <a:ext cx="8280920" cy="2308324"/>
          </a:xfrm>
          <a:prstGeom prst="rect">
            <a:avLst/>
          </a:prstGeom>
          <a:noFill/>
          <a:ln>
            <a:noFill/>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fr-CA" sz="4800" b="1" i="0" u="none" strike="noStrike" cap="none" normalizeH="0" baseline="0" noProof="0" dirty="0">
                <a:ln>
                  <a:noFill/>
                </a:ln>
                <a:solidFill>
                  <a:srgbClr val="FF0000"/>
                </a:solidFill>
                <a:effectLst/>
                <a:uLnTx/>
                <a:uFillTx/>
                <a:latin typeface="Arial" pitchFamily="34" charset="0"/>
                <a:ea typeface="+mn-ea" pitchFamily="34" charset="0"/>
                <a:cs typeface="+mn-cs"/>
              </a:rPr>
              <a:t>Programme du CCPO </a:t>
            </a:r>
          </a:p>
          <a:p>
            <a:pPr marL="0" marR="0" lvl="0" indent="0" algn="ctr" defTabSz="914400" rtl="0" eaLnBrk="1" fontAlgn="base" latinLnBrk="0" hangingPunct="1">
              <a:lnSpc>
                <a:spcPct val="100000"/>
              </a:lnSpc>
              <a:spcBef>
                <a:spcPct val="0"/>
              </a:spcBef>
              <a:spcAft>
                <a:spcPct val="0"/>
              </a:spcAft>
              <a:buClrTx/>
              <a:buSzTx/>
              <a:buFontTx/>
              <a:buNone/>
              <a:defRPr/>
            </a:pPr>
            <a:r>
              <a:rPr kumimoji="0" lang="fr-CA" sz="3200" b="1" i="0" u="none" strike="noStrike" cap="none" normalizeH="0" baseline="0" noProof="0" dirty="0">
                <a:ln>
                  <a:noFill/>
                </a:ln>
                <a:solidFill>
                  <a:srgbClr val="FF0000"/>
                </a:solidFill>
                <a:effectLst/>
                <a:uLnTx/>
                <a:uFillTx/>
                <a:latin typeface="Arial" pitchFamily="34" charset="0"/>
                <a:ea typeface="+mn-ea" pitchFamily="34" charset="0"/>
                <a:cs typeface="+mn-cs"/>
              </a:rPr>
              <a:t>et </a:t>
            </a:r>
            <a:r>
              <a:rPr kumimoji="0" lang="fr-CA" sz="3200" b="1" i="0" u="none" strike="noStrike" cap="none" normalizeH="0" baseline="0" noProof="0" dirty="0">
                <a:ln>
                  <a:noFill/>
                </a:ln>
                <a:solidFill>
                  <a:srgbClr val="FF0000"/>
                </a:solidFill>
                <a:effectLst/>
                <a:uLnTx/>
                <a:uFillTx/>
                <a:latin typeface="+mj-lt"/>
                <a:ea typeface="Calibri" panose="020F0502020204030204" pitchFamily="34" charset="0"/>
                <a:cs typeface="+mn-cs"/>
              </a:rPr>
              <a:t>procédures opérationnelles normalisées pour les tempêtes touchant terre dans le sud des États-Unis</a:t>
            </a:r>
          </a:p>
        </p:txBody>
      </p:sp>
      <p:pic>
        <p:nvPicPr>
          <p:cNvPr id="4099" name="Picture 2" descr="A red and white logoAI-generated content may be incorrect."/>
          <p:cNvPicPr>
            <a:picLocks noChangeAspect="1"/>
          </p:cNvPicPr>
          <p:nvPr>
            <p:custDataLst>
              <p:tags r:id="rId2"/>
            </p:custDataLst>
          </p:nvPr>
        </p:nvPicPr>
        <p:blipFill>
          <a:blip r:embed="rId6"/>
          <a:stretch>
            <a:fillRect/>
          </a:stretch>
        </p:blipFill>
        <p:spPr>
          <a:xfrm>
            <a:off x="3582194" y="2447925"/>
            <a:ext cx="2286000" cy="2657475"/>
          </a:xfrm>
          <a:prstGeom prst="rect">
            <a:avLst/>
          </a:prstGeom>
          <a:noFill/>
          <a:ln>
            <a:noFill/>
            <a:miter lim="800000"/>
          </a:ln>
        </p:spPr>
      </p:pic>
      <p:sp>
        <p:nvSpPr>
          <p:cNvPr id="4100" name="TextBox 3"/>
          <p:cNvSpPr/>
          <p:nvPr>
            <p:custDataLst>
              <p:tags r:id="rId3"/>
            </p:custDataLst>
          </p:nvPr>
        </p:nvSpPr>
        <p:spPr>
          <a:xfrm>
            <a:off x="843694" y="5242544"/>
            <a:ext cx="7240588" cy="461963"/>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2400" b="1" i="1" dirty="0">
                <a:solidFill>
                  <a:srgbClr val="C00000"/>
                </a:solidFill>
              </a:rPr>
              <a:t>« Mode tropical » </a:t>
            </a:r>
            <a:r>
              <a:rPr lang="fr-CA" sz="2400" b="1" dirty="0">
                <a:solidFill>
                  <a:srgbClr val="C00000"/>
                </a:solidFill>
              </a:rPr>
              <a:t>pour le Centre – Québec et Ontario</a:t>
            </a:r>
            <a:r>
              <a:rPr lang="fr-CA" sz="2400" dirty="0"/>
              <a: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custDataLst>
              <p:tags r:id="rId1"/>
            </p:custDataLst>
          </p:nvPr>
        </p:nvSpPr>
        <p:spPr>
          <a:xfrm>
            <a:off x="457200" y="274638"/>
            <a:ext cx="82296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endParaRPr/>
          </a:p>
        </p:txBody>
      </p:sp>
      <p:sp>
        <p:nvSpPr>
          <p:cNvPr id="15363" name="Content Placeholder 2"/>
          <p:cNvSpPr>
            <a:spLocks noGrp="1"/>
          </p:cNvSpPr>
          <p:nvPr>
            <p:ph idx="4294967295"/>
            <p:custDataLst>
              <p:tags r:id="rId2"/>
            </p:custDataLst>
          </p:nvPr>
        </p:nvSpPr>
        <p:spPr>
          <a:xfrm>
            <a:off x="457200" y="1600200"/>
            <a:ext cx="8229600" cy="4525963"/>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
                <a:srgbClr val="CC0000"/>
              </a:buClr>
              <a:buSzTx/>
              <a:buFontTx/>
              <a:buChar char="•"/>
              <a:defRPr kumimoji="0" lang="en-CA" altLang="en-US" sz="3200" b="0" i="0" u="none" baseline="0">
                <a:solidFill>
                  <a:srgbClr val="4C4B19"/>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rgbClr val="309030"/>
              </a:buClr>
              <a:buSzTx/>
              <a:buFont typeface="Arial" pitchFamily="34" charset="0"/>
              <a:buChar char="–"/>
              <a:defRPr kumimoji="0" lang="en-CA" altLang="en-US" sz="2800" b="0" i="1" u="none" baseline="0">
                <a:solidFill>
                  <a:srgbClr val="4C4B19"/>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CA" altLang="en-US" sz="2400" b="0" i="1" u="none" baseline="0">
                <a:solidFill>
                  <a:srgbClr val="4C4B19"/>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5pPr>
            <a:lvl6pPr marL="2514600" indent="-228600" algn="l" rtl="0" fontAlgn="base">
              <a:spcBef>
                <a:spcPct val="20000"/>
              </a:spcBef>
              <a:spcAft>
                <a:spcPct val="0"/>
              </a:spcAft>
              <a:buChar char="»"/>
              <a:defRPr lang="en-CA" altLang="en-US" sz="2000" i="1">
                <a:solidFill>
                  <a:srgbClr val="4C4B19"/>
                </a:solidFill>
                <a:latin typeface="+mn-lt"/>
              </a:defRPr>
            </a:lvl6pPr>
            <a:lvl7pPr marL="2971800" indent="-228600" algn="l" rtl="0" fontAlgn="base">
              <a:spcBef>
                <a:spcPct val="20000"/>
              </a:spcBef>
              <a:spcAft>
                <a:spcPct val="0"/>
              </a:spcAft>
              <a:buChar char="»"/>
              <a:defRPr lang="en-CA" altLang="en-US" sz="2000" i="1">
                <a:solidFill>
                  <a:srgbClr val="4C4B19"/>
                </a:solidFill>
                <a:latin typeface="+mn-lt"/>
              </a:defRPr>
            </a:lvl7pPr>
            <a:lvl8pPr marL="3429000" indent="-228600" algn="l" rtl="0" fontAlgn="base">
              <a:spcBef>
                <a:spcPct val="20000"/>
              </a:spcBef>
              <a:spcAft>
                <a:spcPct val="0"/>
              </a:spcAft>
              <a:buChar char="»"/>
              <a:defRPr lang="en-CA" altLang="en-US" sz="2000" i="1">
                <a:solidFill>
                  <a:srgbClr val="4C4B19"/>
                </a:solidFill>
                <a:latin typeface="+mn-lt"/>
              </a:defRPr>
            </a:lvl8pPr>
            <a:lvl9pPr marL="3886200" indent="-228600" algn="l" rtl="0" fontAlgn="base">
              <a:spcBef>
                <a:spcPct val="20000"/>
              </a:spcBef>
              <a:spcAft>
                <a:spcPct val="0"/>
              </a:spcAft>
              <a:buChar char="»"/>
              <a:defRPr lang="en-CA" altLang="en-US" sz="2000" i="1">
                <a:solidFill>
                  <a:srgbClr val="4C4B19"/>
                </a:solidFill>
                <a:latin typeface="+mn-lt"/>
              </a:defRPr>
            </a:lvl9pPr>
          </a:lstStyle>
          <a:p>
            <a:endParaRPr/>
          </a:p>
        </p:txBody>
      </p:sp>
      <p:pic>
        <p:nvPicPr>
          <p:cNvPr id="15364" name="Picture 3"/>
          <p:cNvPicPr>
            <a:picLocks noChangeAspect="1"/>
          </p:cNvPicPr>
          <p:nvPr>
            <p:custDataLst>
              <p:tags r:id="rId3"/>
            </p:custDataLst>
          </p:nvPr>
        </p:nvPicPr>
        <p:blipFill>
          <a:blip r:embed="rId6"/>
          <a:stretch>
            <a:fillRect/>
          </a:stretch>
        </p:blipFill>
        <p:spPr>
          <a:xfrm>
            <a:off x="-9525" y="95250"/>
            <a:ext cx="9163050" cy="6838950"/>
          </a:xfrm>
          <a:prstGeom prst="rect">
            <a:avLst/>
          </a:prstGeom>
          <a:noFill/>
          <a:ln>
            <a:noFill/>
            <a:miter lim="800000"/>
          </a:ln>
        </p:spPr>
      </p:pic>
      <p:pic>
        <p:nvPicPr>
          <p:cNvPr id="15365" name="Picture 6" descr="Image"/>
          <p:cNvPicPr>
            <a:picLocks noChangeAspect="1"/>
          </p:cNvPicPr>
          <p:nvPr>
            <p:custDataLst>
              <p:tags r:id="rId4"/>
            </p:custDataLst>
          </p:nvPr>
        </p:nvPicPr>
        <p:blipFill>
          <a:blip r:embed="rId7"/>
          <a:stretch>
            <a:fillRect/>
          </a:stretch>
        </p:blipFill>
        <p:spPr>
          <a:xfrm>
            <a:off x="228600" y="1230313"/>
            <a:ext cx="5699125" cy="5627687"/>
          </a:xfrm>
          <a:prstGeom prst="rect">
            <a:avLst/>
          </a:prstGeom>
          <a:noFill/>
          <a:ln>
            <a:noFill/>
            <a:miter lim="800000"/>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custDataLst>
              <p:tags r:id="rId1"/>
            </p:custDataLst>
          </p:nvPr>
        </p:nvSpPr>
        <p:spPr>
          <a:xfrm>
            <a:off x="457200" y="274638"/>
            <a:ext cx="82296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endParaRPr/>
          </a:p>
        </p:txBody>
      </p:sp>
      <p:sp>
        <p:nvSpPr>
          <p:cNvPr id="16387" name="Content Placeholder 2"/>
          <p:cNvSpPr>
            <a:spLocks noGrp="1"/>
          </p:cNvSpPr>
          <p:nvPr>
            <p:ph idx="4294967295"/>
            <p:custDataLst>
              <p:tags r:id="rId2"/>
            </p:custDataLst>
          </p:nvPr>
        </p:nvSpPr>
        <p:spPr>
          <a:xfrm>
            <a:off x="457200" y="1600200"/>
            <a:ext cx="8229600" cy="4525963"/>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
                <a:srgbClr val="CC0000"/>
              </a:buClr>
              <a:buSzTx/>
              <a:buFontTx/>
              <a:buChar char="•"/>
              <a:defRPr kumimoji="0" lang="en-CA" altLang="en-US" sz="3200" b="0" i="0" u="none" baseline="0">
                <a:solidFill>
                  <a:srgbClr val="4C4B19"/>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rgbClr val="309030"/>
              </a:buClr>
              <a:buSzTx/>
              <a:buFont typeface="Arial" pitchFamily="34" charset="0"/>
              <a:buChar char="–"/>
              <a:defRPr kumimoji="0" lang="en-CA" altLang="en-US" sz="2800" b="0" i="1" u="none" baseline="0">
                <a:solidFill>
                  <a:srgbClr val="4C4B19"/>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CA" altLang="en-US" sz="2400" b="0" i="1" u="none" baseline="0">
                <a:solidFill>
                  <a:srgbClr val="4C4B19"/>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5pPr>
            <a:lvl6pPr marL="2514600" indent="-228600" algn="l" rtl="0" fontAlgn="base">
              <a:spcBef>
                <a:spcPct val="20000"/>
              </a:spcBef>
              <a:spcAft>
                <a:spcPct val="0"/>
              </a:spcAft>
              <a:buChar char="»"/>
              <a:defRPr lang="en-CA" altLang="en-US" sz="2000" i="1">
                <a:solidFill>
                  <a:srgbClr val="4C4B19"/>
                </a:solidFill>
                <a:latin typeface="+mn-lt"/>
              </a:defRPr>
            </a:lvl6pPr>
            <a:lvl7pPr marL="2971800" indent="-228600" algn="l" rtl="0" fontAlgn="base">
              <a:spcBef>
                <a:spcPct val="20000"/>
              </a:spcBef>
              <a:spcAft>
                <a:spcPct val="0"/>
              </a:spcAft>
              <a:buChar char="»"/>
              <a:defRPr lang="en-CA" altLang="en-US" sz="2000" i="1">
                <a:solidFill>
                  <a:srgbClr val="4C4B19"/>
                </a:solidFill>
                <a:latin typeface="+mn-lt"/>
              </a:defRPr>
            </a:lvl7pPr>
            <a:lvl8pPr marL="3429000" indent="-228600" algn="l" rtl="0" fontAlgn="base">
              <a:spcBef>
                <a:spcPct val="20000"/>
              </a:spcBef>
              <a:spcAft>
                <a:spcPct val="0"/>
              </a:spcAft>
              <a:buChar char="»"/>
              <a:defRPr lang="en-CA" altLang="en-US" sz="2000" i="1">
                <a:solidFill>
                  <a:srgbClr val="4C4B19"/>
                </a:solidFill>
                <a:latin typeface="+mn-lt"/>
              </a:defRPr>
            </a:lvl8pPr>
            <a:lvl9pPr marL="3886200" indent="-228600" algn="l" rtl="0" fontAlgn="base">
              <a:spcBef>
                <a:spcPct val="20000"/>
              </a:spcBef>
              <a:spcAft>
                <a:spcPct val="0"/>
              </a:spcAft>
              <a:buChar char="»"/>
              <a:defRPr lang="en-CA" altLang="en-US" sz="2000" i="1">
                <a:solidFill>
                  <a:srgbClr val="4C4B19"/>
                </a:solidFill>
                <a:latin typeface="+mn-lt"/>
              </a:defRPr>
            </a:lvl9pPr>
          </a:lstStyle>
          <a:p>
            <a:endParaRPr/>
          </a:p>
        </p:txBody>
      </p:sp>
      <p:pic>
        <p:nvPicPr>
          <p:cNvPr id="16388" name="Picture 3"/>
          <p:cNvPicPr>
            <a:picLocks noChangeAspect="1"/>
          </p:cNvPicPr>
          <p:nvPr>
            <p:custDataLst>
              <p:tags r:id="rId3"/>
            </p:custDataLst>
          </p:nvPr>
        </p:nvPicPr>
        <p:blipFill>
          <a:blip r:embed="rId8"/>
          <a:stretch>
            <a:fillRect/>
          </a:stretch>
        </p:blipFill>
        <p:spPr>
          <a:xfrm>
            <a:off x="0" y="22225"/>
            <a:ext cx="9142413" cy="6902450"/>
          </a:xfrm>
          <a:prstGeom prst="rect">
            <a:avLst/>
          </a:prstGeom>
          <a:noFill/>
          <a:ln>
            <a:noFill/>
            <a:miter lim="800000"/>
          </a:ln>
        </p:spPr>
      </p:pic>
      <p:sp>
        <p:nvSpPr>
          <p:cNvPr id="16389" name="TextBox 1"/>
          <p:cNvSpPr/>
          <p:nvPr>
            <p:custDataLst>
              <p:tags r:id="rId4"/>
            </p:custDataLst>
          </p:nvPr>
        </p:nvSpPr>
        <p:spPr>
          <a:xfrm>
            <a:off x="2438400" y="3657600"/>
            <a:ext cx="3529013" cy="1016000"/>
          </a:xfrm>
          <a:prstGeom prst="rect">
            <a:avLst/>
          </a:prstGeom>
          <a:solidFill>
            <a:schemeClr val="bg1"/>
          </a:solid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2000" i="1" dirty="0"/>
              <a:t>Vents soutenus de 65 à 117 km/h</a:t>
            </a:r>
          </a:p>
          <a:p>
            <a:pPr marL="0" lvl="0" indent="0"/>
            <a:endParaRPr lang="en-US" altLang="en-US" sz="2000" i="1" dirty="0"/>
          </a:p>
          <a:p>
            <a:pPr marL="0" lvl="0" indent="0"/>
            <a:r>
              <a:rPr lang="fr-CA" sz="2000" i="1" dirty="0"/>
              <a:t>Vents soutenus de 118 km/h et plus</a:t>
            </a:r>
          </a:p>
        </p:txBody>
      </p:sp>
      <p:sp>
        <p:nvSpPr>
          <p:cNvPr id="16390" name="Rectangle 2"/>
          <p:cNvSpPr/>
          <p:nvPr>
            <p:custDataLst>
              <p:tags r:id="rId5"/>
            </p:custDataLst>
          </p:nvPr>
        </p:nvSpPr>
        <p:spPr>
          <a:xfrm>
            <a:off x="1752600" y="4267200"/>
            <a:ext cx="685800" cy="4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CA" sz="1800" b="0" i="0" u="none" strike="noStrike" kern="1200" cap="none" spc="0" normalizeH="0" baseline="0" noProof="0">
              <a:ln>
                <a:noFill/>
              </a:ln>
              <a:solidFill>
                <a:schemeClr val="lt1"/>
              </a:solidFill>
              <a:effectLst/>
              <a:uLnTx/>
              <a:uFillTx/>
              <a:latin typeface="+mn-lt"/>
              <a:ea typeface="+mn-ea"/>
              <a:cs typeface="+mn-cs"/>
            </a:endParaRPr>
          </a:p>
        </p:txBody>
      </p:sp>
      <p:sp>
        <p:nvSpPr>
          <p:cNvPr id="16391" name="TextBox 3"/>
          <p:cNvSpPr txBox="1"/>
          <p:nvPr>
            <p:custDataLst>
              <p:tags r:id="rId6"/>
            </p:custDataLst>
          </p:nvPr>
        </p:nvSpPr>
        <p:spPr>
          <a:xfrm>
            <a:off x="252413" y="3013075"/>
            <a:ext cx="3086100" cy="461963"/>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CA" sz="2400" b="0" i="0" u="none" strike="noStrike" cap="none" normalizeH="0" baseline="0" noProof="0">
                <a:ln>
                  <a:noFill/>
                </a:ln>
                <a:solidFill>
                  <a:schemeClr val="accent2">
                    <a:lumMod val="60000"/>
                    <a:lumOff val="40000"/>
                  </a:schemeClr>
                </a:solidFill>
                <a:effectLst/>
                <a:uLnTx/>
                <a:uFillTx/>
                <a:latin typeface="Arial" pitchFamily="34" charset="0"/>
                <a:ea typeface="+mn-ea" pitchFamily="34" charset="0"/>
                <a:cs typeface="+mn-cs"/>
              </a:rPr>
              <a:t>Critères officiels de l’OMM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p:nvPr>
            <p:custDataLst>
              <p:tags r:id="rId1"/>
            </p:custDataLst>
          </p:nvPr>
        </p:nvPicPr>
        <p:blipFill>
          <a:blip r:embed="rId7">
            <a:lum bright="70000" contrast="-70000"/>
          </a:blip>
          <a:srcRect l="19800" r="20401"/>
          <a:stretch>
            <a:fillRect/>
          </a:stretch>
        </p:blipFill>
        <p:spPr>
          <a:xfrm>
            <a:off x="-9525" y="76200"/>
            <a:ext cx="9163050" cy="6858000"/>
          </a:xfrm>
          <a:prstGeom prst="rect">
            <a:avLst/>
          </a:prstGeom>
          <a:noFill/>
          <a:ln>
            <a:noFill/>
            <a:miter lim="800000"/>
          </a:ln>
        </p:spPr>
      </p:pic>
      <p:sp>
        <p:nvSpPr>
          <p:cNvPr id="17411" name="Rectangle 3"/>
          <p:cNvSpPr/>
          <p:nvPr>
            <p:custDataLst>
              <p:tags r:id="rId2"/>
            </p:custDataLst>
          </p:nvPr>
        </p:nvSpPr>
        <p:spPr>
          <a:xfrm>
            <a:off x="685800" y="228600"/>
            <a:ext cx="6910536" cy="1816100"/>
          </a:xfrm>
          <a:prstGeom prst="rect">
            <a:avLst/>
          </a:prstGeom>
          <a:no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1828800" lvl="4" indent="0" algn="ctr" eaLnBrk="1" hangingPunct="1"/>
            <a:r>
              <a:rPr lang="fr-CA" sz="2800" b="1" i="1" dirty="0">
                <a:solidFill>
                  <a:srgbClr val="CC3300"/>
                </a:solidFill>
              </a:rPr>
              <a:t>Avertissements d’ouragan ou de tempête tropicale</a:t>
            </a:r>
          </a:p>
          <a:p>
            <a:pPr marL="1828800" lvl="4" indent="0" algn="ctr" eaLnBrk="1" hangingPunct="1"/>
            <a:r>
              <a:rPr lang="fr-CA" sz="2800" b="1" dirty="0">
                <a:solidFill>
                  <a:schemeClr val="tx2"/>
                </a:solidFill>
              </a:rPr>
              <a:t>WTCN41 CWHX</a:t>
            </a:r>
          </a:p>
          <a:p>
            <a:pPr marL="1828800" lvl="4" indent="0" algn="ctr" eaLnBrk="1" hangingPunct="1"/>
            <a:endParaRPr lang="en-CA" altLang="en-US" sz="2800" b="1" i="1" dirty="0">
              <a:solidFill>
                <a:schemeClr val="tx2"/>
              </a:solidFill>
            </a:endParaRPr>
          </a:p>
        </p:txBody>
      </p:sp>
      <p:sp>
        <p:nvSpPr>
          <p:cNvPr id="17412" name="Rectangle 4"/>
          <p:cNvSpPr/>
          <p:nvPr>
            <p:custDataLst>
              <p:tags r:id="rId3"/>
            </p:custDataLst>
          </p:nvPr>
        </p:nvSpPr>
        <p:spPr>
          <a:xfrm>
            <a:off x="323528" y="2322513"/>
            <a:ext cx="8610600" cy="3970318"/>
          </a:xfrm>
          <a:prstGeom prst="rect">
            <a:avLst/>
          </a:prstGeom>
          <a:noFill/>
          <a:ln>
            <a:noFill/>
            <a:miter lim="800000"/>
          </a:ln>
        </p:spPr>
        <p:txBody>
          <a:bodyPr>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b="1" u="sng" dirty="0">
                <a:solidFill>
                  <a:srgbClr val="0033CC"/>
                </a:solidFill>
              </a:rPr>
              <a:t>Un avertissement d’ouragan</a:t>
            </a:r>
            <a:r>
              <a:rPr lang="fr-CA" b="1" dirty="0">
                <a:solidFill>
                  <a:srgbClr val="4C4B19"/>
                </a:solidFill>
              </a:rPr>
              <a:t> est une annonce faite lorsqu’on prévoit l’un des effets dangereux d’un ouragan suivants ou les deux dans une zone précise d’ici 24 heures : a) des vents moyens soutenus de 118 km/h ou plus; b) un niveau d’eau dangereusement élevé ou la combinaison d’un niveau d’eau dangereusement élevé et de vagues exceptionnellement hautes, même si les vents attendus pourraient être inférieurs à la force ouragan. Par sa nature, un ouragan présente également un danger d’inondations locales en raison de la pluie forte.</a:t>
            </a:r>
          </a:p>
          <a:p>
            <a:pPr marL="0" lvl="0" indent="0" eaLnBrk="1" hangingPunct="1"/>
            <a:endParaRPr lang="en-US" altLang="en-US" b="1" dirty="0">
              <a:solidFill>
                <a:srgbClr val="4C4B19"/>
              </a:solidFill>
            </a:endParaRPr>
          </a:p>
          <a:p>
            <a:pPr marL="0" lvl="0" indent="0" eaLnBrk="1" hangingPunct="1"/>
            <a:r>
              <a:rPr lang="fr-CA" b="1" u="sng" dirty="0">
                <a:solidFill>
                  <a:srgbClr val="0033CC"/>
                </a:solidFill>
              </a:rPr>
              <a:t>Un avertissement de tempête tropicale</a:t>
            </a:r>
            <a:r>
              <a:rPr lang="fr-CA" b="1" dirty="0"/>
              <a:t> annonce de conditions associées à une tempête tropicale, notamment de potentiels vents soutenus soufflant de 63 à 117 km/h attendus dans les régions indiquées d’ici 24 heures.</a:t>
            </a:r>
            <a:r>
              <a:rPr lang="fr-CA" b="1" dirty="0">
                <a:solidFill>
                  <a:srgbClr val="4C4B19"/>
                </a:solidFill>
              </a:rPr>
              <a:t> Par sa nature, une tempête tropicale présente également un danger d’inondations locales en raison de la pluie forte.</a:t>
            </a:r>
          </a:p>
        </p:txBody>
      </p:sp>
      <p:sp>
        <p:nvSpPr>
          <p:cNvPr id="17413" name="TextBox 2"/>
          <p:cNvSpPr txBox="1"/>
          <p:nvPr>
            <p:custDataLst>
              <p:tags r:id="rId4"/>
            </p:custDataLst>
          </p:nvPr>
        </p:nvSpPr>
        <p:spPr>
          <a:xfrm>
            <a:off x="-1447800" y="1860550"/>
            <a:ext cx="7747992" cy="461963"/>
          </a:xfrm>
          <a:prstGeom prst="rect">
            <a:avLst/>
          </a:prstGeom>
          <a:noFill/>
        </p:spPr>
        <p:txBody>
          <a:bodyPr wrap="square">
            <a:spAutoFit/>
          </a:bodyPr>
          <a:lstStyle/>
          <a:p>
            <a:pPr marL="1828800" marR="0" lvl="4" indent="0" algn="l" defTabSz="914400" rtl="0" eaLnBrk="1" fontAlgn="base" latinLnBrk="0" hangingPunct="1">
              <a:lnSpc>
                <a:spcPct val="100000"/>
              </a:lnSpc>
              <a:spcBef>
                <a:spcPct val="0"/>
              </a:spcBef>
              <a:spcAft>
                <a:spcPct val="0"/>
              </a:spcAft>
              <a:buClrTx/>
              <a:buSzTx/>
              <a:buFontTx/>
              <a:buNone/>
              <a:defRPr/>
            </a:pPr>
            <a:r>
              <a:rPr kumimoji="0" lang="fr-CA" sz="2400" b="0" i="0" u="none" strike="noStrike" cap="none" normalizeH="0" baseline="0" noProof="0" dirty="0">
                <a:ln>
                  <a:noFill/>
                </a:ln>
                <a:solidFill>
                  <a:schemeClr val="accent2">
                    <a:lumMod val="60000"/>
                    <a:lumOff val="40000"/>
                  </a:schemeClr>
                </a:solidFill>
                <a:effectLst/>
                <a:uLnTx/>
                <a:uFillTx/>
                <a:latin typeface="Arial" pitchFamily="34" charset="0"/>
                <a:ea typeface="+mn-ea" pitchFamily="34" charset="0"/>
                <a:cs typeface="+mn-cs"/>
              </a:rPr>
              <a:t>Définitions officielles de l’OMM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p:nvPr>
            <p:custDataLst>
              <p:tags r:id="rId1"/>
            </p:custDataLst>
          </p:nvPr>
        </p:nvPicPr>
        <p:blipFill>
          <a:blip r:embed="rId7">
            <a:lum bright="70000" contrast="-70000"/>
          </a:blip>
          <a:srcRect l="19800" r="20401"/>
          <a:stretch>
            <a:fillRect/>
          </a:stretch>
        </p:blipFill>
        <p:spPr>
          <a:xfrm>
            <a:off x="-9525" y="0"/>
            <a:ext cx="9163050" cy="6858000"/>
          </a:xfrm>
          <a:prstGeom prst="rect">
            <a:avLst/>
          </a:prstGeom>
          <a:noFill/>
          <a:ln>
            <a:noFill/>
            <a:miter lim="800000"/>
          </a:ln>
        </p:spPr>
      </p:pic>
      <p:sp>
        <p:nvSpPr>
          <p:cNvPr id="18435" name="Rectangle 3"/>
          <p:cNvSpPr/>
          <p:nvPr>
            <p:custDataLst>
              <p:tags r:id="rId2"/>
            </p:custDataLst>
          </p:nvPr>
        </p:nvSpPr>
        <p:spPr>
          <a:xfrm>
            <a:off x="-762000" y="228600"/>
            <a:ext cx="8382000" cy="1220788"/>
          </a:xfrm>
          <a:prstGeom prst="rect">
            <a:avLst/>
          </a:prstGeom>
          <a:noFill/>
          <a:ln>
            <a:noFill/>
            <a:miter lim="800000"/>
          </a:ln>
        </p:spPr>
        <p:txBody>
          <a:bodyPr>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1828800" lvl="4" indent="0" algn="ctr" eaLnBrk="1" hangingPunct="1"/>
            <a:r>
              <a:rPr lang="fr-CA" sz="2800" b="1" i="1">
                <a:solidFill>
                  <a:srgbClr val="CC3300"/>
                </a:solidFill>
              </a:rPr>
              <a:t>Avertissements d’ouragan ou de tempête tropicale</a:t>
            </a:r>
          </a:p>
          <a:p>
            <a:pPr marL="1828800" lvl="4" indent="0" algn="ctr" eaLnBrk="1" hangingPunct="1"/>
            <a:r>
              <a:rPr lang="fr-CA" sz="2800" b="1">
                <a:solidFill>
                  <a:schemeClr val="tx2"/>
                </a:solidFill>
              </a:rPr>
              <a:t>W</a:t>
            </a:r>
            <a:r>
              <a:rPr lang="fr-CA" sz="2800" b="1">
                <a:solidFill>
                  <a:srgbClr val="FF0000"/>
                </a:solidFill>
              </a:rPr>
              <a:t>T</a:t>
            </a:r>
            <a:r>
              <a:rPr lang="fr-CA" sz="2800" b="1">
                <a:solidFill>
                  <a:schemeClr val="tx2"/>
                </a:solidFill>
              </a:rPr>
              <a:t>CN41 CWHX</a:t>
            </a:r>
          </a:p>
          <a:p>
            <a:pPr marL="0" lvl="0" indent="0" algn="ctr" eaLnBrk="1" hangingPunct="1"/>
            <a:r>
              <a:rPr lang="fr-CA" b="1">
                <a:solidFill>
                  <a:srgbClr val="4C4B19"/>
                </a:solidFill>
              </a:rPr>
              <a:t>                        </a:t>
            </a:r>
          </a:p>
        </p:txBody>
      </p:sp>
      <p:sp>
        <p:nvSpPr>
          <p:cNvPr id="18436" name="Text Box 4"/>
          <p:cNvSpPr/>
          <p:nvPr>
            <p:custDataLst>
              <p:tags r:id="rId3"/>
            </p:custDataLst>
          </p:nvPr>
        </p:nvSpPr>
        <p:spPr>
          <a:xfrm>
            <a:off x="717550" y="1385888"/>
            <a:ext cx="7404100" cy="579437"/>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3200" b="1"/>
              <a:t>Quasi </a:t>
            </a:r>
            <a:r>
              <a:rPr lang="fr-CA" sz="3200" b="1">
                <a:solidFill>
                  <a:srgbClr val="0033CC"/>
                </a:solidFill>
              </a:rPr>
              <a:t>tempête tropicale </a:t>
            </a:r>
            <a:r>
              <a:rPr lang="fr-CA" sz="2000" b="1"/>
              <a:t>et</a:t>
            </a:r>
            <a:r>
              <a:rPr lang="fr-CA" sz="3200" b="1"/>
              <a:t> </a:t>
            </a:r>
            <a:r>
              <a:rPr lang="fr-CA" sz="3200" b="1">
                <a:solidFill>
                  <a:srgbClr val="FF0000"/>
                </a:solidFill>
              </a:rPr>
              <a:t>ouragan</a:t>
            </a:r>
          </a:p>
        </p:txBody>
      </p:sp>
      <p:pic>
        <p:nvPicPr>
          <p:cNvPr id="18437" name="Picture 5"/>
          <p:cNvPicPr>
            <a:picLocks noChangeAspect="1"/>
          </p:cNvPicPr>
          <p:nvPr>
            <p:custDataLst>
              <p:tags r:id="rId4"/>
            </p:custDataLst>
          </p:nvPr>
        </p:nvPicPr>
        <p:blipFill>
          <a:blip r:embed="rId8"/>
          <a:srcRect b="4155"/>
          <a:stretch>
            <a:fillRect/>
          </a:stretch>
        </p:blipFill>
        <p:spPr>
          <a:xfrm>
            <a:off x="838200" y="2209800"/>
            <a:ext cx="7162800" cy="3575050"/>
          </a:xfrm>
          <a:prstGeom prst="rect">
            <a:avLst/>
          </a:prstGeom>
          <a:noFill/>
          <a:ln>
            <a:noFill/>
            <a:miter lim="800000"/>
          </a:ln>
          <a:effectLst>
            <a:outerShdw dist="53882" dir="2700000" algn="ctr">
              <a:schemeClr val="tx1">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uan_warnings"/>
          <p:cNvPicPr>
            <a:picLocks noGrp="1" noChangeAspect="1"/>
          </p:cNvPicPr>
          <p:nvPr>
            <p:ph idx="4294967295"/>
            <p:custDataLst>
              <p:tags r:id="rId1"/>
            </p:custDataLst>
          </p:nvPr>
        </p:nvPicPr>
        <p:blipFill>
          <a:blip r:embed="rId19"/>
          <a:stretch>
            <a:fillRect/>
          </a:stretch>
        </p:blipFill>
        <p:spPr>
          <a:xfrm>
            <a:off x="26988" y="0"/>
            <a:ext cx="8763000" cy="6772275"/>
          </a:xfrm>
          <a:prstGeom prst="rect">
            <a:avLst/>
          </a:prstGeom>
          <a:noFill/>
          <a:ln>
            <a:noFill/>
            <a:miter lim="800000"/>
          </a:ln>
        </p:spPr>
      </p:pic>
      <p:cxnSp>
        <p:nvCxnSpPr>
          <p:cNvPr id="19459" name="Line 3"/>
          <p:cNvCxnSpPr/>
          <p:nvPr>
            <p:custDataLst>
              <p:tags r:id="rId2"/>
            </p:custDataLst>
          </p:nvPr>
        </p:nvCxnSpPr>
        <p:spPr>
          <a:xfrm flipV="1">
            <a:off x="7820025" y="5000625"/>
            <a:ext cx="457200" cy="228600"/>
          </a:xfrm>
          <a:prstGeom prst="line">
            <a:avLst/>
          </a:prstGeom>
          <a:noFill/>
          <a:ln w="28575">
            <a:solidFill>
              <a:schemeClr val="tx1"/>
            </a:solidFill>
            <a:miter lim="800000"/>
          </a:ln>
        </p:spPr>
      </p:cxnSp>
      <p:cxnSp>
        <p:nvCxnSpPr>
          <p:cNvPr id="19460" name="Line 4"/>
          <p:cNvCxnSpPr/>
          <p:nvPr>
            <p:custDataLst>
              <p:tags r:id="rId3"/>
            </p:custDataLst>
          </p:nvPr>
        </p:nvCxnSpPr>
        <p:spPr>
          <a:xfrm flipV="1">
            <a:off x="8243888" y="5224463"/>
            <a:ext cx="457200" cy="228600"/>
          </a:xfrm>
          <a:prstGeom prst="line">
            <a:avLst/>
          </a:prstGeom>
          <a:noFill/>
          <a:ln w="28575">
            <a:solidFill>
              <a:schemeClr val="tx1"/>
            </a:solidFill>
            <a:miter lim="800000"/>
          </a:ln>
        </p:spPr>
      </p:cxnSp>
      <p:sp>
        <p:nvSpPr>
          <p:cNvPr id="19461" name="Rectangle 5"/>
          <p:cNvSpPr/>
          <p:nvPr>
            <p:custDataLst>
              <p:tags r:id="rId4"/>
            </p:custDataLst>
          </p:nvPr>
        </p:nvSpPr>
        <p:spPr>
          <a:xfrm>
            <a:off x="5638800" y="4800600"/>
            <a:ext cx="304800" cy="152400"/>
          </a:xfrm>
          <a:prstGeom prst="rect">
            <a:avLst/>
          </a:prstGeom>
          <a:solidFill>
            <a:srgbClr val="FF3300"/>
          </a:solidFill>
          <a:ln>
            <a:solidFill>
              <a:srgbClr val="FF3300"/>
            </a:solidFill>
            <a:miter lim="800000"/>
          </a:ln>
        </p:spPr>
        <p:txBody>
          <a:bodyPr wrap="none" anchor="ctr"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endParaRPr lang="en-CA" altLang="en-US"/>
          </a:p>
        </p:txBody>
      </p:sp>
      <p:sp>
        <p:nvSpPr>
          <p:cNvPr id="19462" name="Rectangle 6"/>
          <p:cNvSpPr/>
          <p:nvPr>
            <p:custDataLst>
              <p:tags r:id="rId5"/>
            </p:custDataLst>
          </p:nvPr>
        </p:nvSpPr>
        <p:spPr>
          <a:xfrm>
            <a:off x="5638800" y="5067300"/>
            <a:ext cx="304800" cy="152400"/>
          </a:xfrm>
          <a:prstGeom prst="rect">
            <a:avLst/>
          </a:prstGeom>
          <a:solidFill>
            <a:srgbClr val="FFFF00"/>
          </a:solidFill>
          <a:ln>
            <a:solidFill>
              <a:srgbClr val="FFFF00"/>
            </a:solidFill>
            <a:miter lim="800000"/>
          </a:ln>
        </p:spPr>
        <p:txBody>
          <a:bodyPr wrap="none" anchor="ctr"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endParaRPr lang="en-CA" altLang="en-US"/>
          </a:p>
        </p:txBody>
      </p:sp>
      <p:sp>
        <p:nvSpPr>
          <p:cNvPr id="19463" name="Rectangle 7"/>
          <p:cNvSpPr/>
          <p:nvPr>
            <p:custDataLst>
              <p:tags r:id="rId6"/>
            </p:custDataLst>
          </p:nvPr>
        </p:nvSpPr>
        <p:spPr>
          <a:xfrm>
            <a:off x="5638800" y="5334000"/>
            <a:ext cx="304800" cy="152400"/>
          </a:xfrm>
          <a:prstGeom prst="rect">
            <a:avLst/>
          </a:prstGeom>
          <a:solidFill>
            <a:srgbClr val="33CC33"/>
          </a:solidFill>
          <a:ln>
            <a:solidFill>
              <a:srgbClr val="33CC33"/>
            </a:solidFill>
            <a:miter lim="800000"/>
          </a:ln>
        </p:spPr>
        <p:txBody>
          <a:bodyPr wrap="none" anchor="ctr"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endParaRPr lang="en-CA" altLang="en-US"/>
          </a:p>
        </p:txBody>
      </p:sp>
      <p:sp>
        <p:nvSpPr>
          <p:cNvPr id="19464" name="Freeform 8"/>
          <p:cNvSpPr/>
          <p:nvPr>
            <p:custDataLst>
              <p:tags r:id="rId7"/>
            </p:custDataLst>
          </p:nvPr>
        </p:nvSpPr>
        <p:spPr bwMode="auto">
          <a:xfrm>
            <a:off x="5648325" y="5638800"/>
            <a:ext cx="304800" cy="76200"/>
          </a:xfrm>
          <a:custGeom>
            <a:avLst/>
            <a:gdLst>
              <a:gd name="GT0" fmla="+- l w 0"/>
              <a:gd name="GT1" fmla="+- t h 0"/>
            </a:gdLst>
            <a:ahLst/>
            <a:cxnLst>
              <a:cxn ang="0">
                <a:pos x="0" y="0"/>
              </a:cxn>
              <a:cxn ang="0">
                <a:pos x="2147483646" y="2147483646"/>
              </a:cxn>
              <a:cxn ang="0">
                <a:pos x="2147483646" y="2147483646"/>
              </a:cxn>
              <a:cxn ang="0">
                <a:pos x="2147483646" y="2147483646"/>
              </a:cxn>
              <a:cxn ang="0">
                <a:pos x="2147483646" y="2147483646"/>
              </a:cxn>
              <a:cxn ang="0">
                <a:pos x="2147483646" y="2147483646"/>
              </a:cxn>
            </a:cxnLst>
            <a:rect l="l" t="t" r="GT0" b="GT1"/>
            <a:pathLst>
              <a:path w="480" h="126">
                <a:moveTo>
                  <a:pt x="0" y="0"/>
                </a:moveTo>
                <a:cubicBezTo>
                  <a:pt x="2" y="16"/>
                  <a:pt x="2" y="32"/>
                  <a:pt x="6" y="48"/>
                </a:cubicBezTo>
                <a:cubicBezTo>
                  <a:pt x="19" y="96"/>
                  <a:pt x="92" y="110"/>
                  <a:pt x="132" y="126"/>
                </a:cubicBezTo>
                <a:cubicBezTo>
                  <a:pt x="162" y="124"/>
                  <a:pt x="192" y="125"/>
                  <a:pt x="222" y="120"/>
                </a:cubicBezTo>
                <a:cubicBezTo>
                  <a:pt x="248" y="116"/>
                  <a:pt x="320" y="66"/>
                  <a:pt x="348" y="54"/>
                </a:cubicBezTo>
                <a:cubicBezTo>
                  <a:pt x="387" y="37"/>
                  <a:pt x="441" y="42"/>
                  <a:pt x="480" y="42"/>
                </a:cubicBezTo>
              </a:path>
            </a:pathLst>
          </a:custGeom>
          <a:noFill/>
          <a:ln w="38100" cmpd="sng">
            <a:solidFill>
              <a:srgbClr val="FF3300"/>
            </a:solidFill>
            <a:round/>
          </a:ln>
        </p:spPr>
        <p:txBody>
          <a:bodyPr/>
          <a:lstStyle/>
          <a:p>
            <a:endParaRPr lang="fr-CA"/>
          </a:p>
        </p:txBody>
      </p:sp>
      <p:sp>
        <p:nvSpPr>
          <p:cNvPr id="19465" name="Rectangle 9"/>
          <p:cNvSpPr/>
          <p:nvPr>
            <p:custDataLst>
              <p:tags r:id="rId8"/>
            </p:custDataLst>
          </p:nvPr>
        </p:nvSpPr>
        <p:spPr>
          <a:xfrm>
            <a:off x="6000750" y="4743450"/>
            <a:ext cx="2286000" cy="1066800"/>
          </a:xfrm>
          <a:prstGeom prst="rect">
            <a:avLst/>
          </a:prstGeom>
          <a:solidFill>
            <a:srgbClr val="C0C0C0"/>
          </a:solidFill>
          <a:ln>
            <a:solidFill>
              <a:srgbClr val="C0C0C0"/>
            </a:solidFill>
            <a:miter lim="800000"/>
          </a:ln>
        </p:spPr>
        <p:txBody>
          <a:bodyPr wrap="none" anchor="ctr"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ctr" eaLnBrk="1" hangingPunct="1"/>
            <a:endParaRPr lang="en-US" altLang="en-US"/>
          </a:p>
        </p:txBody>
      </p:sp>
      <p:sp>
        <p:nvSpPr>
          <p:cNvPr id="19466" name="Rectangle 10"/>
          <p:cNvSpPr/>
          <p:nvPr>
            <p:custDataLst>
              <p:tags r:id="rId9"/>
            </p:custDataLst>
          </p:nvPr>
        </p:nvSpPr>
        <p:spPr>
          <a:xfrm>
            <a:off x="8296275" y="4724400"/>
            <a:ext cx="533400" cy="1143000"/>
          </a:xfrm>
          <a:prstGeom prst="rect">
            <a:avLst/>
          </a:prstGeom>
          <a:solidFill>
            <a:schemeClr val="bg1"/>
          </a:solidFill>
          <a:ln>
            <a:solidFill>
              <a:schemeClr val="bg1"/>
            </a:solidFill>
            <a:miter lim="800000"/>
          </a:ln>
        </p:spPr>
        <p:txBody>
          <a:bodyPr wrap="none" anchor="ctr" anchorCtr="0">
            <a:no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endParaRPr lang="en-CA" altLang="en-US"/>
          </a:p>
        </p:txBody>
      </p:sp>
      <p:sp>
        <p:nvSpPr>
          <p:cNvPr id="19467" name="Text Box 11"/>
          <p:cNvSpPr/>
          <p:nvPr>
            <p:custDataLst>
              <p:tags r:id="rId10"/>
            </p:custDataLst>
          </p:nvPr>
        </p:nvSpPr>
        <p:spPr>
          <a:xfrm>
            <a:off x="6003925" y="4765675"/>
            <a:ext cx="2013693" cy="246221"/>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1000" b="1" dirty="0"/>
              <a:t>Ouragan/vent/onde(?)/pluie(?)</a:t>
            </a:r>
          </a:p>
        </p:txBody>
      </p:sp>
      <p:sp>
        <p:nvSpPr>
          <p:cNvPr id="19468" name="Text Box 12"/>
          <p:cNvSpPr/>
          <p:nvPr>
            <p:custDataLst>
              <p:tags r:id="rId11"/>
            </p:custDataLst>
          </p:nvPr>
        </p:nvSpPr>
        <p:spPr>
          <a:xfrm>
            <a:off x="6000750" y="5022850"/>
            <a:ext cx="1304925" cy="244475"/>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1000" b="1"/>
              <a:t>Tempête tropicale/vent/pluie(?)</a:t>
            </a:r>
          </a:p>
        </p:txBody>
      </p:sp>
      <p:sp>
        <p:nvSpPr>
          <p:cNvPr id="19469" name="Text Box 13"/>
          <p:cNvSpPr/>
          <p:nvPr>
            <p:custDataLst>
              <p:tags r:id="rId12"/>
            </p:custDataLst>
          </p:nvPr>
        </p:nvSpPr>
        <p:spPr>
          <a:xfrm>
            <a:off x="5997575" y="5280025"/>
            <a:ext cx="622300" cy="244475"/>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1000" b="1"/>
              <a:t>Pluie(?)</a:t>
            </a:r>
          </a:p>
        </p:txBody>
      </p:sp>
      <p:sp>
        <p:nvSpPr>
          <p:cNvPr id="19470" name="Text Box 14"/>
          <p:cNvSpPr/>
          <p:nvPr>
            <p:custDataLst>
              <p:tags r:id="rId13"/>
            </p:custDataLst>
          </p:nvPr>
        </p:nvSpPr>
        <p:spPr>
          <a:xfrm>
            <a:off x="5994400" y="5527675"/>
            <a:ext cx="741363" cy="244475"/>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1000" b="1"/>
              <a:t>Onde(?)</a:t>
            </a:r>
          </a:p>
        </p:txBody>
      </p:sp>
      <p:grpSp>
        <p:nvGrpSpPr>
          <p:cNvPr id="19471" name="Group 15"/>
          <p:cNvGrpSpPr/>
          <p:nvPr>
            <p:custDataLst>
              <p:tags r:id="rId14"/>
            </p:custDataLst>
          </p:nvPr>
        </p:nvGrpSpPr>
        <p:grpSpPr>
          <a:xfrm>
            <a:off x="6086475" y="4038600"/>
            <a:ext cx="2209800" cy="1181100"/>
            <a:chOff x="3834" y="2640"/>
            <a:chExt cx="1392" cy="744"/>
          </a:xfrm>
        </p:grpSpPr>
        <p:sp>
          <p:nvSpPr>
            <p:cNvPr id="19479" name="Text Box 16"/>
            <p:cNvSpPr/>
            <p:nvPr/>
          </p:nvSpPr>
          <p:spPr>
            <a:xfrm>
              <a:off x="4218" y="2640"/>
              <a:ext cx="1008" cy="174"/>
            </a:xfrm>
            <a:prstGeom prst="rect">
              <a:avLst/>
            </a:prstGeom>
            <a:solidFill>
              <a:schemeClr val="bg1"/>
            </a:solid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1200" dirty="0">
                  <a:solidFill>
                    <a:srgbClr val="FF3300"/>
                  </a:solidFill>
                </a:rPr>
                <a:t>Diffusé par le CCPO</a:t>
              </a:r>
            </a:p>
          </p:txBody>
        </p:sp>
        <p:cxnSp>
          <p:nvCxnSpPr>
            <p:cNvPr id="19480" name="Line 17"/>
            <p:cNvCxnSpPr/>
            <p:nvPr/>
          </p:nvCxnSpPr>
          <p:spPr>
            <a:xfrm>
              <a:off x="3834" y="3222"/>
              <a:ext cx="384" cy="0"/>
            </a:xfrm>
            <a:prstGeom prst="line">
              <a:avLst/>
            </a:prstGeom>
            <a:noFill/>
            <a:ln w="19050">
              <a:solidFill>
                <a:srgbClr val="FF3300"/>
              </a:solidFill>
              <a:miter lim="800000"/>
            </a:ln>
          </p:spPr>
        </p:cxnSp>
        <p:cxnSp>
          <p:nvCxnSpPr>
            <p:cNvPr id="19481" name="Line 18"/>
            <p:cNvCxnSpPr/>
            <p:nvPr/>
          </p:nvCxnSpPr>
          <p:spPr>
            <a:xfrm>
              <a:off x="3840" y="3384"/>
              <a:ext cx="96" cy="0"/>
            </a:xfrm>
            <a:prstGeom prst="line">
              <a:avLst/>
            </a:prstGeom>
            <a:noFill/>
            <a:ln w="19050">
              <a:solidFill>
                <a:srgbClr val="FF3300"/>
              </a:solidFill>
              <a:miter lim="800000"/>
            </a:ln>
          </p:spPr>
        </p:cxnSp>
      </p:grpSp>
      <p:grpSp>
        <p:nvGrpSpPr>
          <p:cNvPr id="19472" name="Group 19"/>
          <p:cNvGrpSpPr/>
          <p:nvPr>
            <p:custDataLst>
              <p:tags r:id="rId15"/>
            </p:custDataLst>
          </p:nvPr>
        </p:nvGrpSpPr>
        <p:grpSpPr>
          <a:xfrm>
            <a:off x="6096000" y="4357691"/>
            <a:ext cx="2181225" cy="1385888"/>
            <a:chOff x="3840" y="2841"/>
            <a:chExt cx="1374" cy="873"/>
          </a:xfrm>
        </p:grpSpPr>
        <p:sp>
          <p:nvSpPr>
            <p:cNvPr id="19474" name="Text Box 20"/>
            <p:cNvSpPr/>
            <p:nvPr/>
          </p:nvSpPr>
          <p:spPr>
            <a:xfrm>
              <a:off x="4219" y="2841"/>
              <a:ext cx="995" cy="194"/>
            </a:xfrm>
            <a:prstGeom prst="rect">
              <a:avLst/>
            </a:prstGeom>
            <a:solidFill>
              <a:schemeClr val="bg1"/>
            </a:solid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1400" dirty="0">
                  <a:solidFill>
                    <a:schemeClr val="accent2"/>
                  </a:solidFill>
                </a:rPr>
                <a:t>Diffusé par le CPI</a:t>
              </a:r>
            </a:p>
          </p:txBody>
        </p:sp>
        <p:cxnSp>
          <p:nvCxnSpPr>
            <p:cNvPr id="19475" name="Line 21"/>
            <p:cNvCxnSpPr/>
            <p:nvPr/>
          </p:nvCxnSpPr>
          <p:spPr>
            <a:xfrm>
              <a:off x="4272" y="3222"/>
              <a:ext cx="912" cy="0"/>
            </a:xfrm>
            <a:prstGeom prst="line">
              <a:avLst/>
            </a:prstGeom>
            <a:noFill/>
            <a:ln w="19050">
              <a:solidFill>
                <a:schemeClr val="accent2"/>
              </a:solidFill>
              <a:miter lim="800000"/>
            </a:ln>
          </p:spPr>
        </p:cxnSp>
        <p:cxnSp>
          <p:nvCxnSpPr>
            <p:cNvPr id="19476" name="Line 22"/>
            <p:cNvCxnSpPr/>
            <p:nvPr/>
          </p:nvCxnSpPr>
          <p:spPr>
            <a:xfrm>
              <a:off x="4014" y="3384"/>
              <a:ext cx="480" cy="0"/>
            </a:xfrm>
            <a:prstGeom prst="line">
              <a:avLst/>
            </a:prstGeom>
            <a:noFill/>
            <a:ln w="19050">
              <a:solidFill>
                <a:schemeClr val="accent2"/>
              </a:solidFill>
              <a:miter lim="800000"/>
            </a:ln>
          </p:spPr>
        </p:cxnSp>
        <p:cxnSp>
          <p:nvCxnSpPr>
            <p:cNvPr id="19477" name="Line 23"/>
            <p:cNvCxnSpPr/>
            <p:nvPr/>
          </p:nvCxnSpPr>
          <p:spPr>
            <a:xfrm>
              <a:off x="3840" y="3552"/>
              <a:ext cx="240" cy="0"/>
            </a:xfrm>
            <a:prstGeom prst="line">
              <a:avLst/>
            </a:prstGeom>
            <a:noFill/>
            <a:ln w="19050">
              <a:solidFill>
                <a:schemeClr val="accent2"/>
              </a:solidFill>
              <a:miter lim="800000"/>
            </a:ln>
          </p:spPr>
        </p:cxnSp>
        <p:cxnSp>
          <p:nvCxnSpPr>
            <p:cNvPr id="19478" name="Line 24"/>
            <p:cNvCxnSpPr/>
            <p:nvPr/>
          </p:nvCxnSpPr>
          <p:spPr>
            <a:xfrm>
              <a:off x="3840" y="3714"/>
              <a:ext cx="336" cy="0"/>
            </a:xfrm>
            <a:prstGeom prst="line">
              <a:avLst/>
            </a:prstGeom>
            <a:noFill/>
            <a:ln w="19050">
              <a:solidFill>
                <a:schemeClr val="accent2"/>
              </a:solidFill>
              <a:miter lim="800000"/>
            </a:ln>
          </p:spPr>
        </p:cxnSp>
      </p:grpSp>
      <p:sp>
        <p:nvSpPr>
          <p:cNvPr id="19473" name="TextBox 1"/>
          <p:cNvSpPr/>
          <p:nvPr>
            <p:custDataLst>
              <p:tags r:id="rId16"/>
            </p:custDataLst>
          </p:nvPr>
        </p:nvSpPr>
        <p:spPr>
          <a:xfrm>
            <a:off x="109538" y="428625"/>
            <a:ext cx="8348662" cy="923330"/>
          </a:xfrm>
          <a:prstGeom prst="rect">
            <a:avLst/>
          </a:prstGeom>
          <a:solidFill>
            <a:schemeClr val="bg1"/>
          </a:solidFill>
          <a:ln>
            <a:noFill/>
            <a:miter lim="800000"/>
          </a:ln>
        </p:spPr>
        <p:txBody>
          <a:bodyPr>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ctr"/>
            <a:r>
              <a:rPr lang="fr-CA" dirty="0"/>
              <a:t>Disposition approximative des alertes pour l’ouragan Juan. Les alertes d’ouragans officielles ont été lancées par le CCPO peu de temps après cet événement.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custDataLst>
              <p:tags r:id="rId1"/>
            </p:custDataLst>
          </p:nvPr>
        </p:nvSpPr>
        <p:spPr>
          <a:xfrm>
            <a:off x="251520" y="228600"/>
            <a:ext cx="8816280" cy="762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eaLnBrk="1" hangingPunct="1"/>
            <a:r>
              <a:rPr lang="fr-CA" sz="2000" i="0" dirty="0"/>
              <a:t>Affichage des veilles et des alertes sur le site Web du </a:t>
            </a:r>
            <a:r>
              <a:rPr lang="fr-CA" sz="2000" b="1" i="0" dirty="0"/>
              <a:t>NHC</a:t>
            </a:r>
            <a:r>
              <a:rPr lang="fr-CA" sz="2000" i="0" dirty="0"/>
              <a:t> (zones côtières) points d’arrêt établis pour faire fonctionner leur logiciel d’affichage des cartes.</a:t>
            </a:r>
          </a:p>
        </p:txBody>
      </p:sp>
      <p:pic>
        <p:nvPicPr>
          <p:cNvPr id="20483" name="Picture 3"/>
          <p:cNvPicPr>
            <a:picLocks noChangeAspect="1"/>
          </p:cNvPicPr>
          <p:nvPr>
            <p:custDataLst>
              <p:tags r:id="rId2"/>
            </p:custDataLst>
          </p:nvPr>
        </p:nvPicPr>
        <p:blipFill>
          <a:blip r:embed="rId5"/>
          <a:stretch>
            <a:fillRect/>
          </a:stretch>
        </p:blipFill>
        <p:spPr>
          <a:xfrm>
            <a:off x="1365250" y="990600"/>
            <a:ext cx="6413500" cy="5870575"/>
          </a:xfrm>
          <a:prstGeom prst="rect">
            <a:avLst/>
          </a:prstGeom>
          <a:noFill/>
          <a:ln>
            <a:noFill/>
            <a:miter lim="800000"/>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custDataLst>
              <p:tags r:id="rId1"/>
            </p:custDataLst>
          </p:nvPr>
        </p:nvSpPr>
        <p:spPr>
          <a:xfrm>
            <a:off x="457200" y="147638"/>
            <a:ext cx="82296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lgn="ctr" eaLnBrk="1" hangingPunct="1"/>
            <a:r>
              <a:rPr lang="fr-CA" sz="2000" i="0"/>
              <a:t>Veilles et avertissements du CCPO apparaissant sur les graphiques du NHC – exemple de l’ouragan Earl</a:t>
            </a:r>
          </a:p>
        </p:txBody>
      </p:sp>
      <p:pic>
        <p:nvPicPr>
          <p:cNvPr id="21507" name="Picture 3"/>
          <p:cNvPicPr>
            <a:picLocks noGrp="1" noChangeAspect="1"/>
          </p:cNvPicPr>
          <p:nvPr>
            <p:ph idx="4294967295"/>
            <p:custDataLst>
              <p:tags r:id="rId2"/>
            </p:custDataLst>
          </p:nvPr>
        </p:nvPicPr>
        <p:blipFill>
          <a:blip r:embed="rId5"/>
          <a:stretch>
            <a:fillRect/>
          </a:stretch>
        </p:blipFill>
        <p:spPr>
          <a:xfrm>
            <a:off x="850900" y="990600"/>
            <a:ext cx="7442200" cy="5867400"/>
          </a:xfrm>
          <a:prstGeom prst="rect">
            <a:avLst/>
          </a:prstGeom>
          <a:noFill/>
          <a:ln>
            <a:noFill/>
            <a:miter lim="800000"/>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custDataLst>
              <p:tags r:id="rId1"/>
            </p:custDataLst>
          </p:nvPr>
        </p:nvSpPr>
        <p:spPr>
          <a:xfrm>
            <a:off x="457200" y="0"/>
            <a:ext cx="7772400" cy="990600"/>
          </a:xfrm>
          <a:prstGeom prst="rect">
            <a:avLst/>
          </a:prstGeom>
          <a:noFill/>
          <a:ln>
            <a:noFill/>
            <a:miter lim="800000"/>
          </a:ln>
        </p:spPr>
        <p:txBody>
          <a:bodyPr lIns="92075" tIns="46038" rIns="92075" bIns="46038"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lgn="ctr"/>
            <a:r>
              <a:rPr lang="fr-CA" sz="2800" b="1" i="0">
                <a:solidFill>
                  <a:srgbClr val="FF0000"/>
                </a:solidFill>
              </a:rPr>
              <a:t>Heures de diffusion des bulletins</a:t>
            </a:r>
          </a:p>
        </p:txBody>
      </p:sp>
      <p:sp>
        <p:nvSpPr>
          <p:cNvPr id="22531" name="Rectangle 3"/>
          <p:cNvSpPr>
            <a:spLocks noGrp="1" noChangeArrowheads="1"/>
          </p:cNvSpPr>
          <p:nvPr>
            <p:ph type="body" idx="4294967295"/>
            <p:custDataLst>
              <p:tags r:id="rId2"/>
            </p:custDataLst>
          </p:nvPr>
        </p:nvSpPr>
        <p:spPr bwMode="auto">
          <a:xfrm>
            <a:off x="381000" y="990600"/>
            <a:ext cx="8305800" cy="4114800"/>
          </a:xfrm>
          <a:prstGeom prst="rect">
            <a:avLst/>
          </a:prstGeom>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100000"/>
              </a:lnSpc>
              <a:spcBef>
                <a:spcPct val="96000"/>
              </a:spcBef>
              <a:spcAft>
                <a:spcPct val="24000"/>
              </a:spcAft>
              <a:buClr>
                <a:srgbClr val="CC0000"/>
              </a:buClr>
              <a:buSzTx/>
              <a:buFontTx/>
              <a:buNone/>
              <a:defRPr/>
            </a:pPr>
            <a:r>
              <a:rPr kumimoji="0" lang="fr-CA" sz="2000" b="0" i="0" u="none" strike="noStrike" cap="none" normalizeH="0" baseline="0" noProof="0" dirty="0">
                <a:ln>
                  <a:noFill/>
                </a:ln>
                <a:solidFill>
                  <a:schemeClr val="tx2"/>
                </a:solidFill>
                <a:effectLst/>
                <a:uLnTx/>
                <a:uFillTx/>
                <a:latin typeface="Arial" pitchFamily="34" charset="0"/>
                <a:ea typeface="+mn-ea" pitchFamily="34" charset="0"/>
                <a:cs typeface="+mn-cs"/>
              </a:rPr>
              <a:t>Les bulletins d’information du CCPO (WOCN31/41 et FXCN31/FXCN41 CWHX) sont diffusés à un moment qui facilite l’accès consultatif auprès du National Hurricane Center et le respect des délais des lignes directrices du modèle dynamique. Par conséquent :</a:t>
            </a:r>
          </a:p>
          <a:p>
            <a:pPr marL="342900" marR="0" lvl="0" indent="-342900" algn="l" defTabSz="914400" rtl="0" eaLnBrk="0" fontAlgn="base" latinLnBrk="0" hangingPunct="0">
              <a:lnSpc>
                <a:spcPct val="100000"/>
              </a:lnSpc>
              <a:spcBef>
                <a:spcPct val="96000"/>
              </a:spcBef>
              <a:spcAft>
                <a:spcPct val="24000"/>
              </a:spcAft>
              <a:buClr>
                <a:srgbClr val="CC0000"/>
              </a:buClr>
              <a:buSzTx/>
              <a:buFontTx/>
              <a:buNone/>
              <a:defRPr/>
            </a:pPr>
            <a:r>
              <a:rPr kumimoji="0" lang="fr-CA" sz="2000" b="1" i="1" u="none" strike="noStrike" cap="none" normalizeH="0" baseline="0" noProof="0" dirty="0">
                <a:ln>
                  <a:noFill/>
                </a:ln>
                <a:solidFill>
                  <a:schemeClr val="tx2"/>
                </a:solidFill>
                <a:effectLst/>
                <a:uLnTx/>
                <a:uFillTx/>
                <a:latin typeface="+mj-lt"/>
                <a:ea typeface="+mn-ea" pitchFamily="34" charset="0"/>
                <a:cs typeface="+mn-cs"/>
              </a:rPr>
              <a:t>Diffusion toutes les 6 heures : </a:t>
            </a:r>
            <a:r>
              <a:rPr kumimoji="0" lang="fr-CA" sz="2000" b="0" i="0" u="none" strike="noStrike" cap="none" normalizeH="0" baseline="0" noProof="0" dirty="0">
                <a:ln>
                  <a:noFill/>
                </a:ln>
                <a:solidFill>
                  <a:schemeClr val="tx2"/>
                </a:solidFill>
                <a:effectLst/>
                <a:uLnTx/>
                <a:uFillTx/>
                <a:latin typeface="+mj-lt"/>
                <a:ea typeface="+mn-ea" pitchFamily="34" charset="0"/>
                <a:cs typeface="+mn-cs"/>
              </a:rPr>
              <a:t>0000Z; 0600Z 1200Z; 1800Z </a:t>
            </a:r>
          </a:p>
          <a:p>
            <a:pPr marL="342900" marR="0" lvl="0" indent="-342900" algn="l" defTabSz="914400" rtl="0" eaLnBrk="0" fontAlgn="base" latinLnBrk="0" hangingPunct="0">
              <a:lnSpc>
                <a:spcPct val="100000"/>
              </a:lnSpc>
              <a:spcBef>
                <a:spcPct val="96000"/>
              </a:spcBef>
              <a:spcAft>
                <a:spcPct val="24000"/>
              </a:spcAft>
              <a:buClr>
                <a:srgbClr val="CC0000"/>
              </a:buClr>
              <a:buSzTx/>
              <a:buFontTx/>
              <a:buNone/>
              <a:defRPr/>
            </a:pPr>
            <a:r>
              <a:rPr kumimoji="0" lang="fr-CA" sz="2000" b="1" i="1" u="none" strike="noStrike" cap="none" normalizeH="0" baseline="0" noProof="0" dirty="0">
                <a:ln>
                  <a:noFill/>
                </a:ln>
                <a:solidFill>
                  <a:schemeClr val="tx2"/>
                </a:solidFill>
                <a:effectLst/>
                <a:uLnTx/>
                <a:uFillTx/>
              </a:rPr>
              <a:t>Diffusion </a:t>
            </a:r>
            <a:r>
              <a:rPr kumimoji="0" lang="fr-CA" sz="2000" b="1" i="1" u="none" strike="noStrike" cap="none" normalizeH="0" baseline="0" noProof="0" dirty="0">
                <a:ln>
                  <a:noFill/>
                </a:ln>
                <a:solidFill>
                  <a:schemeClr val="tx2"/>
                </a:solidFill>
                <a:effectLst/>
                <a:uLnTx/>
                <a:uFillTx/>
                <a:latin typeface="Arial" pitchFamily="34" charset="0"/>
                <a:ea typeface="+mn-ea" pitchFamily="34" charset="0"/>
                <a:cs typeface="+mn-cs"/>
              </a:rPr>
              <a:t>intermédiaire toutes les 3 heures : 	  </a:t>
            </a:r>
            <a:r>
              <a:rPr kumimoji="0" lang="fr-CA" sz="2000" b="0" i="0" u="none" strike="noStrike" cap="none" normalizeH="0" baseline="0" noProof="0" dirty="0">
                <a:ln>
                  <a:noFill/>
                </a:ln>
                <a:solidFill>
                  <a:schemeClr val="tx2"/>
                </a:solidFill>
                <a:effectLst/>
                <a:uLnTx/>
                <a:uFillTx/>
                <a:latin typeface="Arial" pitchFamily="34" charset="0"/>
                <a:ea typeface="+mn-ea" pitchFamily="34" charset="0"/>
                <a:cs typeface="+mn-cs"/>
              </a:rPr>
              <a:t>0300Z; 0900Z; 1500Z; 2100Z</a:t>
            </a:r>
          </a:p>
          <a:p>
            <a:pPr marL="342900" marR="0" lvl="0" indent="-342900" algn="l" defTabSz="914400" rtl="0" eaLnBrk="0" fontAlgn="base" latinLnBrk="0" hangingPunct="0">
              <a:lnSpc>
                <a:spcPct val="100000"/>
              </a:lnSpc>
              <a:spcBef>
                <a:spcPct val="20000"/>
              </a:spcBef>
              <a:spcAft>
                <a:spcPct val="0"/>
              </a:spcAft>
              <a:buClr>
                <a:srgbClr val="CC0000"/>
              </a:buClr>
              <a:buSzTx/>
              <a:buFontTx/>
              <a:buNone/>
              <a:defRPr/>
            </a:pPr>
            <a:r>
              <a:rPr kumimoji="0" lang="fr-CA" sz="2000" b="0" i="0" u="none" strike="noStrike" cap="none" normalizeH="0" baseline="0" noProof="0" dirty="0">
                <a:ln>
                  <a:noFill/>
                </a:ln>
                <a:solidFill>
                  <a:schemeClr val="tx2"/>
                </a:solidFill>
                <a:effectLst/>
                <a:uLnTx/>
                <a:uFillTx/>
                <a:latin typeface="+mn-lt" pitchFamily="34" charset="0"/>
                <a:ea typeface="+mn-ea" pitchFamily="34" charset="0"/>
                <a:cs typeface="+mn-cs"/>
              </a:rPr>
              <a:t>En règle générale, les bulletins toutes les 3 heures sont préparés lorsque la tempête se trouve dans la zone de responsabilité... ces bulletins « intermédiaires » (03, 09, 15, 21 UTC) sont des mises à jour - </a:t>
            </a:r>
            <a:r>
              <a:rPr kumimoji="0" lang="fr-CA" sz="2000" b="0" i="1" u="none" strike="noStrike" cap="none" normalizeH="0" baseline="0" noProof="0" dirty="0">
                <a:ln>
                  <a:noFill/>
                </a:ln>
                <a:solidFill>
                  <a:srgbClr val="FF0000"/>
                </a:solidFill>
                <a:effectLst/>
                <a:uLnTx/>
                <a:uFillTx/>
                <a:latin typeface="+mn-lt" pitchFamily="34" charset="0"/>
                <a:ea typeface="+mn-ea" pitchFamily="34" charset="0"/>
                <a:cs typeface="+mn-cs"/>
              </a:rPr>
              <a:t>mettant en évidence l’évolution des conditions</a:t>
            </a:r>
            <a:r>
              <a:rPr kumimoji="0" lang="fr-CA" sz="2000" b="0" u="none" strike="noStrike" cap="none" normalizeH="0" baseline="0" noProof="0" dirty="0">
                <a:ln>
                  <a:noFill/>
                </a:ln>
                <a:effectLst/>
                <a:uLnTx/>
                <a:uFillTx/>
                <a:latin typeface="+mn-lt" pitchFamily="34" charset="0"/>
                <a:ea typeface="+mn-ea" pitchFamily="34" charset="0"/>
                <a:cs typeface="+mn-cs"/>
              </a:rPr>
              <a:t>.</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custDataLst>
              <p:tags r:id="rId1"/>
            </p:custDataLst>
          </p:nvPr>
        </p:nvSpPr>
        <p:spPr>
          <a:xfrm>
            <a:off x="457200" y="274638"/>
            <a:ext cx="82296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endParaRPr/>
          </a:p>
        </p:txBody>
      </p:sp>
      <p:sp>
        <p:nvSpPr>
          <p:cNvPr id="23555" name="Content Placeholder 2"/>
          <p:cNvSpPr>
            <a:spLocks noGrp="1"/>
          </p:cNvSpPr>
          <p:nvPr>
            <p:ph idx="4294967295"/>
            <p:custDataLst>
              <p:tags r:id="rId2"/>
            </p:custDataLst>
          </p:nvPr>
        </p:nvSpPr>
        <p:spPr>
          <a:xfrm>
            <a:off x="457200" y="1600200"/>
            <a:ext cx="8229600" cy="4525963"/>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
                <a:srgbClr val="CC0000"/>
              </a:buClr>
              <a:buSzTx/>
              <a:buFontTx/>
              <a:buChar char="•"/>
              <a:defRPr kumimoji="0" lang="en-CA" altLang="en-US" sz="3200" b="0" i="0" u="none" baseline="0">
                <a:solidFill>
                  <a:srgbClr val="4C4B19"/>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rgbClr val="309030"/>
              </a:buClr>
              <a:buSzTx/>
              <a:buFont typeface="Arial" pitchFamily="34" charset="0"/>
              <a:buChar char="–"/>
              <a:defRPr kumimoji="0" lang="en-CA" altLang="en-US" sz="2800" b="0" i="1" u="none" baseline="0">
                <a:solidFill>
                  <a:srgbClr val="4C4B19"/>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CA" altLang="en-US" sz="2400" b="0" i="1" u="none" baseline="0">
                <a:solidFill>
                  <a:srgbClr val="4C4B19"/>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5pPr>
            <a:lvl6pPr marL="2514600" indent="-228600" algn="l" rtl="0" fontAlgn="base">
              <a:spcBef>
                <a:spcPct val="20000"/>
              </a:spcBef>
              <a:spcAft>
                <a:spcPct val="0"/>
              </a:spcAft>
              <a:buChar char="»"/>
              <a:defRPr lang="en-CA" altLang="en-US" sz="2000" i="1">
                <a:solidFill>
                  <a:srgbClr val="4C4B19"/>
                </a:solidFill>
                <a:latin typeface="+mn-lt"/>
              </a:defRPr>
            </a:lvl6pPr>
            <a:lvl7pPr marL="2971800" indent="-228600" algn="l" rtl="0" fontAlgn="base">
              <a:spcBef>
                <a:spcPct val="20000"/>
              </a:spcBef>
              <a:spcAft>
                <a:spcPct val="0"/>
              </a:spcAft>
              <a:buChar char="»"/>
              <a:defRPr lang="en-CA" altLang="en-US" sz="2000" i="1">
                <a:solidFill>
                  <a:srgbClr val="4C4B19"/>
                </a:solidFill>
                <a:latin typeface="+mn-lt"/>
              </a:defRPr>
            </a:lvl7pPr>
            <a:lvl8pPr marL="3429000" indent="-228600" algn="l" rtl="0" fontAlgn="base">
              <a:spcBef>
                <a:spcPct val="20000"/>
              </a:spcBef>
              <a:spcAft>
                <a:spcPct val="0"/>
              </a:spcAft>
              <a:buChar char="»"/>
              <a:defRPr lang="en-CA" altLang="en-US" sz="2000" i="1">
                <a:solidFill>
                  <a:srgbClr val="4C4B19"/>
                </a:solidFill>
                <a:latin typeface="+mn-lt"/>
              </a:defRPr>
            </a:lvl8pPr>
            <a:lvl9pPr marL="3886200" indent="-228600" algn="l" rtl="0" fontAlgn="base">
              <a:spcBef>
                <a:spcPct val="20000"/>
              </a:spcBef>
              <a:spcAft>
                <a:spcPct val="0"/>
              </a:spcAft>
              <a:buChar char="»"/>
              <a:defRPr lang="en-CA" altLang="en-US" sz="2000" i="1">
                <a:solidFill>
                  <a:srgbClr val="4C4B19"/>
                </a:solidFill>
                <a:latin typeface="+mn-lt"/>
              </a:defRPr>
            </a:lvl9pPr>
          </a:lstStyle>
          <a:p>
            <a:endParaRPr/>
          </a:p>
        </p:txBody>
      </p:sp>
      <p:pic>
        <p:nvPicPr>
          <p:cNvPr id="23556" name="Picture 3"/>
          <p:cNvPicPr>
            <a:picLocks noChangeAspect="1"/>
          </p:cNvPicPr>
          <p:nvPr>
            <p:custDataLst>
              <p:tags r:id="rId3"/>
            </p:custDataLst>
          </p:nvPr>
        </p:nvPicPr>
        <p:blipFill>
          <a:blip r:embed="rId6"/>
          <a:stretch>
            <a:fillRect/>
          </a:stretch>
        </p:blipFill>
        <p:spPr>
          <a:xfrm>
            <a:off x="0" y="33338"/>
            <a:ext cx="9144000" cy="6889750"/>
          </a:xfrm>
          <a:prstGeom prst="rect">
            <a:avLst/>
          </a:prstGeom>
          <a:noFill/>
          <a:ln>
            <a:noFill/>
            <a:miter lim="800000"/>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A screenshot of a computer screenAI-generated content may be incorrect."/>
          <p:cNvPicPr>
            <a:picLocks noChangeAspect="1"/>
          </p:cNvPicPr>
          <p:nvPr>
            <p:custDataLst>
              <p:tags r:id="rId1"/>
            </p:custDataLst>
          </p:nvPr>
        </p:nvPicPr>
        <p:blipFill>
          <a:blip r:embed="rId5"/>
          <a:stretch>
            <a:fillRect/>
          </a:stretch>
        </p:blipFill>
        <p:spPr>
          <a:xfrm>
            <a:off x="222250" y="1295400"/>
            <a:ext cx="8699500" cy="4267200"/>
          </a:xfrm>
          <a:prstGeom prst="rect">
            <a:avLst/>
          </a:prstGeom>
          <a:noFill/>
          <a:ln>
            <a:noFill/>
            <a:miter lim="800000"/>
          </a:ln>
        </p:spPr>
      </p:pic>
      <p:sp>
        <p:nvSpPr>
          <p:cNvPr id="24579" name="TextBox 5"/>
          <p:cNvSpPr/>
          <p:nvPr>
            <p:custDataLst>
              <p:tags r:id="rId2"/>
            </p:custDataLst>
          </p:nvPr>
        </p:nvSpPr>
        <p:spPr>
          <a:xfrm>
            <a:off x="355600" y="533400"/>
            <a:ext cx="8432800" cy="523875"/>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2800" b="1">
                <a:solidFill>
                  <a:srgbClr val="FF0000"/>
                </a:solidFill>
              </a:rPr>
              <a:t>Résumé des produits et des périodes de validité</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iki.whxlab.dart.ns.ec.gc.ca/WHXLabWiki/FrontPage?action=AttachFile&amp;do=get&amp;target=Queen_Square.jpg"/>
          <p:cNvPicPr>
            <a:picLocks noChangeAspect="1"/>
          </p:cNvPicPr>
          <p:nvPr>
            <p:custDataLst>
              <p:tags r:id="rId1"/>
            </p:custDataLst>
          </p:nvPr>
        </p:nvPicPr>
        <p:blipFill>
          <a:blip r:embed="rId7"/>
          <a:stretch>
            <a:fillRect/>
          </a:stretch>
        </p:blipFill>
        <p:spPr>
          <a:xfrm>
            <a:off x="4211638" y="1989138"/>
            <a:ext cx="4697412" cy="3527425"/>
          </a:xfrm>
          <a:prstGeom prst="rect">
            <a:avLst/>
          </a:prstGeom>
          <a:noFill/>
          <a:ln>
            <a:noFill/>
            <a:miter lim="800000"/>
          </a:ln>
        </p:spPr>
      </p:pic>
      <p:pic>
        <p:nvPicPr>
          <p:cNvPr id="6147" name="Picture 4" descr="http://wiki.whxlab.dart.ns.ec.gc.ca/WHXLabWiki/FrontPage?action=AttachFile&amp;do=get&amp;target=QS_map.gif"/>
          <p:cNvPicPr>
            <a:picLocks noChangeAspect="1"/>
          </p:cNvPicPr>
          <p:nvPr>
            <p:custDataLst>
              <p:tags r:id="rId2"/>
            </p:custDataLst>
          </p:nvPr>
        </p:nvPicPr>
        <p:blipFill>
          <a:blip r:embed="rId8"/>
          <a:stretch>
            <a:fillRect/>
          </a:stretch>
        </p:blipFill>
        <p:spPr>
          <a:xfrm>
            <a:off x="250825" y="3429000"/>
            <a:ext cx="3838575" cy="3313113"/>
          </a:xfrm>
          <a:prstGeom prst="rect">
            <a:avLst/>
          </a:prstGeom>
          <a:noFill/>
          <a:ln>
            <a:noFill/>
            <a:miter lim="800000"/>
          </a:ln>
        </p:spPr>
      </p:pic>
      <p:sp>
        <p:nvSpPr>
          <p:cNvPr id="6148" name="TextBox 6"/>
          <p:cNvSpPr/>
          <p:nvPr>
            <p:custDataLst>
              <p:tags r:id="rId3"/>
            </p:custDataLst>
          </p:nvPr>
        </p:nvSpPr>
        <p:spPr>
          <a:xfrm>
            <a:off x="4182771" y="1341437"/>
            <a:ext cx="4666662" cy="461665"/>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2400" dirty="0">
                <a:ea typeface="Arial Unicode MS"/>
              </a:rPr>
              <a:t>Opérations du CCPO et du CPIA</a:t>
            </a:r>
          </a:p>
        </p:txBody>
      </p:sp>
      <p:pic>
        <p:nvPicPr>
          <p:cNvPr id="6149" name="Picture 6" descr="Nova Scotia map"/>
          <p:cNvPicPr>
            <a:picLocks noChangeAspect="1"/>
          </p:cNvPicPr>
          <p:nvPr>
            <p:custDataLst>
              <p:tags r:id="rId4"/>
            </p:custDataLst>
          </p:nvPr>
        </p:nvPicPr>
        <p:blipFill>
          <a:blip r:embed="rId9"/>
          <a:stretch>
            <a:fillRect/>
          </a:stretch>
        </p:blipFill>
        <p:spPr>
          <a:xfrm>
            <a:off x="250825" y="188913"/>
            <a:ext cx="3600450" cy="3040062"/>
          </a:xfrm>
          <a:prstGeom prst="rect">
            <a:avLst/>
          </a:prstGeom>
          <a:noFill/>
          <a:ln>
            <a:noFill/>
            <a:miter lim="800000"/>
          </a:ln>
        </p:spPr>
      </p:pic>
      <p:cxnSp>
        <p:nvCxnSpPr>
          <p:cNvPr id="6150" name="Line 7"/>
          <p:cNvCxnSpPr/>
          <p:nvPr>
            <p:custDataLst>
              <p:tags r:id="rId5"/>
            </p:custDataLst>
          </p:nvPr>
        </p:nvCxnSpPr>
        <p:spPr>
          <a:xfrm flipH="1">
            <a:off x="1835150" y="2133600"/>
            <a:ext cx="0" cy="1295400"/>
          </a:xfrm>
          <a:prstGeom prst="line">
            <a:avLst/>
          </a:prstGeom>
          <a:noFill/>
          <a:ln w="31750">
            <a:solidFill>
              <a:schemeClr val="tx1"/>
            </a:solidFill>
            <a:miter lim="800000"/>
            <a:tailEnd type="arrow"/>
          </a:ln>
        </p:spPr>
      </p:cxn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idx="4294967295"/>
            <p:custDataLst>
              <p:tags r:id="rId1"/>
            </p:custDataLst>
          </p:nvPr>
        </p:nvSpPr>
        <p:spPr>
          <a:xfrm>
            <a:off x="228600" y="304800"/>
            <a:ext cx="8382000" cy="1143000"/>
          </a:xfrm>
          <a:prstGeom prst="rect">
            <a:avLst/>
          </a:prstGeom>
          <a:noFill/>
          <a:ln>
            <a:noFill/>
            <a:miter lim="800000"/>
          </a:ln>
        </p:spPr>
        <p:txBody>
          <a:bodyPr lIns="92075" tIns="46038" rIns="92075" bIns="46038"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lgn="ctr"/>
            <a:r>
              <a:rPr lang="fr-CA" sz="2800" b="1" i="0">
                <a:solidFill>
                  <a:srgbClr val="FF0000"/>
                </a:solidFill>
              </a:rPr>
              <a:t>Coordination avec les bureaux météorologiques régionaux (centres de prévision des intempéries)</a:t>
            </a:r>
          </a:p>
        </p:txBody>
      </p:sp>
      <p:sp>
        <p:nvSpPr>
          <p:cNvPr id="25603" name="Rectangle 3"/>
          <p:cNvSpPr>
            <a:spLocks noGrp="1"/>
          </p:cNvSpPr>
          <p:nvPr>
            <p:ph type="body" idx="4294967295"/>
            <p:custDataLst>
              <p:tags r:id="rId2"/>
            </p:custDataLst>
          </p:nvPr>
        </p:nvSpPr>
        <p:spPr>
          <a:xfrm>
            <a:off x="381000" y="1905000"/>
            <a:ext cx="8305800" cy="3581400"/>
          </a:xfrm>
          <a:prstGeom prst="rect">
            <a:avLst/>
          </a:prstGeom>
          <a:noFill/>
          <a:ln>
            <a:noFill/>
            <a:miter lim="800000"/>
          </a:ln>
        </p:spPr>
        <p:txBody>
          <a:bodyPr lIns="92075" tIns="46038" rIns="92075" bIns="46038">
            <a:noAutofit/>
          </a:bodyPr>
          <a:lstStyle>
            <a:lvl1pPr marL="342900" indent="-342900" algn="l" defTabSz="914400" rtl="0" eaLnBrk="0" fontAlgn="base" hangingPunct="0">
              <a:lnSpc>
                <a:spcPct val="100000"/>
              </a:lnSpc>
              <a:spcBef>
                <a:spcPct val="20000"/>
              </a:spcBef>
              <a:spcAft>
                <a:spcPct val="0"/>
              </a:spcAft>
              <a:buClr>
                <a:srgbClr val="CC0000"/>
              </a:buClr>
              <a:buSzTx/>
              <a:buFontTx/>
              <a:buChar char="•"/>
              <a:defRPr kumimoji="0" lang="en-CA" altLang="en-US" sz="3200" b="0" i="0" u="none" baseline="0">
                <a:solidFill>
                  <a:srgbClr val="4C4B19"/>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rgbClr val="309030"/>
              </a:buClr>
              <a:buSzTx/>
              <a:buFont typeface="Arial" pitchFamily="34" charset="0"/>
              <a:buChar char="–"/>
              <a:defRPr kumimoji="0" lang="en-CA" altLang="en-US" sz="2800" b="0" i="1" u="none" baseline="0">
                <a:solidFill>
                  <a:srgbClr val="4C4B19"/>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CA" altLang="en-US" sz="2400" b="0" i="1" u="none" baseline="0">
                <a:solidFill>
                  <a:srgbClr val="4C4B19"/>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5pPr>
            <a:lvl6pPr marL="2514600" indent="-228600" algn="l" rtl="0" fontAlgn="base">
              <a:spcBef>
                <a:spcPct val="20000"/>
              </a:spcBef>
              <a:spcAft>
                <a:spcPct val="0"/>
              </a:spcAft>
              <a:buChar char="»"/>
              <a:defRPr lang="en-CA" altLang="en-US" sz="2000" i="1">
                <a:solidFill>
                  <a:srgbClr val="4C4B19"/>
                </a:solidFill>
                <a:latin typeface="+mn-lt"/>
              </a:defRPr>
            </a:lvl6pPr>
            <a:lvl7pPr marL="2971800" indent="-228600" algn="l" rtl="0" fontAlgn="base">
              <a:spcBef>
                <a:spcPct val="20000"/>
              </a:spcBef>
              <a:spcAft>
                <a:spcPct val="0"/>
              </a:spcAft>
              <a:buChar char="»"/>
              <a:defRPr lang="en-CA" altLang="en-US" sz="2000" i="1">
                <a:solidFill>
                  <a:srgbClr val="4C4B19"/>
                </a:solidFill>
                <a:latin typeface="+mn-lt"/>
              </a:defRPr>
            </a:lvl7pPr>
            <a:lvl8pPr marL="3429000" indent="-228600" algn="l" rtl="0" fontAlgn="base">
              <a:spcBef>
                <a:spcPct val="20000"/>
              </a:spcBef>
              <a:spcAft>
                <a:spcPct val="0"/>
              </a:spcAft>
              <a:buChar char="»"/>
              <a:defRPr lang="en-CA" altLang="en-US" sz="2000" i="1">
                <a:solidFill>
                  <a:srgbClr val="4C4B19"/>
                </a:solidFill>
                <a:latin typeface="+mn-lt"/>
              </a:defRPr>
            </a:lvl8pPr>
            <a:lvl9pPr marL="3886200" indent="-228600" algn="l" rtl="0" fontAlgn="base">
              <a:spcBef>
                <a:spcPct val="20000"/>
              </a:spcBef>
              <a:spcAft>
                <a:spcPct val="0"/>
              </a:spcAft>
              <a:buChar char="»"/>
              <a:defRPr lang="en-CA" altLang="en-US" sz="2000" i="1">
                <a:solidFill>
                  <a:srgbClr val="4C4B19"/>
                </a:solidFill>
                <a:latin typeface="+mn-lt"/>
              </a:defRPr>
            </a:lvl9pPr>
          </a:lstStyle>
          <a:p>
            <a:pPr lvl="0"/>
            <a:r>
              <a:rPr lang="fr-CA" sz="2400">
                <a:solidFill>
                  <a:schemeClr val="tx1"/>
                </a:solidFill>
                <a:latin typeface="Arial" pitchFamily="34" charset="0"/>
              </a:rPr>
              <a:t>Les régions dont les zones de responsabilité seront affectées par un cyclone tropical diffuseront les </a:t>
            </a:r>
            <a:r>
              <a:rPr lang="fr-CA" sz="2400" i="1">
                <a:solidFill>
                  <a:srgbClr val="00B0F0"/>
                </a:solidFill>
                <a:latin typeface="Arial" pitchFamily="34" charset="0"/>
              </a:rPr>
              <a:t>avertissements publics et maritimes appropriés</a:t>
            </a:r>
            <a:r>
              <a:rPr lang="fr-CA" sz="2400">
                <a:solidFill>
                  <a:schemeClr val="tx1"/>
                </a:solidFill>
                <a:latin typeface="Arial" pitchFamily="34" charset="0"/>
              </a:rPr>
              <a:t> dans le cadre du programme de prévisions ordinaire. </a:t>
            </a:r>
          </a:p>
          <a:p>
            <a:pPr lvl="0"/>
            <a:endParaRPr lang="en-CA" altLang="en-US" sz="2400">
              <a:solidFill>
                <a:schemeClr val="tx1"/>
              </a:solidFill>
              <a:latin typeface="Arial" pitchFamily="34" charset="0"/>
            </a:endParaRPr>
          </a:p>
          <a:p>
            <a:pPr lvl="0"/>
            <a:r>
              <a:rPr lang="fr-CA" sz="2400">
                <a:solidFill>
                  <a:schemeClr val="tx1"/>
                </a:solidFill>
                <a:latin typeface="Arial" pitchFamily="34" charset="0"/>
              </a:rPr>
              <a:t>Les centres météorologiques régionaux </a:t>
            </a:r>
            <a:r>
              <a:rPr lang="fr-CA" sz="2400" i="1">
                <a:solidFill>
                  <a:srgbClr val="00B0F0"/>
                </a:solidFill>
                <a:latin typeface="Arial" pitchFamily="34" charset="0"/>
              </a:rPr>
              <a:t>maintiendront une étroite coordination avec le CCPO afin que les avertissements et les prévisions soient cohérents</a:t>
            </a:r>
            <a:r>
              <a:rPr lang="fr-CA" sz="2400">
                <a:solidFill>
                  <a:srgbClr val="00B0F0"/>
                </a:solidFill>
                <a:latin typeface="Arial" pitchFamily="34" charset="0"/>
              </a:rPr>
              <a:t> </a:t>
            </a:r>
            <a:r>
              <a:rPr lang="fr-CA" sz="2400">
                <a:solidFill>
                  <a:schemeClr val="tx1"/>
                </a:solidFill>
                <a:latin typeface="Arial" pitchFamily="34" charset="0"/>
              </a:rPr>
              <a:t>avec les données contenues dans les bulletins du CCPO</a:t>
            </a:r>
            <a:r>
              <a:rPr lang="fr-CA" sz="2400">
                <a:latin typeface="Arial" pitchFamily="34" charset="0"/>
              </a:rPr>
              <a:t>.</a:t>
            </a:r>
          </a:p>
          <a:p>
            <a:pPr lvl="0">
              <a:buNone/>
            </a:pPr>
            <a:endParaRPr lang="en-CA" altLang="en-US" sz="2000">
              <a:solidFill>
                <a:schemeClr val="tx1"/>
              </a:solidFill>
              <a:latin typeface="Arial" pitchFamily="34"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custDataLst>
              <p:tags r:id="rId1"/>
            </p:custDataLst>
          </p:nvPr>
        </p:nvSpPr>
        <p:spPr>
          <a:xfrm>
            <a:off x="1752600" y="76200"/>
            <a:ext cx="6718300" cy="1341438"/>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lgn="ctr"/>
            <a:r>
              <a:rPr lang="fr-CA" sz="2800" b="1" i="0">
                <a:solidFill>
                  <a:srgbClr val="FF0000"/>
                </a:solidFill>
              </a:rPr>
              <a:t>  Couche d’alerte NinJo du CCPO avec les « zones tropicales » du Québec</a:t>
            </a:r>
          </a:p>
        </p:txBody>
      </p:sp>
      <p:pic>
        <p:nvPicPr>
          <p:cNvPr id="26627" name="Content Placeholder 4" descr="A map of the worldAI-generated content may be incorrect."/>
          <p:cNvPicPr>
            <a:picLocks noGrp="1" noChangeAspect="1"/>
          </p:cNvPicPr>
          <p:nvPr>
            <p:ph idx="4294967295"/>
            <p:custDataLst>
              <p:tags r:id="rId2"/>
            </p:custDataLst>
          </p:nvPr>
        </p:nvPicPr>
        <p:blipFill>
          <a:blip r:embed="rId5"/>
          <a:stretch>
            <a:fillRect/>
          </a:stretch>
        </p:blipFill>
        <p:spPr>
          <a:xfrm>
            <a:off x="673100" y="990600"/>
            <a:ext cx="7810500" cy="5570538"/>
          </a:xfrm>
          <a:prstGeom prst="rect">
            <a:avLst/>
          </a:prstGeom>
          <a:noFill/>
          <a:ln>
            <a:noFill/>
            <a:miter lim="800000"/>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p:nvPr>
            <p:custDataLst>
              <p:tags r:id="rId1"/>
            </p:custDataLst>
          </p:nvPr>
        </p:nvSpPr>
        <p:spPr>
          <a:xfrm>
            <a:off x="152400" y="244187"/>
            <a:ext cx="8991600" cy="5509200"/>
          </a:xfrm>
          <a:prstGeom prst="rect">
            <a:avLst/>
          </a:prstGeom>
          <a:noFill/>
          <a:ln>
            <a:noFill/>
            <a:miter lim="800000"/>
          </a:ln>
          <a:effectLst/>
        </p:spPr>
        <p:txBody>
          <a:bodyPr anchor="ctr" anchorCtr="0">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1600" b="1" i="1" u="sng" dirty="0">
                <a:latin typeface="Calibri" pitchFamily="34" charset="0"/>
                <a:ea typeface="Times New Roman" panose="02020603050405020304" pitchFamily="18" charset="0"/>
              </a:rPr>
              <a:t>Avertissements :</a:t>
            </a:r>
            <a:r>
              <a:rPr lang="fr-CA" sz="1600" b="1" i="1" dirty="0">
                <a:latin typeface="Calibri" pitchFamily="34" charset="0"/>
                <a:ea typeface="Times New Roman" panose="02020603050405020304" pitchFamily="18" charset="0"/>
              </a:rPr>
              <a:t> </a:t>
            </a:r>
          </a:p>
          <a:p>
            <a:pPr marL="0" lvl="0" indent="0"/>
            <a:r>
              <a:rPr lang="fr-CA" sz="1400" i="1" dirty="0">
                <a:latin typeface="Calibri" pitchFamily="34" charset="0"/>
                <a:ea typeface="Times New Roman" panose="02020603050405020304" pitchFamily="18" charset="0"/>
              </a:rPr>
              <a:t>-&gt; Le CPIQ diffuse des WW pour la pluie, le vent et les niveaux d’eau élevés par des communications avec le CCPO.   Le CPIQ et le CCPO feront correspondre l’avertissement de tempête tropicale (WTCN41) à l’avertissement de vent dans le temps (diffusion dans un délai de +/- 2 heures) et dans l’espace. </a:t>
            </a:r>
          </a:p>
          <a:p>
            <a:pPr marL="0" lvl="0" indent="0"/>
            <a:r>
              <a:rPr lang="fr-CA" sz="1400" i="1" dirty="0">
                <a:solidFill>
                  <a:srgbClr val="0066FF"/>
                </a:solidFill>
                <a:latin typeface="Calibri" pitchFamily="34" charset="0"/>
                <a:ea typeface="Times New Roman" panose="02020603050405020304" pitchFamily="18" charset="0"/>
              </a:rPr>
              <a:t>Le CPIQ peut toujours diffuser un avertissement de vent SI la cause du vent ne devrait PAS être associée au cyclone tropical lui-même, par exemple un effet topographique local ou un gradient de pression contre un anticyclone qui ne fait pas partie de la circulation du cyclone tropical de manière justifiée. </a:t>
            </a:r>
          </a:p>
          <a:p>
            <a:pPr marL="0" lvl="0" indent="0"/>
            <a:r>
              <a:rPr lang="fr-CA" sz="1400" i="1" dirty="0">
                <a:latin typeface="Calibri" pitchFamily="34" charset="0"/>
                <a:ea typeface="Times New Roman" panose="02020603050405020304" pitchFamily="18" charset="0"/>
              </a:rPr>
              <a:t>-&gt; Le CPIQ et le CCPO discutent également de la meilleure distribution des avertissements de pluie - </a:t>
            </a:r>
            <a:r>
              <a:rPr lang="fr-CA" sz="1400" i="1" dirty="0">
                <a:solidFill>
                  <a:srgbClr val="0066FF"/>
                </a:solidFill>
                <a:latin typeface="Calibri" pitchFamily="34" charset="0"/>
                <a:ea typeface="Times New Roman" panose="02020603050405020304" pitchFamily="18" charset="0"/>
              </a:rPr>
              <a:t>le CPIQ est le seul à diffuser des avertissements de pluie, alors il n’est pas nécessaire de les faire correspondre à une alerte du CCPO. </a:t>
            </a:r>
            <a:r>
              <a:rPr lang="fr-CA" sz="1400" b="1" i="1" dirty="0">
                <a:solidFill>
                  <a:srgbClr val="0066FF"/>
                </a:solidFill>
                <a:latin typeface="Calibri" pitchFamily="34" charset="0"/>
                <a:ea typeface="Times New Roman" panose="02020603050405020304" pitchFamily="18" charset="0"/>
              </a:rPr>
              <a:t>La concordance des alertes n’est effectuée que pour les vents.</a:t>
            </a:r>
          </a:p>
          <a:p>
            <a:pPr marL="0" lvl="0" indent="0"/>
            <a:endParaRPr lang="en-US" altLang="en-US" sz="1200" i="1" u="sng" dirty="0">
              <a:latin typeface="Calibri" pitchFamily="34" charset="0"/>
              <a:ea typeface="Times New Roman" panose="02020603050405020304" pitchFamily="18" charset="0"/>
            </a:endParaRPr>
          </a:p>
          <a:p>
            <a:pPr marL="0" lvl="0" indent="0"/>
            <a:r>
              <a:rPr lang="fr-CA" sz="1600" b="1" i="1" u="sng" dirty="0">
                <a:latin typeface="Calibri" pitchFamily="34" charset="0"/>
                <a:ea typeface="Times New Roman" panose="02020603050405020304" pitchFamily="18" charset="0"/>
              </a:rPr>
              <a:t>Veilles :</a:t>
            </a:r>
            <a:r>
              <a:rPr lang="fr-CA" sz="1600" b="1" i="1" dirty="0">
                <a:solidFill>
                  <a:srgbClr val="FF0000"/>
                </a:solidFill>
                <a:latin typeface="Calibri" pitchFamily="34" charset="0"/>
                <a:ea typeface="Times New Roman" panose="02020603050405020304" pitchFamily="18" charset="0"/>
              </a:rPr>
              <a:t> </a:t>
            </a:r>
          </a:p>
          <a:p>
            <a:pPr marL="0" lvl="0" indent="0"/>
            <a:r>
              <a:rPr lang="fr-CA" sz="1400" i="1" dirty="0">
                <a:latin typeface="Calibri" pitchFamily="34" charset="0"/>
                <a:ea typeface="Times New Roman" panose="02020603050405020304" pitchFamily="18" charset="0"/>
              </a:rPr>
              <a:t>Après discussion avec le CPIQ, le CCPO peut diffuser une veille de tempête tropicale ou d’ouragan dans la zone couverte par le WOCN41 en tant que précurseur d’un avertissement de vent du CPIQ/WTCN41 (12 heures avant). </a:t>
            </a:r>
            <a:r>
              <a:rPr lang="fr-CA" sz="1400" i="1" dirty="0">
                <a:solidFill>
                  <a:srgbClr val="0066FF"/>
                </a:solidFill>
                <a:latin typeface="Calibri" pitchFamily="34" charset="0"/>
                <a:ea typeface="Times New Roman" panose="02020603050405020304" pitchFamily="18" charset="0"/>
              </a:rPr>
              <a:t>Ni le CPIQ (ni aucun autre CPI) n’a besoin de faire correspondre quoi que ce soit aux veilles du CCPO. De plus, après en avoir discuté, nous pouvons convenir de laisser tomber la veille si la situation change.</a:t>
            </a:r>
          </a:p>
          <a:p>
            <a:pPr marL="0" lvl="0" indent="0"/>
            <a:endParaRPr lang="en-US" altLang="en-US" sz="1200" i="1" dirty="0">
              <a:latin typeface="Calibri" pitchFamily="34" charset="0"/>
              <a:ea typeface="Times New Roman" panose="02020603050405020304" pitchFamily="18" charset="0"/>
            </a:endParaRPr>
          </a:p>
          <a:p>
            <a:pPr marL="0" lvl="0" indent="0"/>
            <a:r>
              <a:rPr lang="fr-CA" sz="1600" b="1" i="1" u="sng" dirty="0">
                <a:latin typeface="Calibri" pitchFamily="34" charset="0"/>
                <a:ea typeface="Times New Roman" panose="02020603050405020304" pitchFamily="18" charset="0"/>
              </a:rPr>
              <a:t>WOCN :</a:t>
            </a:r>
          </a:p>
          <a:p>
            <a:pPr marL="0" lvl="0" indent="0"/>
            <a:r>
              <a:rPr lang="fr-CA" sz="1400" i="1" dirty="0">
                <a:latin typeface="Calibri" pitchFamily="34" charset="0"/>
                <a:ea typeface="Times New Roman" panose="02020603050405020304" pitchFamily="18" charset="0"/>
              </a:rPr>
              <a:t>Nous essaierons d’éviter le chevauchement entre le WOCN41 et un WO du CPIQ (redondance).</a:t>
            </a:r>
            <a:r>
              <a:rPr lang="fr-CA" sz="1400" i="1" dirty="0">
                <a:solidFill>
                  <a:srgbClr val="1F497D"/>
                </a:solidFill>
                <a:latin typeface="Calibri" pitchFamily="34" charset="0"/>
                <a:ea typeface="Times New Roman" panose="02020603050405020304" pitchFamily="18" charset="0"/>
              </a:rPr>
              <a:t> </a:t>
            </a:r>
          </a:p>
          <a:p>
            <a:pPr marL="0" lvl="0" indent="0"/>
            <a:endParaRPr lang="en-US" altLang="en-US" sz="1200" i="1" u="sng" dirty="0">
              <a:latin typeface="Calibri" pitchFamily="34" charset="0"/>
              <a:ea typeface="Times New Roman" panose="02020603050405020304" pitchFamily="18" charset="0"/>
            </a:endParaRPr>
          </a:p>
          <a:p>
            <a:pPr marL="0" lvl="0" indent="0"/>
            <a:r>
              <a:rPr lang="fr-CA" sz="1600" b="1" i="1" u="sng" dirty="0">
                <a:latin typeface="Calibri" pitchFamily="34" charset="0"/>
                <a:ea typeface="Times New Roman" panose="02020603050405020304" pitchFamily="18" charset="0"/>
              </a:rPr>
              <a:t>En résumé :</a:t>
            </a:r>
          </a:p>
          <a:p>
            <a:pPr marL="0" lvl="0" indent="0">
              <a:buAutoNum type="arabicPeriod"/>
            </a:pPr>
            <a:r>
              <a:rPr lang="fr-CA" sz="1400" i="1" dirty="0">
                <a:latin typeface="Calibri" pitchFamily="34" charset="0"/>
                <a:ea typeface="Times New Roman" panose="02020603050405020304" pitchFamily="18" charset="0"/>
              </a:rPr>
              <a:t>   Le CPIQ a l’entière responsabilité de diffuser des WW pour la pluie, le vent ou les inondations côtières.</a:t>
            </a:r>
          </a:p>
          <a:p>
            <a:pPr marL="0" lvl="0" indent="0">
              <a:buAutoNum type="arabicPeriod"/>
            </a:pPr>
            <a:r>
              <a:rPr lang="fr-CA" sz="1400" i="1" dirty="0">
                <a:latin typeface="Calibri" pitchFamily="34" charset="0"/>
                <a:ea typeface="Times New Roman" panose="02020603050405020304" pitchFamily="18" charset="0"/>
              </a:rPr>
              <a:t>   Le CPIQ fera correspondre les avertissements de vent WW aux avertissements tropicaux WT du CCPO.</a:t>
            </a:r>
          </a:p>
          <a:p>
            <a:pPr marL="0" lvl="0" indent="0">
              <a:buAutoNum type="arabicPeriod"/>
            </a:pPr>
            <a:r>
              <a:rPr lang="fr-CA" sz="1400" i="1" dirty="0">
                <a:latin typeface="Calibri" pitchFamily="34" charset="0"/>
                <a:ea typeface="Times New Roman" panose="02020603050405020304" pitchFamily="18" charset="0"/>
              </a:rPr>
              <a:t>   Le CCPO a l’entière responsabilité de diffuser des bulletins tropicaux WT41 et WO41, mais le CPIQ peut demander au CCPO d’ajouter des régions.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custDataLst>
              <p:tags r:id="rId1"/>
            </p:custDataLst>
          </p:nvPr>
        </p:nvSpPr>
        <p:spPr>
          <a:xfrm>
            <a:off x="457200" y="195263"/>
            <a:ext cx="8229600" cy="709612"/>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lgn="ctr"/>
            <a:r>
              <a:rPr lang="fr-CA" sz="2800" b="1" i="0">
                <a:solidFill>
                  <a:srgbClr val="FF0000"/>
                </a:solidFill>
              </a:rPr>
              <a:t>Quelques cas passés</a:t>
            </a:r>
          </a:p>
        </p:txBody>
      </p:sp>
      <p:pic>
        <p:nvPicPr>
          <p:cNvPr id="2" name="Picture 3" descr="A map of the world&#10;&#10;AI-generated content may be incorrect.">
            <a:extLst>
              <a:ext uri="{FF2B5EF4-FFF2-40B4-BE49-F238E27FC236}">
                <a16:creationId xmlns:a16="http://schemas.microsoft.com/office/drawing/2014/main" id="{3815A76E-99A0-8389-BFBD-247790752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0"/>
            <a:ext cx="86868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custDataLst>
              <p:tags r:id="rId1"/>
            </p:custDataLst>
          </p:nvPr>
        </p:nvSpPr>
        <p:spPr bwMode="auto">
          <a:xfrm>
            <a:off x="0" y="440365"/>
            <a:ext cx="9144000" cy="6340197"/>
          </a:xfrm>
          <a:prstGeom prst="rect">
            <a:avLst/>
          </a:prstGeom>
          <a:solidFill>
            <a:schemeClr val="accent2">
              <a:lumMod val="20000"/>
              <a:lumOff val="80000"/>
            </a:schemeClr>
          </a:solidFill>
          <a:ln>
            <a:noFill/>
          </a:ln>
          <a:effectLst/>
        </p:spPr>
        <p:txBody>
          <a:bodyPr wrap="squar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Si l’on prévoit que la tempête sera post-tropicale (PT) avant d’entrer dans la ZI (38N) sur la zone continentale des États-Unis, nous diffuserons un WOCN41 </a:t>
            </a:r>
            <a:r>
              <a:rPr kumimoji="0" lang="fr-CA" sz="1400" b="0" i="0" u="none" strike="noStrike" cap="none" normalizeH="0" baseline="0" noProof="0" dirty="0">
                <a:ln>
                  <a:noFill/>
                </a:ln>
                <a:solidFill>
                  <a:srgbClr val="0066FF"/>
                </a:solidFill>
                <a:effectLst/>
                <a:uLnTx/>
                <a:uFillTx/>
                <a:latin typeface="Aptos" pitchFamily="34" charset="0"/>
                <a:ea typeface="Aptos" panose="020B0004020202020204" pitchFamily="34" charset="0"/>
                <a:cs typeface="Times New Roman" panose="02020603050405020304" pitchFamily="18" charset="0"/>
              </a:rPr>
              <a:t>dans certains cas</a:t>
            </a:r>
            <a:r>
              <a:rPr kumimoji="0" lang="fr-CA" sz="1400" b="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Pour </a:t>
            </a:r>
            <a:r>
              <a:rPr kumimoji="0" lang="fr-CA" sz="1400" b="0" i="0" u="none" strike="noStrike" cap="none" normalizeH="0" baseline="0" noProof="0" dirty="0" err="1">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Beryl</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et Debby en 2024, nous avons choisi de ne pas le faire et de nous coordonner plutôt avec le CPIQ et le CPIO </a:t>
            </a:r>
            <a:r>
              <a:rPr kumimoji="0" lang="fr-CA" sz="1400" b="0" i="0" u="none" strike="noStrike" cap="none" normalizeH="0" baseline="0" noProof="0" dirty="0">
                <a:ln>
                  <a:noFill/>
                </a:ln>
                <a:solidFill>
                  <a:srgbClr val="0066FF"/>
                </a:solidFill>
                <a:effectLst/>
                <a:uLnTx/>
                <a:uFillTx/>
                <a:latin typeface="Aptos" pitchFamily="34" charset="0"/>
                <a:ea typeface="Aptos" panose="020B0004020202020204" pitchFamily="34" charset="0"/>
                <a:cs typeface="Times New Roman" panose="02020603050405020304" pitchFamily="18" charset="0"/>
              </a:rPr>
              <a:t>principalement à l’interne et sur X (Twitter)</a:t>
            </a:r>
            <a:r>
              <a:rPr kumimoji="0" lang="fr-CA" sz="1400" b="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altLang="en-US" sz="1400" b="0" i="0" u="none" strike="noStrike" kern="1200" cap="none" spc="0"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Dans le passé </a:t>
            </a:r>
            <a:r>
              <a:rPr kumimoji="0" lang="fr-CA" sz="1400" b="0" i="0" u="none" strike="noStrike" cap="none" normalizeH="0" baseline="0" noProof="0" dirty="0">
                <a:ln>
                  <a:noFill/>
                </a:ln>
                <a:solidFill>
                  <a:srgbClr val="0066FF"/>
                </a:solidFill>
                <a:effectLst/>
                <a:uLnTx/>
                <a:uFillTx/>
                <a:latin typeface="Aptos" pitchFamily="34" charset="0"/>
                <a:ea typeface="Aptos" panose="020B0004020202020204" pitchFamily="34" charset="0"/>
                <a:cs typeface="Times New Roman" panose="02020603050405020304" pitchFamily="18" charset="0"/>
              </a:rPr>
              <a:t>avant que nous ayons des mécanismes de coordination interne bien établis et avant l’avènement des médias sociaux,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nous diffusions parfois des WOCN41 pour des tempêtes qui touchaient terre sur les côtes du Golfe :</a:t>
            </a:r>
          </a:p>
          <a:p>
            <a:pPr marL="285750" marR="0" lvl="0" indent="-285750" algn="l" defTabSz="914400" rtl="0" eaLnBrk="0" fontAlgn="base" latinLnBrk="0" hangingPunct="0">
              <a:lnSpc>
                <a:spcPct val="100000"/>
              </a:lnSpc>
              <a:spcBef>
                <a:spcPct val="0"/>
              </a:spcBef>
              <a:spcAft>
                <a:spcPct val="0"/>
              </a:spcAft>
              <a:buClrTx/>
              <a:buSzTx/>
              <a:buFontTx/>
              <a:buChar char="-"/>
              <a:defRPr/>
            </a:pPr>
            <a:endParaRPr kumimoji="0" lang="en-CA" altLang="en-US" sz="1400" b="0" i="0" u="none" strike="noStrike" kern="1200" cap="none" spc="0"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a:t>
            </a:r>
            <a:r>
              <a:rPr kumimoji="0" lang="fr-CA" sz="1400" b="1" i="0" u="none" strike="noStrike" cap="none" normalizeH="0" baseline="0" noProof="0" dirty="0">
                <a:ln>
                  <a:noFill/>
                </a:ln>
                <a:solidFill>
                  <a:srgbClr val="F709F7"/>
                </a:solidFill>
                <a:effectLst/>
                <a:uLnTx/>
                <a:uFillTx/>
                <a:latin typeface="Aptos" pitchFamily="34" charset="0"/>
                <a:ea typeface="Aptos" panose="020B0004020202020204" pitchFamily="34" charset="0"/>
                <a:cs typeface="Times New Roman" panose="02020603050405020304" pitchFamily="18" charset="0"/>
              </a:rPr>
              <a:t>Katrina en 2005 </a:t>
            </a:r>
            <a:r>
              <a:rPr kumimoji="0" lang="fr-CA" sz="1400" b="0" i="0" u="none" strike="noStrike" cap="none" normalizeH="0" baseline="0" noProof="0" dirty="0">
                <a:ln>
                  <a:noFill/>
                </a:ln>
                <a:solidFill>
                  <a:srgbClr val="F709F7"/>
                </a:solidFill>
                <a:effectLst/>
                <a:uLnTx/>
                <a:uFillTx/>
                <a:latin typeface="Aptos" pitchFamily="34" charset="0"/>
                <a:ea typeface="Aptos" panose="020B0004020202020204" pitchFamily="34" charset="0"/>
                <a:cs typeface="Times New Roman" panose="02020603050405020304" pitchFamily="18" charset="0"/>
              </a:rPr>
              <a:t>: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a:t>
            </a:r>
            <a:r>
              <a:rPr kumimoji="0" lang="fr-CA" sz="140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Bureau</a:t>
            </a:r>
            <a:r>
              <a:rPr kumimoji="0" lang="fr-CA" sz="1400" b="1" i="0" u="none" strike="noStrike" cap="none" normalizeH="0" baseline="0" noProof="0" dirty="0">
                <a:ln>
                  <a:noFill/>
                </a:ln>
                <a:solidFill>
                  <a:srgbClr val="FF0000"/>
                </a:solidFill>
                <a:effectLst/>
                <a:uLnTx/>
                <a:uFillTx/>
                <a:latin typeface="Aptos" pitchFamily="34" charset="0"/>
                <a:ea typeface="Aptos" panose="020B0004020202020204" pitchFamily="34" charset="0"/>
                <a:cs typeface="Times New Roman" panose="02020603050405020304" pitchFamily="18" charset="0"/>
              </a:rPr>
              <a:t> activé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avec des bulletins </a:t>
            </a:r>
            <a:r>
              <a:rPr kumimoji="0" lang="fr-CA" sz="1400" b="1"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WOCN41</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(pas de FXCN) malgré la dépression résiduelle d’une force inférieure à celle d’une tempête tropicale lorsqu’elle est passée sur la ZI (comme Debby), mais l’intérêt des médias était extrême et on prévoyait de fortes pluies sur le sud de l’ON et du QC.  </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altLang="en-US" sz="1400" b="0" i="0" u="none" strike="noStrike" kern="1200" cap="none" spc="0"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a:t>
            </a:r>
            <a:r>
              <a:rPr kumimoji="0" lang="fr-CA" sz="1400" b="1" i="0" u="none" strike="noStrike" cap="none" normalizeH="0" baseline="0" noProof="0" dirty="0">
                <a:ln>
                  <a:noFill/>
                </a:ln>
                <a:solidFill>
                  <a:srgbClr val="F709F7"/>
                </a:solidFill>
                <a:effectLst/>
                <a:uLnTx/>
                <a:uFillTx/>
                <a:latin typeface="Aptos" pitchFamily="34" charset="0"/>
                <a:ea typeface="Aptos" panose="020B0004020202020204" pitchFamily="34" charset="0"/>
                <a:cs typeface="Times New Roman" panose="02020603050405020304" pitchFamily="18" charset="0"/>
              </a:rPr>
              <a:t>Ike en 2008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Le CCPO a été </a:t>
            </a:r>
            <a:r>
              <a:rPr kumimoji="0" lang="fr-CA" sz="1400" b="1" i="0" u="none" strike="noStrike" cap="none" normalizeH="0" baseline="0" noProof="0" dirty="0">
                <a:ln>
                  <a:noFill/>
                </a:ln>
                <a:solidFill>
                  <a:srgbClr val="FF0000"/>
                </a:solidFill>
                <a:effectLst/>
                <a:uLnTx/>
                <a:uFillTx/>
                <a:latin typeface="Aptos" pitchFamily="34" charset="0"/>
                <a:ea typeface="Aptos" panose="020B0004020202020204" pitchFamily="34" charset="0"/>
                <a:cs typeface="Times New Roman" panose="02020603050405020304" pitchFamily="18" charset="0"/>
              </a:rPr>
              <a:t>activé</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pendant quelques quarts de travail </a:t>
            </a:r>
            <a:r>
              <a:rPr kumimoji="0" lang="fr-CA" sz="1400" b="1"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WOCN41</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même si on prévoit que la tempête serait PT avant d’entrer dans la ZI. Il y a eu une revitalisation </a:t>
            </a:r>
            <a:r>
              <a:rPr kumimoji="0" lang="fr-CA" sz="1400" b="0" i="0" u="none" strike="noStrike" cap="none" normalizeH="0" baseline="0" noProof="0" dirty="0" err="1">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barocline</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d’où la décision de doter le bureau en personnel et de fournir des messages supplémentaires pour l’ON et le QC en raison des effets des vents anticipés.</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altLang="en-US" sz="1400" b="0" i="0" u="none" strike="noStrike" kern="1200" cap="none" spc="0" normalizeH="0" baseline="0" noProof="0" dirty="0">
              <a:ln>
                <a:noFill/>
              </a:ln>
              <a:solidFill>
                <a:schemeClr val="tx1"/>
              </a:solidFill>
              <a:effectLst/>
              <a:uLnTx/>
              <a:uFillTx/>
              <a:latin typeface="Arial" pitchFamily="34" charset="0"/>
              <a:ea typeface="Aptos" panose="020B0004020202020204" pitchFamily="34"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defRPr/>
            </a:pPr>
            <a:r>
              <a:rPr kumimoji="0" lang="fr-CA" sz="1400" b="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a:t>
            </a:r>
            <a:r>
              <a:rPr kumimoji="0" lang="fr-CA" sz="1400" b="0" i="0" u="none" strike="noStrike" cap="none" normalizeH="0" baseline="0" noProof="0" dirty="0">
                <a:ln>
                  <a:noFill/>
                </a:ln>
                <a:solidFill>
                  <a:srgbClr val="F709F7"/>
                </a:solidFill>
                <a:effectLst/>
                <a:uLnTx/>
                <a:uFillTx/>
                <a:latin typeface="Aptos" pitchFamily="34" charset="0"/>
                <a:ea typeface="Aptos" panose="020B0004020202020204" pitchFamily="34" charset="0"/>
                <a:cs typeface="Times New Roman" panose="02020603050405020304" pitchFamily="18" charset="0"/>
              </a:rPr>
              <a:t> </a:t>
            </a:r>
            <a:r>
              <a:rPr kumimoji="0" lang="fr-CA" sz="1400" b="1" i="0" u="none" strike="noStrike" cap="none" normalizeH="0" baseline="0" noProof="0" dirty="0">
                <a:ln>
                  <a:noFill/>
                </a:ln>
                <a:solidFill>
                  <a:srgbClr val="F709F7"/>
                </a:solidFill>
                <a:effectLst/>
                <a:uLnTx/>
                <a:uFillTx/>
                <a:latin typeface="Aptos" pitchFamily="34" charset="0"/>
                <a:ea typeface="Aptos" panose="020B0004020202020204" pitchFamily="34" charset="0"/>
                <a:cs typeface="Times New Roman" panose="02020603050405020304" pitchFamily="18" charset="0"/>
              </a:rPr>
              <a:t>Elsa en 2021</a:t>
            </a:r>
            <a:r>
              <a:rPr kumimoji="0" lang="fr-CA" sz="1400" b="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a:t>
            </a:r>
            <a:r>
              <a:rPr kumimoji="0" lang="fr-CA" sz="1400" b="0" i="0" u="none" strike="noStrike" cap="none" normalizeH="0" baseline="0" noProof="0" dirty="0">
                <a:ln>
                  <a:noFill/>
                </a:ln>
                <a:solidFill>
                  <a:srgbClr val="F709F7"/>
                </a:solidFill>
                <a:effectLst/>
                <a:uLnTx/>
                <a:uFillTx/>
                <a:latin typeface="Aptos" pitchFamily="34" charset="0"/>
                <a:ea typeface="Aptos" panose="020B0004020202020204" pitchFamily="34" charset="0"/>
                <a:cs typeface="Times New Roman" panose="02020603050405020304" pitchFamily="18" charset="0"/>
              </a:rPr>
              <a:t> </a:t>
            </a:r>
            <a:r>
              <a:rPr kumimoji="0" lang="fr-CA" sz="140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Bureau</a:t>
            </a:r>
            <a:r>
              <a:rPr kumimoji="0" lang="fr-CA" sz="1400" b="1" i="0" u="none" strike="noStrike" cap="none" normalizeH="0" baseline="0" noProof="0" dirty="0">
                <a:ln>
                  <a:noFill/>
                </a:ln>
                <a:solidFill>
                  <a:srgbClr val="FF0000"/>
                </a:solidFill>
                <a:effectLst/>
                <a:uLnTx/>
                <a:uFillTx/>
                <a:latin typeface="Aptos" pitchFamily="34" charset="0"/>
                <a:ea typeface="Aptos" panose="020B0004020202020204" pitchFamily="34" charset="0"/>
                <a:cs typeface="Times New Roman" panose="02020603050405020304" pitchFamily="18" charset="0"/>
              </a:rPr>
              <a:t> activé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avec des bulletins </a:t>
            </a:r>
            <a:r>
              <a:rPr kumimoji="0" lang="fr-CA" sz="1400" b="1"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WOCN41</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et </a:t>
            </a:r>
            <a:r>
              <a:rPr kumimoji="0" lang="fr-CA" sz="1400" b="1"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FXCN41 </a:t>
            </a:r>
            <a:r>
              <a:rPr kumimoji="0" lang="fr-CA" sz="140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pour</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puisque le système a longé la côte est des États-Unis en continuant de s’alimenter de l’océan chaud. </a:t>
            </a:r>
            <a:r>
              <a:rPr kumimoji="0" lang="fr-CA" sz="1400" b="0" i="0" u="none" strike="noStrike" cap="none" normalizeH="0" baseline="0" noProof="0" dirty="0">
                <a:ln>
                  <a:noFill/>
                </a:ln>
                <a:solidFill>
                  <a:srgbClr val="00B050"/>
                </a:solidFill>
                <a:effectLst/>
                <a:uLnTx/>
                <a:uFillTx/>
                <a:latin typeface="Aptos" pitchFamily="34" charset="0"/>
                <a:ea typeface="Aptos" panose="020B0004020202020204" pitchFamily="34" charset="0"/>
                <a:cs typeface="Times New Roman" panose="02020603050405020304" pitchFamily="18" charset="0"/>
              </a:rPr>
              <a:t>Pas de répercussions sur le Québec</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Tx/>
              <a:buFontTx/>
              <a:buChar char="-"/>
              <a:defRPr/>
            </a:pPr>
            <a:endParaRPr lang="fr-CA" sz="1400" dirty="0">
              <a:latin typeface="Aptos" pitchFamily="34" charset="0"/>
              <a:ea typeface="Aptos" panose="020B0004020202020204" pitchFamily="34" charset="0"/>
              <a:cs typeface="Times New Roman" panose="02020603050405020304" pitchFamily="18" charset="0"/>
            </a:endParaRPr>
          </a:p>
          <a:p>
            <a:pPr>
              <a:defRPr/>
            </a:pP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a:t>
            </a:r>
            <a:r>
              <a:rPr kumimoji="0" lang="fr-CA" sz="1400" b="1" i="0" u="none" strike="noStrike" cap="none" normalizeH="0" baseline="0" noProof="0" dirty="0">
                <a:ln>
                  <a:noFill/>
                </a:ln>
                <a:solidFill>
                  <a:srgbClr val="FF00FF"/>
                </a:solidFill>
                <a:effectLst/>
                <a:uLnTx/>
                <a:uFillTx/>
                <a:latin typeface="Aptos" pitchFamily="34" charset="0"/>
                <a:ea typeface="Aptos" panose="020B0004020202020204" pitchFamily="34" charset="0"/>
                <a:cs typeface="Times New Roman" panose="02020603050405020304" pitchFamily="18" charset="0"/>
              </a:rPr>
              <a:t>Andrea en 2013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a:t>
            </a:r>
            <a:r>
              <a:rPr kumimoji="0" lang="fr-CA" sz="140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Bureau</a:t>
            </a:r>
            <a:r>
              <a:rPr kumimoji="0" lang="fr-CA" sz="1400" b="1" i="0" u="none" strike="noStrike" cap="none" normalizeH="0" baseline="0" noProof="0" dirty="0">
                <a:ln>
                  <a:noFill/>
                </a:ln>
                <a:solidFill>
                  <a:srgbClr val="FF0000"/>
                </a:solidFill>
                <a:effectLst/>
                <a:uLnTx/>
                <a:uFillTx/>
                <a:latin typeface="Aptos" pitchFamily="34" charset="0"/>
                <a:ea typeface="Aptos" panose="020B0004020202020204" pitchFamily="34" charset="0"/>
                <a:cs typeface="Times New Roman" panose="02020603050405020304" pitchFamily="18" charset="0"/>
              </a:rPr>
              <a:t> activé  </a:t>
            </a:r>
            <a:r>
              <a:rPr kumimoji="0" lang="fr-CA" sz="140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brièvement</a:t>
            </a:r>
            <a:r>
              <a:rPr kumimoji="0" lang="fr-CA" sz="1400" b="1" i="0" u="none" strike="noStrike" cap="none" normalizeH="0" baseline="0" noProof="0" dirty="0">
                <a:ln>
                  <a:noFill/>
                </a:ln>
                <a:solidFill>
                  <a:srgbClr val="FF0000"/>
                </a:solidFill>
                <a:effectLst/>
                <a:uLnTx/>
                <a:uFillTx/>
                <a:latin typeface="Aptos" pitchFamily="34" charset="0"/>
                <a:ea typeface="Aptos" panose="020B0004020202020204" pitchFamily="34" charset="0"/>
                <a:cs typeface="Times New Roman" panose="02020603050405020304" pitchFamily="18" charset="0"/>
              </a:rPr>
              <a:t>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avec des bulletins </a:t>
            </a:r>
            <a:r>
              <a:rPr kumimoji="0" lang="fr-CA" sz="1400" b="1"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WOCN41</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et </a:t>
            </a:r>
            <a:r>
              <a:rPr kumimoji="0" lang="fr-CA" sz="1400" b="1"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FXCN41</a:t>
            </a:r>
            <a:r>
              <a:rPr kumimoji="0" lang="fr-CA" sz="140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 </a:t>
            </a:r>
            <a:r>
              <a:rPr lang="fr-CA" sz="1400" dirty="0">
                <a:latin typeface="Aptos" pitchFamily="34" charset="0"/>
                <a:ea typeface="Aptos" panose="020B0004020202020204" pitchFamily="34" charset="0"/>
                <a:cs typeface="Times New Roman" panose="02020603050405020304" pitchFamily="18" charset="0"/>
              </a:rPr>
              <a:t>T</a:t>
            </a:r>
            <a:r>
              <a:rPr kumimoji="0" lang="fr-CA" sz="1400" b="0" i="0" u="none" strike="noStrike" cap="none" normalizeH="0" baseline="0" noProof="0" dirty="0" err="1">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rajectoire</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semblable à celle d’Elsa. </a:t>
            </a:r>
            <a:r>
              <a:rPr kumimoji="0" lang="fr-CA" sz="1400" b="1"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 </a:t>
            </a:r>
            <a:r>
              <a:rPr kumimoji="0" lang="fr-CA" sz="1400" b="0" i="0" u="none" strike="noStrike" cap="none" normalizeH="0" baseline="0" noProof="0" dirty="0">
                <a:ln>
                  <a:noFill/>
                </a:ln>
                <a:solidFill>
                  <a:srgbClr val="00B050"/>
                </a:solidFill>
                <a:effectLst/>
                <a:uLnTx/>
                <a:uFillTx/>
                <a:latin typeface="Aptos" pitchFamily="34" charset="0"/>
                <a:ea typeface="Aptos" panose="020B0004020202020204" pitchFamily="34" charset="0"/>
                <a:cs typeface="Times New Roman" panose="02020603050405020304" pitchFamily="18" charset="0"/>
              </a:rPr>
              <a:t>Pas de répercussions sur le Québec</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a:t>
            </a:r>
          </a:p>
          <a:p>
            <a:pPr marR="0" lvl="0" algn="l" defTabSz="914400" rtl="0" eaLnBrk="0" fontAlgn="base" latinLnBrk="0" hangingPunct="0">
              <a:lnSpc>
                <a:spcPct val="100000"/>
              </a:lnSpc>
              <a:spcBef>
                <a:spcPct val="0"/>
              </a:spcBef>
              <a:spcAft>
                <a:spcPct val="0"/>
              </a:spcAft>
              <a:buClrTx/>
              <a:buSzTx/>
              <a:defRPr/>
            </a:pPr>
            <a:endParaRPr kumimoji="0" lang="en-CA" altLang="en-US" sz="1400" b="0" i="0" u="none" strike="noStrike" kern="1200" cap="none" spc="0"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defRPr/>
            </a:pPr>
            <a:r>
              <a:rPr kumimoji="0" lang="fr-CA" sz="1400" b="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 </a:t>
            </a:r>
            <a:r>
              <a:rPr kumimoji="0" lang="fr-CA" sz="1400" b="1" i="0" u="none" strike="noStrike" cap="none" normalizeH="0" baseline="0" noProof="0" dirty="0">
                <a:ln>
                  <a:noFill/>
                </a:ln>
                <a:solidFill>
                  <a:srgbClr val="F709F7"/>
                </a:solidFill>
                <a:effectLst/>
                <a:uLnTx/>
                <a:uFillTx/>
                <a:latin typeface="Aptos" pitchFamily="34" charset="0"/>
                <a:ea typeface="Aptos" panose="020B0004020202020204" pitchFamily="34" charset="0"/>
                <a:cs typeface="Times New Roman" panose="02020603050405020304" pitchFamily="18" charset="0"/>
              </a:rPr>
              <a:t>Isidore en 2002</a:t>
            </a:r>
            <a:r>
              <a:rPr kumimoji="0" lang="fr-CA" sz="1400" b="1"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un bulletin WOCN41 (bureau </a:t>
            </a:r>
            <a:r>
              <a:rPr kumimoji="0" lang="fr-CA" sz="1400" b="1" i="0" u="none" strike="noStrike" cap="none" normalizeH="0" baseline="0" noProof="0" dirty="0">
                <a:ln>
                  <a:noFill/>
                </a:ln>
                <a:solidFill>
                  <a:srgbClr val="FF0000"/>
                </a:solidFill>
                <a:effectLst/>
                <a:uLnTx/>
                <a:uFillTx/>
                <a:latin typeface="Aptos" pitchFamily="34" charset="0"/>
                <a:ea typeface="Aptos" panose="020B0004020202020204" pitchFamily="34" charset="0"/>
                <a:cs typeface="Times New Roman" panose="02020603050405020304" pitchFamily="18" charset="0"/>
              </a:rPr>
              <a:t>NON</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doté en personnel) – quelques pluies fortes sur le sud de l’ON et du QC</a:t>
            </a:r>
            <a:r>
              <a:rPr kumimoji="0" lang="fr-CA" sz="1400" b="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a:t>
            </a:r>
          </a:p>
          <a:p>
            <a:pPr marL="285750" marR="0" lvl="0" indent="-285750" algn="l" defTabSz="914400" rtl="0" eaLnBrk="0" fontAlgn="base" latinLnBrk="0" hangingPunct="0">
              <a:lnSpc>
                <a:spcPct val="100000"/>
              </a:lnSpc>
              <a:spcBef>
                <a:spcPct val="0"/>
              </a:spcBef>
              <a:spcAft>
                <a:spcPct val="0"/>
              </a:spcAft>
              <a:buClrTx/>
              <a:buSzTx/>
              <a:buFontTx/>
              <a:buChar char="-"/>
              <a:defRPr/>
            </a:pPr>
            <a:endParaRPr kumimoji="0" lang="fr-CA" sz="1400" b="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defRPr/>
            </a:pPr>
            <a:r>
              <a:rPr lang="en-CA" altLang="en-US" sz="1400" dirty="0">
                <a:latin typeface="Aptos" panose="020B0004020202020204" pitchFamily="34" charset="0"/>
                <a:ea typeface="Aptos" panose="020B0004020202020204" pitchFamily="34" charset="0"/>
                <a:cs typeface="Times New Roman" panose="02020603050405020304" pitchFamily="18" charset="0"/>
              </a:rPr>
              <a:t>- </a:t>
            </a:r>
            <a:r>
              <a:rPr lang="en-CA" altLang="en-US" sz="1400" b="1" dirty="0">
                <a:solidFill>
                  <a:srgbClr val="F709F7"/>
                </a:solidFill>
                <a:latin typeface="Aptos" panose="020B0004020202020204" pitchFamily="34" charset="0"/>
                <a:ea typeface="Aptos" panose="020B0004020202020204" pitchFamily="34" charset="0"/>
                <a:cs typeface="Times New Roman" panose="02020603050405020304" pitchFamily="18" charset="0"/>
              </a:rPr>
              <a:t>Isaias en 2020 </a:t>
            </a:r>
            <a:r>
              <a:rPr lang="en-CA" altLang="en-US" sz="1400" dirty="0">
                <a:latin typeface="Aptos" panose="020B0004020202020204" pitchFamily="34" charset="0"/>
                <a:ea typeface="Aptos" panose="020B0004020202020204" pitchFamily="34" charset="0"/>
                <a:cs typeface="Times New Roman" panose="02020603050405020304" pitchFamily="18" charset="0"/>
              </a:rPr>
              <a:t>: </a:t>
            </a:r>
            <a:r>
              <a:rPr kumimoji="0" lang="fr-CA" sz="140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Bureau</a:t>
            </a:r>
            <a:r>
              <a:rPr kumimoji="0" lang="fr-CA" sz="1400" b="1" i="0" u="none" strike="noStrike" cap="none" normalizeH="0" baseline="0" noProof="0" dirty="0">
                <a:ln>
                  <a:noFill/>
                </a:ln>
                <a:solidFill>
                  <a:srgbClr val="FF0000"/>
                </a:solidFill>
                <a:effectLst/>
                <a:uLnTx/>
                <a:uFillTx/>
                <a:latin typeface="Aptos" pitchFamily="34" charset="0"/>
                <a:ea typeface="Aptos" panose="020B0004020202020204" pitchFamily="34" charset="0"/>
                <a:cs typeface="Times New Roman" panose="02020603050405020304" pitchFamily="18" charset="0"/>
              </a:rPr>
              <a:t> activé </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avec des bulletins </a:t>
            </a:r>
            <a:r>
              <a:rPr kumimoji="0" lang="fr-CA" sz="1400" b="1"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WOCN41</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et </a:t>
            </a:r>
            <a:r>
              <a:rPr kumimoji="0" lang="fr-CA" sz="1400" b="1"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FXCN41 </a:t>
            </a:r>
            <a:r>
              <a:rPr kumimoji="0" lang="fr-CA" sz="1400"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avec</a:t>
            </a:r>
            <a:r>
              <a:rPr kumimoji="0" lang="fr-CA" sz="1400" b="1" i="0" u="none" strike="noStrike" cap="none" normalizeH="0" baseline="0" noProof="0" dirty="0">
                <a:ln>
                  <a:noFill/>
                </a:ln>
                <a:effectLst/>
                <a:uLnTx/>
                <a:uFillTx/>
                <a:latin typeface="Aptos" pitchFamily="34" charset="0"/>
                <a:ea typeface="Aptos" panose="020B0004020202020204" pitchFamily="34" charset="0"/>
                <a:cs typeface="Times New Roman" panose="02020603050405020304" pitchFamily="18" charset="0"/>
              </a:rPr>
              <a:t> </a:t>
            </a:r>
            <a:r>
              <a:rPr lang="fr-CA" sz="1400" dirty="0">
                <a:latin typeface="Calibri" pitchFamily="34" charset="0"/>
                <a:ea typeface="Times New Roman" panose="02020603050405020304" pitchFamily="18" charset="0"/>
              </a:rPr>
              <a:t>des avertissements de pluie sans avertissements tropicaux</a:t>
            </a:r>
          </a:p>
          <a:p>
            <a:pPr marL="285750" marR="0" lvl="0" indent="-285750" algn="l" defTabSz="914400" rtl="0" eaLnBrk="0" fontAlgn="base" latinLnBrk="0" hangingPunct="0">
              <a:lnSpc>
                <a:spcPct val="100000"/>
              </a:lnSpc>
              <a:spcBef>
                <a:spcPct val="0"/>
              </a:spcBef>
              <a:spcAft>
                <a:spcPct val="0"/>
              </a:spcAft>
              <a:buClrTx/>
              <a:buSzTx/>
              <a:buFontTx/>
              <a:buChar char="-"/>
              <a:defRPr/>
            </a:pPr>
            <a:endParaRPr kumimoji="0" lang="fr-CA" altLang="en-US" sz="1400" b="0" u="none" strike="noStrike" kern="1200" cap="none" spc="0" normalizeH="0" baseline="0" noProof="0" dirty="0">
              <a:ln>
                <a:noFill/>
              </a:ln>
              <a:solidFill>
                <a:schemeClr val="tx1"/>
              </a:solidFill>
              <a:effectLst/>
              <a:uLnTx/>
              <a:uFillTx/>
              <a:latin typeface="Calibri"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r>
              <a:rPr lang="fr-CA" altLang="en-US" sz="1400" i="0" kern="1200" dirty="0">
                <a:latin typeface="Calibri" pitchFamily="34" charset="0"/>
                <a:ea typeface="Aptos" panose="020B0004020202020204" pitchFamily="34" charset="0"/>
                <a:cs typeface="Times New Roman" panose="02020603050405020304" pitchFamily="18" charset="0"/>
              </a:rPr>
              <a:t>-  </a:t>
            </a:r>
            <a:r>
              <a:rPr lang="fr-CA" altLang="en-US" sz="1400" b="1" i="0" kern="1200" dirty="0">
                <a:solidFill>
                  <a:srgbClr val="FF00FF"/>
                </a:solidFill>
                <a:latin typeface="Calibri" pitchFamily="34" charset="0"/>
                <a:ea typeface="Aptos" panose="020B0004020202020204" pitchFamily="34" charset="0"/>
                <a:cs typeface="Times New Roman" panose="02020603050405020304" pitchFamily="18" charset="0"/>
              </a:rPr>
              <a:t>Debby en 2024</a:t>
            </a:r>
            <a:r>
              <a:rPr lang="fr-CA" altLang="en-US" sz="1400" i="0" kern="1200" dirty="0">
                <a:latin typeface="Calibri" pitchFamily="34" charset="0"/>
                <a:ea typeface="Aptos" panose="020B0004020202020204" pitchFamily="34" charset="0"/>
                <a:cs typeface="Times New Roman" panose="02020603050405020304" pitchFamily="18" charset="0"/>
              </a:rPr>
              <a:t>: </a:t>
            </a:r>
            <a:r>
              <a:rPr lang="fr-CA" altLang="en-US" sz="1400" kern="1200" dirty="0">
                <a:latin typeface="Aptos" pitchFamily="34" charset="0"/>
                <a:ea typeface="Aptos" panose="020B0004020202020204" pitchFamily="34" charset="0"/>
                <a:cs typeface="Times New Roman" panose="02020603050405020304" pitchFamily="18" charset="0"/>
              </a:rPr>
              <a:t>B</a:t>
            </a:r>
            <a:r>
              <a:rPr kumimoji="0" lang="fr-CA" sz="1400" b="0" i="0" u="none" strike="noStrike" cap="none" normalizeH="0" baseline="0" noProof="0" dirty="0" err="1">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ureau</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a:t>
            </a:r>
            <a:r>
              <a:rPr lang="fr-CA" sz="1400" b="1" dirty="0">
                <a:solidFill>
                  <a:srgbClr val="FF0000"/>
                </a:solidFill>
                <a:latin typeface="Aptos" pitchFamily="34" charset="0"/>
                <a:ea typeface="Aptos" panose="020B0004020202020204" pitchFamily="34" charset="0"/>
                <a:cs typeface="Times New Roman" panose="02020603050405020304" pitchFamily="18" charset="0"/>
              </a:rPr>
              <a:t>NON</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 doté en personnel et il n’y avait pas de bulletins </a:t>
            </a:r>
            <a:r>
              <a:rPr lang="fr-CA" sz="1400" dirty="0">
                <a:latin typeface="Calibri" pitchFamily="34" charset="0"/>
                <a:ea typeface="Times New Roman" panose="02020603050405020304" pitchFamily="18" charset="0"/>
              </a:rPr>
              <a:t>tropicaux</a:t>
            </a:r>
            <a:r>
              <a:rPr kumimoji="0" lang="fr-CA" sz="14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a:t>
            </a:r>
            <a:endParaRPr kumimoji="0" lang="en-CA" altLang="en-US" sz="1600" b="0" i="0" u="none" strike="noStrike" kern="1200" cap="none" spc="0" normalizeH="0" baseline="0" noProof="0" dirty="0">
              <a:ln>
                <a:noFill/>
              </a:ln>
              <a:solidFill>
                <a:schemeClr val="tx1"/>
              </a:solidFill>
              <a:effectLst/>
              <a:uLnTx/>
              <a:uFillTx/>
              <a:latin typeface="Arial" pitchFamily="34" charset="0"/>
              <a:ea typeface="Aptos" panose="020B0004020202020204" pitchFamily="34" charset="0"/>
              <a:cs typeface="Times New Roman" panose="02020603050405020304" pitchFamily="18" charset="0"/>
            </a:endParaRPr>
          </a:p>
        </p:txBody>
      </p:sp>
      <p:sp>
        <p:nvSpPr>
          <p:cNvPr id="29699" name="TextBox 1"/>
          <p:cNvSpPr/>
          <p:nvPr>
            <p:custDataLst>
              <p:tags r:id="rId2"/>
            </p:custDataLst>
          </p:nvPr>
        </p:nvSpPr>
        <p:spPr>
          <a:xfrm>
            <a:off x="611560" y="0"/>
            <a:ext cx="8280920" cy="338554"/>
          </a:xfrm>
          <a:prstGeom prst="rect">
            <a:avLst/>
          </a:prstGeom>
          <a:no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1600" b="1" dirty="0">
                <a:solidFill>
                  <a:srgbClr val="FF0000"/>
                </a:solidFill>
              </a:rPr>
              <a:t>Notes sur les cas passés (systèmes touchant terre dans le sud des États-Unis)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4294967295"/>
            <p:custDataLst>
              <p:tags r:id="rId1"/>
            </p:custDataLst>
          </p:nvPr>
        </p:nvSpPr>
        <p:spPr>
          <a:xfrm>
            <a:off x="152400" y="762000"/>
            <a:ext cx="8353425"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CC0000"/>
              </a:buClr>
              <a:buSzTx/>
              <a:buFontTx/>
              <a:buChar char="•"/>
              <a:defRPr/>
            </a:pPr>
            <a:r>
              <a:rPr kumimoji="0" lang="fr-CA" sz="18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Si nous avions aujourd’hui une configuration comme Hazel et si les modèles montraient la formation d’une profonde dépression non tropicale secondaire (au nord-ouest du noyau résiduel de l’ouragan Hazel) frappant le sud de l’Ontario, nous aurions certainement doter le bureau en personnel 24 heures sur 24, 7 jours sur 7 pour la diffusion de WO41 en raison de la haute visibilité et des répercussions de la tempête.</a:t>
            </a:r>
          </a:p>
          <a:p>
            <a:pPr marL="342900" marR="0" lvl="0" indent="-342900" algn="l" defTabSz="914400" rtl="0" eaLnBrk="0" fontAlgn="base" latinLnBrk="0" hangingPunct="0">
              <a:lnSpc>
                <a:spcPct val="100000"/>
              </a:lnSpc>
              <a:spcBef>
                <a:spcPct val="20000"/>
              </a:spcBef>
              <a:spcAft>
                <a:spcPct val="0"/>
              </a:spcAft>
              <a:buClr>
                <a:srgbClr val="CC0000"/>
              </a:buClr>
              <a:buSzTx/>
              <a:buFontTx/>
              <a:buChar char="•"/>
              <a:defRPr/>
            </a:pPr>
            <a:r>
              <a:rPr kumimoji="0" lang="fr-CA" sz="18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C’était une autre histoire de déterminer si des alertes de vents tropicaux seraient diffusées pour les Grands Lacs puisqu’il s’agissait d’une dépression secondaire non tropicale.</a:t>
            </a:r>
          </a:p>
          <a:p>
            <a:pPr marL="342900" marR="0" lvl="0" indent="-342900" algn="l" defTabSz="914400" rtl="0" eaLnBrk="0" fontAlgn="base" latinLnBrk="0" hangingPunct="0">
              <a:lnSpc>
                <a:spcPct val="100000"/>
              </a:lnSpc>
              <a:spcBef>
                <a:spcPct val="20000"/>
              </a:spcBef>
              <a:spcAft>
                <a:spcPct val="0"/>
              </a:spcAft>
              <a:buClr>
                <a:srgbClr val="CC0000"/>
              </a:buClr>
              <a:buSzTx/>
              <a:buFontTx/>
              <a:buChar char="•"/>
              <a:defRPr/>
            </a:pPr>
            <a:endParaRPr kumimoji="0" lang="en-CA" altLang="en-US" sz="800" b="0" i="0" u="none" strike="noStrike" kern="0" cap="none" spc="0"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rgbClr val="CC0000"/>
              </a:buClr>
              <a:buSzTx/>
              <a:buFontTx/>
              <a:buChar char="•"/>
              <a:defRPr/>
            </a:pPr>
            <a:r>
              <a:rPr kumimoji="0" lang="fr-CA" sz="18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Nécessité d’avoir des yeux supplémentaires sur la situation 24 heures sur 24, 7 jours sur 7. De plus, nous devrions probablement préparer nos propres trajectoires et rayons des vents (c’est-à-dire préparer les FXCN), bien que les rayons des vents sur le continent n’aient pas beaucoup de sens en raison des effets orographiques complexes.   Ils pourraient être nécessaires pour guider les prévisions de vent du CPIO sur les Grands Lacs. </a:t>
            </a:r>
            <a:r>
              <a:rPr kumimoji="0" lang="fr-CA" sz="1800" b="0" i="1"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Non négligeable en cas de dépression secondaire ou non tropicale</a:t>
            </a:r>
            <a:endParaRPr kumimoji="0" lang="en-CA" altLang="en-US" sz="1800" b="0" i="0" u="none" strike="noStrike" kern="0" cap="none" spc="0"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rgbClr val="CC0000"/>
              </a:buClr>
              <a:buSzTx/>
              <a:buFontTx/>
              <a:buChar char="•"/>
              <a:defRPr/>
            </a:pPr>
            <a:r>
              <a:rPr kumimoji="0" lang="fr-CA" sz="1800" b="0" i="0" u="none" strike="noStrike" cap="none" normalizeH="0" baseline="0" noProof="0" dirty="0">
                <a:ln>
                  <a:noFill/>
                </a:ln>
                <a:solidFill>
                  <a:schemeClr val="tx1"/>
                </a:solidFill>
                <a:effectLst/>
                <a:uLnTx/>
                <a:uFillTx/>
                <a:latin typeface="Aptos" pitchFamily="34" charset="0"/>
                <a:ea typeface="Aptos" panose="020B0004020202020204" pitchFamily="34" charset="0"/>
                <a:cs typeface="Times New Roman" panose="02020603050405020304" pitchFamily="18" charset="0"/>
              </a:rPr>
              <a:t>De l’aide supplémentaire serait sans aucun doute nécessaire pour les médias.</a:t>
            </a:r>
          </a:p>
          <a:p>
            <a:pPr marL="342900" marR="0" lvl="0" indent="-342900" algn="l" defTabSz="914400" rtl="0" eaLnBrk="0" fontAlgn="base" latinLnBrk="0" hangingPunct="0">
              <a:lnSpc>
                <a:spcPct val="100000"/>
              </a:lnSpc>
              <a:spcBef>
                <a:spcPct val="20000"/>
              </a:spcBef>
              <a:spcAft>
                <a:spcPct val="0"/>
              </a:spcAft>
              <a:buClr>
                <a:srgbClr val="CC0000"/>
              </a:buClr>
              <a:buSzTx/>
              <a:buFontTx/>
              <a:buChar char="•"/>
              <a:defRPr/>
            </a:pPr>
            <a:endParaRPr kumimoji="0" lang="en-CA" sz="2800" b="0" i="0" u="none" strike="noStrike" kern="0" cap="none" spc="0" normalizeH="0" baseline="0" noProof="0" dirty="0">
              <a:ln>
                <a:noFill/>
              </a:ln>
              <a:solidFill>
                <a:srgbClr val="4C4B19"/>
              </a:solidFill>
              <a:effectLst/>
              <a:uLnTx/>
              <a:uFillTx/>
              <a:latin typeface="+mn-lt"/>
              <a:ea typeface="+mn-ea"/>
              <a:cs typeface="+mn-cs"/>
            </a:endParaRPr>
          </a:p>
        </p:txBody>
      </p:sp>
      <p:sp>
        <p:nvSpPr>
          <p:cNvPr id="30723" name="TextBox 3"/>
          <p:cNvSpPr/>
          <p:nvPr>
            <p:custDataLst>
              <p:tags r:id="rId2"/>
            </p:custDataLst>
          </p:nvPr>
        </p:nvSpPr>
        <p:spPr>
          <a:xfrm>
            <a:off x="297862" y="16424"/>
            <a:ext cx="8715375" cy="954107"/>
          </a:xfrm>
          <a:prstGeom prst="rect">
            <a:avLst/>
          </a:prstGeom>
          <a:no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2800" b="1" dirty="0">
                <a:solidFill>
                  <a:srgbClr val="FF0000"/>
                </a:solidFill>
              </a:rPr>
              <a:t>Comment le CCPO traiterait-il un système comparable à Hazel en 1954?</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8" descr="A map of the worldAI-generated content may be incorrect."/>
          <p:cNvPicPr>
            <a:picLocks noGrp="1" noChangeAspect="1"/>
          </p:cNvPicPr>
          <p:nvPr>
            <p:ph idx="4294967295"/>
            <p:custDataLst>
              <p:tags r:id="rId1"/>
            </p:custDataLst>
          </p:nvPr>
        </p:nvPicPr>
        <p:blipFill>
          <a:blip r:embed="rId5"/>
          <a:stretch>
            <a:fillRect/>
          </a:stretch>
        </p:blipFill>
        <p:spPr>
          <a:xfrm>
            <a:off x="3860800" y="954088"/>
            <a:ext cx="5191125" cy="5638800"/>
          </a:xfrm>
          <a:prstGeom prst="rect">
            <a:avLst/>
          </a:prstGeom>
          <a:noFill/>
          <a:ln>
            <a:noFill/>
            <a:miter lim="800000"/>
          </a:ln>
        </p:spPr>
      </p:pic>
      <p:sp>
        <p:nvSpPr>
          <p:cNvPr id="31749" name="TextBox 13"/>
          <p:cNvSpPr/>
          <p:nvPr>
            <p:custDataLst>
              <p:tags r:id="rId2"/>
            </p:custDataLst>
          </p:nvPr>
        </p:nvSpPr>
        <p:spPr>
          <a:xfrm>
            <a:off x="3978275" y="273050"/>
            <a:ext cx="4373563" cy="460375"/>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2400" b="1">
                <a:solidFill>
                  <a:srgbClr val="FF0000"/>
                </a:solidFill>
              </a:rPr>
              <a:t>Le cas unique des « Hazel »</a:t>
            </a:r>
          </a:p>
        </p:txBody>
      </p:sp>
      <p:pic>
        <p:nvPicPr>
          <p:cNvPr id="3" name="Picture 2">
            <a:extLst>
              <a:ext uri="{FF2B5EF4-FFF2-40B4-BE49-F238E27FC236}">
                <a16:creationId xmlns:a16="http://schemas.microsoft.com/office/drawing/2014/main" id="{6824A39C-4478-63B9-0644-E5A9F353C797}"/>
              </a:ext>
            </a:extLst>
          </p:cNvPr>
          <p:cNvPicPr>
            <a:picLocks noChangeAspect="1"/>
          </p:cNvPicPr>
          <p:nvPr/>
        </p:nvPicPr>
        <p:blipFill>
          <a:blip r:embed="rId6"/>
          <a:stretch>
            <a:fillRect/>
          </a:stretch>
        </p:blipFill>
        <p:spPr>
          <a:xfrm>
            <a:off x="89730" y="399965"/>
            <a:ext cx="3618174" cy="3263191"/>
          </a:xfrm>
          <a:prstGeom prst="rect">
            <a:avLst/>
          </a:prstGeom>
        </p:spPr>
      </p:pic>
      <p:pic>
        <p:nvPicPr>
          <p:cNvPr id="5" name="Picture 4">
            <a:extLst>
              <a:ext uri="{FF2B5EF4-FFF2-40B4-BE49-F238E27FC236}">
                <a16:creationId xmlns:a16="http://schemas.microsoft.com/office/drawing/2014/main" id="{F4D7B6A6-92A7-9770-AF7A-2F78A6476495}"/>
              </a:ext>
            </a:extLst>
          </p:cNvPr>
          <p:cNvPicPr>
            <a:picLocks noChangeAspect="1"/>
          </p:cNvPicPr>
          <p:nvPr/>
        </p:nvPicPr>
        <p:blipFill>
          <a:blip r:embed="rId7"/>
          <a:stretch>
            <a:fillRect/>
          </a:stretch>
        </p:blipFill>
        <p:spPr>
          <a:xfrm>
            <a:off x="32926" y="3711498"/>
            <a:ext cx="3674978" cy="3085642"/>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2"/>
          <p:cNvPicPr>
            <a:picLocks noChangeAspect="1"/>
          </p:cNvPicPr>
          <p:nvPr>
            <p:custDataLst>
              <p:tags r:id="rId1"/>
            </p:custDataLst>
          </p:nvPr>
        </p:nvPicPr>
        <p:blipFill>
          <a:blip r:embed="rId6"/>
          <a:stretch>
            <a:fillRect/>
          </a:stretch>
        </p:blipFill>
        <p:spPr>
          <a:xfrm>
            <a:off x="319088" y="2374900"/>
            <a:ext cx="8154987" cy="3440113"/>
          </a:xfrm>
          <a:prstGeom prst="rect">
            <a:avLst/>
          </a:prstGeom>
          <a:noFill/>
          <a:ln>
            <a:noFill/>
            <a:miter lim="800000"/>
          </a:ln>
        </p:spPr>
      </p:pic>
      <p:sp>
        <p:nvSpPr>
          <p:cNvPr id="32771" name="Rectangle : coins arrondis 5"/>
          <p:cNvSpPr/>
          <p:nvPr>
            <p:custDataLst>
              <p:tags r:id="rId2"/>
            </p:custDataLst>
          </p:nvPr>
        </p:nvSpPr>
        <p:spPr>
          <a:xfrm>
            <a:off x="3122613" y="2374900"/>
            <a:ext cx="2895600" cy="433388"/>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CA" sz="1800" b="0" i="0" u="none" strike="noStrike" cap="none" normalizeH="0" baseline="0" noProof="0">
                <a:ln>
                  <a:noFill/>
                </a:ln>
                <a:solidFill>
                  <a:srgbClr val="FF0000"/>
                </a:solidFill>
                <a:effectLst/>
                <a:uLnTx/>
                <a:uFillTx/>
                <a:latin typeface="+mn-lt" pitchFamily="34" charset="0"/>
                <a:ea typeface="+mn-ea" pitchFamily="34" charset="0"/>
                <a:cs typeface="+mn-cs"/>
              </a:rPr>
              <a:t>Par courriel du CCPO le 8 août</a:t>
            </a:r>
          </a:p>
        </p:txBody>
      </p:sp>
      <p:sp>
        <p:nvSpPr>
          <p:cNvPr id="32772" name="TextBox 1"/>
          <p:cNvSpPr/>
          <p:nvPr>
            <p:custDataLst>
              <p:tags r:id="rId3"/>
            </p:custDataLst>
          </p:nvPr>
        </p:nvSpPr>
        <p:spPr>
          <a:xfrm>
            <a:off x="76200" y="188913"/>
            <a:ext cx="8991600" cy="1846262"/>
          </a:xfrm>
          <a:prstGeom prst="rect">
            <a:avLst/>
          </a:prstGeom>
          <a:noFill/>
          <a:ln>
            <a:noFill/>
            <a:miter lim="800000"/>
          </a:ln>
        </p:spPr>
        <p:txBody>
          <a:bodyPr>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ctr"/>
            <a:r>
              <a:rPr lang="fr-CA" sz="2400" b="1">
                <a:solidFill>
                  <a:srgbClr val="FF0000"/>
                </a:solidFill>
              </a:rPr>
              <a:t>Résumé de la tempête post-tropciale Debby en 2024 </a:t>
            </a:r>
          </a:p>
          <a:p>
            <a:pPr marL="0" lvl="0" indent="0"/>
            <a:endParaRPr lang="en-US" altLang="en-US"/>
          </a:p>
          <a:p>
            <a:pPr marL="0" lvl="0" indent="0"/>
            <a:r>
              <a:rPr lang="fr-CA"/>
              <a:t>- Le CCPO n’a pas diffusé de bulletins officiels; il a surtout fourni des lignes directrices internes au Centre, au CPIQ et aux Services, en plus d’une série de publications sur X.</a:t>
            </a:r>
          </a:p>
          <a:p>
            <a:pPr marL="0" lvl="0" indent="0"/>
            <a:endParaRPr lang="en-US" altLang="en-US"/>
          </a:p>
          <a:p>
            <a:pPr marL="0" lvl="0" indent="0"/>
            <a:r>
              <a:rPr lang="fr-CA"/>
              <a:t>- Coordination avec le CCON, A et P, etc.   Le CPIQ a assemblé toutes les alertes et tous les tableaux de vigilance.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custDataLst>
              <p:tags r:id="rId1"/>
            </p:custDataLst>
          </p:nvPr>
        </p:nvSpPr>
        <p:spPr>
          <a:xfrm>
            <a:off x="239713" y="279400"/>
            <a:ext cx="8229600" cy="85725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sz="2800" b="1" i="0">
                <a:solidFill>
                  <a:srgbClr val="FF0000"/>
                </a:solidFill>
              </a:rPr>
              <a:t>       Résumé météorologique de la présentation de M. Fleury</a:t>
            </a:r>
          </a:p>
        </p:txBody>
      </p:sp>
      <p:pic>
        <p:nvPicPr>
          <p:cNvPr id="33795" name="Picture 4" descr="Image"/>
          <p:cNvPicPr>
            <a:picLocks noChangeAspect="1"/>
          </p:cNvPicPr>
          <p:nvPr>
            <p:custDataLst>
              <p:tags r:id="rId2"/>
            </p:custDataLst>
          </p:nvPr>
        </p:nvPicPr>
        <p:blipFill>
          <a:blip r:embed="rId10"/>
          <a:stretch>
            <a:fillRect/>
          </a:stretch>
        </p:blipFill>
        <p:spPr>
          <a:xfrm>
            <a:off x="92075" y="1524000"/>
            <a:ext cx="2703513" cy="3597275"/>
          </a:xfrm>
          <a:prstGeom prst="rect">
            <a:avLst/>
          </a:prstGeom>
          <a:noFill/>
          <a:ln>
            <a:noFill/>
            <a:miter lim="800000"/>
          </a:ln>
        </p:spPr>
      </p:pic>
      <p:pic>
        <p:nvPicPr>
          <p:cNvPr id="33796" name="Picture 6" descr="Image"/>
          <p:cNvPicPr>
            <a:picLocks noChangeAspect="1"/>
          </p:cNvPicPr>
          <p:nvPr>
            <p:custDataLst>
              <p:tags r:id="rId3"/>
            </p:custDataLst>
          </p:nvPr>
        </p:nvPicPr>
        <p:blipFill>
          <a:blip r:embed="rId11"/>
          <a:stretch>
            <a:fillRect/>
          </a:stretch>
        </p:blipFill>
        <p:spPr>
          <a:xfrm>
            <a:off x="2986088" y="1746250"/>
            <a:ext cx="2755900" cy="3597275"/>
          </a:xfrm>
          <a:prstGeom prst="rect">
            <a:avLst/>
          </a:prstGeom>
          <a:noFill/>
          <a:ln>
            <a:noFill/>
            <a:miter lim="800000"/>
          </a:ln>
        </p:spPr>
      </p:pic>
      <p:pic>
        <p:nvPicPr>
          <p:cNvPr id="33797" name="Image 3"/>
          <p:cNvPicPr>
            <a:picLocks noChangeAspect="1"/>
          </p:cNvPicPr>
          <p:nvPr>
            <p:custDataLst>
              <p:tags r:id="rId4"/>
            </p:custDataLst>
          </p:nvPr>
        </p:nvPicPr>
        <p:blipFill>
          <a:blip r:embed="rId12"/>
          <a:stretch>
            <a:fillRect/>
          </a:stretch>
        </p:blipFill>
        <p:spPr>
          <a:xfrm>
            <a:off x="5575300" y="1265238"/>
            <a:ext cx="3476625" cy="3106737"/>
          </a:xfrm>
          <a:prstGeom prst="rect">
            <a:avLst/>
          </a:prstGeom>
          <a:noFill/>
          <a:ln>
            <a:noFill/>
            <a:miter lim="800000"/>
          </a:ln>
        </p:spPr>
      </p:pic>
      <p:sp>
        <p:nvSpPr>
          <p:cNvPr id="33798" name="Rectangle 2"/>
          <p:cNvSpPr/>
          <p:nvPr>
            <p:custDataLst>
              <p:tags r:id="rId5"/>
            </p:custDataLst>
          </p:nvPr>
        </p:nvSpPr>
        <p:spPr>
          <a:xfrm>
            <a:off x="2897188" y="2295525"/>
            <a:ext cx="2916237" cy="1889125"/>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fr-CA" sz="1800" b="0" i="0" u="none" strike="noStrike" kern="1200" cap="none" spc="0" normalizeH="0" baseline="0" noProof="0">
              <a:ln>
                <a:noFill/>
              </a:ln>
              <a:solidFill>
                <a:schemeClr val="lt1"/>
              </a:solidFill>
              <a:effectLst/>
              <a:uLnTx/>
              <a:uFillTx/>
              <a:latin typeface="+mn-lt"/>
              <a:ea typeface="+mn-ea"/>
              <a:cs typeface="+mn-cs"/>
            </a:endParaRPr>
          </a:p>
        </p:txBody>
      </p:sp>
      <p:cxnSp>
        <p:nvCxnSpPr>
          <p:cNvPr id="33799" name="Connecteur droit avec flèche 6"/>
          <p:cNvCxnSpPr/>
          <p:nvPr>
            <p:custDataLst>
              <p:tags r:id="rId6"/>
            </p:custDataLst>
          </p:nvPr>
        </p:nvCxnSpPr>
        <p:spPr>
          <a:xfrm flipH="1" flipV="1">
            <a:off x="5337175" y="4192588"/>
            <a:ext cx="650875" cy="541337"/>
          </a:xfrm>
          <a:prstGeom prst="line">
            <a:avLst/>
          </a:prstGeom>
          <a:noFill/>
          <a:ln w="44450">
            <a:solidFill>
              <a:srgbClr val="FF0000"/>
            </a:solidFill>
            <a:miter lim="800000"/>
            <a:tailEnd type="triangle"/>
          </a:ln>
        </p:spPr>
      </p:cxnSp>
      <p:sp>
        <p:nvSpPr>
          <p:cNvPr id="33800" name="Rectangle : coins arrondis 5"/>
          <p:cNvSpPr/>
          <p:nvPr>
            <p:custDataLst>
              <p:tags r:id="rId7"/>
            </p:custDataLst>
          </p:nvPr>
        </p:nvSpPr>
        <p:spPr>
          <a:xfrm>
            <a:off x="5954713" y="4656138"/>
            <a:ext cx="2754312" cy="1005110"/>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fr-CA" sz="1800" b="0" i="0" u="none" strike="noStrike" kern="1200" cap="none" spc="0" normalizeH="0" baseline="0" noProof="0" dirty="0">
              <a:ln>
                <a:noFill/>
              </a:ln>
              <a:solidFill>
                <a:srgbClr val="FF0000"/>
              </a:solidFill>
              <a:effectLst/>
              <a:uLnTx/>
              <a:uFillTx/>
              <a:latin typeface="+mn-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fr-CA" sz="1800" b="0" i="0" u="none" strike="noStrike" cap="none" normalizeH="0" baseline="0" noProof="0" dirty="0">
                <a:ln>
                  <a:noFill/>
                </a:ln>
                <a:solidFill>
                  <a:srgbClr val="FF0000"/>
                </a:solidFill>
                <a:effectLst/>
                <a:uLnTx/>
                <a:uFillTx/>
                <a:latin typeface="+mn-lt" pitchFamily="34" charset="0"/>
                <a:ea typeface="+mn-ea" pitchFamily="34" charset="0"/>
                <a:cs typeface="+mn-cs"/>
              </a:rPr>
              <a:t>Record absolu de quantité de pluie quotidienne pour un jour en août, un jour de l’été ou pour l’année entière</a:t>
            </a:r>
          </a:p>
          <a:p>
            <a:pPr marL="0" marR="0" lvl="0" indent="0" algn="ctr" defTabSz="914400" rtl="0" eaLnBrk="0" fontAlgn="base" latinLnBrk="0" hangingPunct="0">
              <a:lnSpc>
                <a:spcPct val="100000"/>
              </a:lnSpc>
              <a:spcBef>
                <a:spcPct val="0"/>
              </a:spcBef>
              <a:spcAft>
                <a:spcPct val="0"/>
              </a:spcAft>
              <a:buClrTx/>
              <a:buSzTx/>
              <a:buFontTx/>
              <a:buNone/>
              <a:defRPr/>
            </a:pPr>
            <a:endParaRPr kumimoji="0" lang="fr-CA"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custDataLst>
              <p:tags r:id="rId1"/>
            </p:custDataLst>
          </p:nvPr>
        </p:nvSpPr>
        <p:spPr>
          <a:xfrm>
            <a:off x="914400" y="274638"/>
            <a:ext cx="77724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sz="2800" b="1" i="0">
                <a:solidFill>
                  <a:srgbClr val="FF0000"/>
                </a:solidFill>
              </a:rPr>
              <a:t>« orange foncé » prévu – rouge observé </a:t>
            </a:r>
          </a:p>
        </p:txBody>
      </p:sp>
      <p:pic>
        <p:nvPicPr>
          <p:cNvPr id="34819" name="Image 5"/>
          <p:cNvPicPr>
            <a:picLocks noChangeAspect="1"/>
          </p:cNvPicPr>
          <p:nvPr>
            <p:custDataLst>
              <p:tags r:id="rId2"/>
            </p:custDataLst>
          </p:nvPr>
        </p:nvPicPr>
        <p:blipFill>
          <a:blip r:embed="rId7"/>
          <a:stretch>
            <a:fillRect/>
          </a:stretch>
        </p:blipFill>
        <p:spPr>
          <a:xfrm>
            <a:off x="1046163" y="1108075"/>
            <a:ext cx="4325937" cy="4641850"/>
          </a:xfrm>
          <a:prstGeom prst="rect">
            <a:avLst/>
          </a:prstGeom>
          <a:noFill/>
          <a:ln>
            <a:noFill/>
            <a:miter lim="800000"/>
          </a:ln>
        </p:spPr>
      </p:pic>
      <p:sp>
        <p:nvSpPr>
          <p:cNvPr id="34820" name="ZoneTexte 9"/>
          <p:cNvSpPr/>
          <p:nvPr>
            <p:custDataLst>
              <p:tags r:id="rId3"/>
            </p:custDataLst>
          </p:nvPr>
        </p:nvSpPr>
        <p:spPr>
          <a:xfrm>
            <a:off x="1524000" y="2209800"/>
            <a:ext cx="1685925" cy="369888"/>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a:t>8 août, jour 1</a:t>
            </a:r>
          </a:p>
        </p:txBody>
      </p:sp>
      <p:sp>
        <p:nvSpPr>
          <p:cNvPr id="34821" name="Rectangle : coins arrondis 13"/>
          <p:cNvSpPr/>
          <p:nvPr>
            <p:custDataLst>
              <p:tags r:id="rId4"/>
            </p:custDataLst>
          </p:nvPr>
        </p:nvSpPr>
        <p:spPr>
          <a:xfrm>
            <a:off x="5372100" y="2895600"/>
            <a:ext cx="3614738" cy="914400"/>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fr-CA" sz="1800" b="0" i="0" u="none" strike="noStrike" kern="1200" cap="none" spc="0" normalizeH="0" baseline="0" noProof="0">
              <a:ln>
                <a:noFill/>
              </a:ln>
              <a:solidFill>
                <a:srgbClr val="FF0000"/>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fr-CA" sz="1800" b="0" i="0" u="none" strike="noStrike" cap="none" normalizeH="0" baseline="0" noProof="0">
                <a:ln>
                  <a:noFill/>
                </a:ln>
                <a:solidFill>
                  <a:srgbClr val="FF0000"/>
                </a:solidFill>
                <a:effectLst/>
                <a:uLnTx/>
                <a:uFillTx/>
                <a:latin typeface="+mn-lt" pitchFamily="34" charset="0"/>
                <a:ea typeface="+mn-ea" pitchFamily="34" charset="0"/>
                <a:cs typeface="+mn-cs"/>
              </a:rPr>
              <a:t>Ajout d’une zone en pointillé pour les régions laurentiennes dont les totaux atteignent jusqu’à 140 mm</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sz="1800" b="0" i="0" u="none" strike="noStrike" kern="1200" cap="none" spc="0" normalizeH="0" baseline="0" noProof="0">
              <a:ln>
                <a:noFill/>
              </a:ln>
              <a:solidFill>
                <a:srgbClr val="FF0000"/>
              </a:solidFill>
              <a:effectLst/>
              <a:uLnTx/>
              <a:uFillTx/>
              <a:latin typeface="+mn-lt"/>
              <a:ea typeface="+mn-ea"/>
              <a:cs typeface="+mn-cs"/>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custDataLst>
              <p:tags r:id="rId1"/>
            </p:custDataLst>
          </p:nvPr>
        </p:nvPicPr>
        <p:blipFill>
          <a:blip r:embed="rId4"/>
          <a:srcRect t="8479"/>
          <a:stretch>
            <a:fillRect/>
          </a:stretch>
        </p:blipFill>
        <p:spPr>
          <a:xfrm>
            <a:off x="57150" y="609600"/>
            <a:ext cx="9086850" cy="5757863"/>
          </a:xfrm>
          <a:prstGeom prst="rect">
            <a:avLst/>
          </a:prstGeom>
          <a:noFill/>
          <a:ln>
            <a:noFill/>
            <a:miter lim="800000"/>
          </a:ln>
        </p:spPr>
      </p:pic>
      <p:sp>
        <p:nvSpPr>
          <p:cNvPr id="7171" name="TextBox 1"/>
          <p:cNvSpPr/>
          <p:nvPr>
            <p:custDataLst>
              <p:tags r:id="rId2"/>
            </p:custDataLst>
          </p:nvPr>
        </p:nvSpPr>
        <p:spPr>
          <a:xfrm>
            <a:off x="57150" y="228600"/>
            <a:ext cx="8835330" cy="461665"/>
          </a:xfrm>
          <a:prstGeom prst="rect">
            <a:avLst/>
          </a:prstGeom>
          <a:no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ctr"/>
            <a:r>
              <a:rPr lang="fr-CA" sz="2400" u="sng" dirty="0"/>
              <a:t>Opérations au Centre canadien de prévision des ouragans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custDataLst>
              <p:tags r:id="rId1"/>
            </p:custDataLst>
          </p:nvPr>
        </p:nvPicPr>
        <p:blipFill>
          <a:blip r:embed="rId9"/>
          <a:stretch>
            <a:fillRect/>
          </a:stretch>
        </p:blipFill>
        <p:spPr>
          <a:xfrm>
            <a:off x="2430463" y="274638"/>
            <a:ext cx="3171825" cy="2930525"/>
          </a:xfrm>
          <a:prstGeom prst="rect">
            <a:avLst/>
          </a:prstGeom>
          <a:noFill/>
          <a:ln>
            <a:noFill/>
            <a:miter lim="800000"/>
          </a:ln>
        </p:spPr>
      </p:pic>
      <p:pic>
        <p:nvPicPr>
          <p:cNvPr id="35843" name="Picture 6"/>
          <p:cNvPicPr>
            <a:picLocks noChangeAspect="1"/>
          </p:cNvPicPr>
          <p:nvPr>
            <p:custDataLst>
              <p:tags r:id="rId2"/>
            </p:custDataLst>
          </p:nvPr>
        </p:nvPicPr>
        <p:blipFill>
          <a:blip r:embed="rId10"/>
          <a:stretch>
            <a:fillRect/>
          </a:stretch>
        </p:blipFill>
        <p:spPr>
          <a:xfrm>
            <a:off x="3319463" y="2000250"/>
            <a:ext cx="3416300" cy="3257550"/>
          </a:xfrm>
          <a:prstGeom prst="rect">
            <a:avLst/>
          </a:prstGeom>
          <a:noFill/>
          <a:ln>
            <a:noFill/>
            <a:miter lim="800000"/>
          </a:ln>
        </p:spPr>
      </p:pic>
      <p:pic>
        <p:nvPicPr>
          <p:cNvPr id="35844" name="Picture 8"/>
          <p:cNvPicPr>
            <a:picLocks noChangeAspect="1"/>
          </p:cNvPicPr>
          <p:nvPr>
            <p:custDataLst>
              <p:tags r:id="rId3"/>
            </p:custDataLst>
          </p:nvPr>
        </p:nvPicPr>
        <p:blipFill>
          <a:blip r:embed="rId11"/>
          <a:stretch>
            <a:fillRect/>
          </a:stretch>
        </p:blipFill>
        <p:spPr>
          <a:xfrm>
            <a:off x="5072063" y="3775075"/>
            <a:ext cx="3521075" cy="3082925"/>
          </a:xfrm>
          <a:prstGeom prst="rect">
            <a:avLst/>
          </a:prstGeom>
          <a:noFill/>
          <a:ln>
            <a:noFill/>
            <a:miter lim="800000"/>
          </a:ln>
        </p:spPr>
      </p:pic>
      <p:pic>
        <p:nvPicPr>
          <p:cNvPr id="35845" name="Picture 4" descr="A screenshot of a cell phoneAI-generated content may be incorrect."/>
          <p:cNvPicPr>
            <a:picLocks noChangeAspect="1"/>
          </p:cNvPicPr>
          <p:nvPr>
            <p:custDataLst>
              <p:tags r:id="rId4"/>
            </p:custDataLst>
          </p:nvPr>
        </p:nvPicPr>
        <p:blipFill>
          <a:blip r:embed="rId12"/>
          <a:stretch>
            <a:fillRect/>
          </a:stretch>
        </p:blipFill>
        <p:spPr>
          <a:xfrm>
            <a:off x="152400" y="76200"/>
            <a:ext cx="2255838" cy="6781800"/>
          </a:xfrm>
          <a:prstGeom prst="rect">
            <a:avLst/>
          </a:prstGeom>
          <a:noFill/>
          <a:ln>
            <a:noFill/>
            <a:miter lim="800000"/>
          </a:ln>
        </p:spPr>
      </p:pic>
      <p:sp>
        <p:nvSpPr>
          <p:cNvPr id="35846" name="Title 1"/>
          <p:cNvSpPr>
            <a:spLocks noGrp="1"/>
          </p:cNvSpPr>
          <p:nvPr>
            <p:ph type="title" idx="4294967295"/>
            <p:custDataLst>
              <p:tags r:id="rId5"/>
            </p:custDataLst>
          </p:nvPr>
        </p:nvSpPr>
        <p:spPr>
          <a:xfrm>
            <a:off x="5486400" y="-18724"/>
            <a:ext cx="3416300" cy="1265238"/>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sz="2800" b="1" i="0" dirty="0">
                <a:solidFill>
                  <a:srgbClr val="FF0000"/>
                </a:solidFill>
              </a:rPr>
              <a:t>Lignes directrices du CCPO</a:t>
            </a:r>
          </a:p>
        </p:txBody>
      </p:sp>
      <p:sp>
        <p:nvSpPr>
          <p:cNvPr id="35847" name="TextBox 2"/>
          <p:cNvSpPr/>
          <p:nvPr>
            <p:custDataLst>
              <p:tags r:id="rId6"/>
            </p:custDataLst>
          </p:nvPr>
        </p:nvSpPr>
        <p:spPr>
          <a:xfrm>
            <a:off x="5486400" y="731838"/>
            <a:ext cx="3702050" cy="1200329"/>
          </a:xfrm>
          <a:prstGeom prst="rect">
            <a:avLst/>
          </a:prstGeom>
          <a:noFill/>
          <a:ln>
            <a:noFill/>
            <a:miter lim="800000"/>
          </a:ln>
        </p:spPr>
        <p:txBody>
          <a:bodyPr>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dirty="0">
                <a:solidFill>
                  <a:schemeClr val="accent2"/>
                </a:solidFill>
              </a:rPr>
              <a:t>a choisi les médias sociaux (X) en plus de communiqués internes par courriel (produits régulièrement depuis ~2018)</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idx="4294967295"/>
            <p:custDataLst>
              <p:tags r:id="rId1"/>
            </p:custDataLst>
          </p:nvPr>
        </p:nvSpPr>
        <p:spPr>
          <a:xfrm>
            <a:off x="457200" y="152400"/>
            <a:ext cx="8229600" cy="655638"/>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sz="2800" b="1" i="0">
                <a:solidFill>
                  <a:srgbClr val="FF0000"/>
                </a:solidFill>
              </a:rPr>
              <a:t>Quelques notes supplémentaires tirées de la présentation de M. Fleury</a:t>
            </a:r>
          </a:p>
        </p:txBody>
      </p:sp>
      <p:sp>
        <p:nvSpPr>
          <p:cNvPr id="36867" name="ZoneTexte 2"/>
          <p:cNvSpPr txBox="1"/>
          <p:nvPr>
            <p:custDataLst>
              <p:tags r:id="rId2"/>
            </p:custDataLst>
          </p:nvPr>
        </p:nvSpPr>
        <p:spPr>
          <a:xfrm>
            <a:off x="457200" y="1340768"/>
            <a:ext cx="8305800" cy="3970338"/>
          </a:xfrm>
          <a:prstGeom prst="rect">
            <a:avLst/>
          </a:prstGeom>
          <a:noFill/>
        </p:spPr>
        <p:txBody>
          <a:bodyPr>
            <a:spAutoFit/>
          </a:bodyPr>
          <a:lstStyle/>
          <a:p>
            <a:pPr marL="257175" marR="0" lvl="0" indent="-257175" algn="l" defTabSz="914400" rtl="0" eaLnBrk="0" fontAlgn="base" latinLnBrk="0" hangingPunct="0">
              <a:lnSpc>
                <a:spcPct val="100000"/>
              </a:lnSpc>
              <a:spcBef>
                <a:spcPct val="0"/>
              </a:spcBef>
              <a:spcAft>
                <a:spcPct val="0"/>
              </a:spcAft>
              <a:buClrTx/>
              <a:buSzTx/>
              <a:buFont typeface="Wingdings" pitchFamily="2" charset="2"/>
              <a:buChar char="§"/>
              <a:defRPr/>
            </a:pPr>
            <a:r>
              <a:rPr kumimoji="0" lang="fr-CA" sz="1800" b="0" i="0" u="none" strike="noStrike" cap="none" normalizeH="0" baseline="0" noProof="0" dirty="0">
                <a:ln>
                  <a:noFill/>
                </a:ln>
                <a:solidFill>
                  <a:schemeClr val="tx1"/>
                </a:solidFill>
                <a:effectLst/>
                <a:uLnTx/>
                <a:uFillTx/>
                <a:latin typeface="Arial" pitchFamily="34" charset="0"/>
                <a:ea typeface="+mn-ea" pitchFamily="34" charset="0"/>
                <a:cs typeface="+mn-cs"/>
              </a:rPr>
              <a:t>Coordination entre le CPIQ, les Services, le CCPO, le CCON et A et P dès la première détection par MS Teams et par courriel.</a:t>
            </a:r>
          </a:p>
          <a:p>
            <a:pPr marL="257175" marR="0" lvl="0" indent="-257175" algn="l" defTabSz="914400" rtl="0" eaLnBrk="0" fontAlgn="base" latinLnBrk="0" hangingPunct="0">
              <a:lnSpc>
                <a:spcPct val="100000"/>
              </a:lnSpc>
              <a:spcBef>
                <a:spcPct val="0"/>
              </a:spcBef>
              <a:spcAft>
                <a:spcPct val="0"/>
              </a:spcAft>
              <a:buClrTx/>
              <a:buSzTx/>
              <a:buFont typeface="Wingdings" pitchFamily="2" charset="2"/>
              <a:buChar char="§"/>
              <a:defRPr/>
            </a:pPr>
            <a:endParaRPr kumimoji="0" lang="fr-CA" sz="1800" b="0" i="0" u="none" strike="noStrike" kern="1200" cap="none" spc="0" normalizeH="0" baseline="0" noProof="0" dirty="0">
              <a:ln>
                <a:noFill/>
              </a:ln>
              <a:solidFill>
                <a:schemeClr val="tx1"/>
              </a:solidFill>
              <a:effectLst/>
              <a:uLnTx/>
              <a:uFillTx/>
              <a:latin typeface="Arial" pitchFamily="34" charset="0"/>
              <a:ea typeface="+mn-ea"/>
              <a:cs typeface="+mn-cs"/>
            </a:endParaRPr>
          </a:p>
          <a:p>
            <a:pPr marL="257175" marR="0" lvl="0" indent="-257175" algn="l" defTabSz="914400" rtl="0" eaLnBrk="0" fontAlgn="base" latinLnBrk="0" hangingPunct="0">
              <a:lnSpc>
                <a:spcPct val="100000"/>
              </a:lnSpc>
              <a:spcBef>
                <a:spcPct val="0"/>
              </a:spcBef>
              <a:spcAft>
                <a:spcPct val="0"/>
              </a:spcAft>
              <a:buClrTx/>
              <a:buSzTx/>
              <a:buFont typeface="Wingdings" pitchFamily="2" charset="2"/>
              <a:buChar char="§"/>
              <a:defRPr/>
            </a:pPr>
            <a:r>
              <a:rPr kumimoji="0" lang="fr-CA" sz="1800" b="0" i="0" u="none" strike="noStrike" cap="none" normalizeH="0" baseline="0" noProof="0" dirty="0">
                <a:ln>
                  <a:noFill/>
                </a:ln>
                <a:solidFill>
                  <a:schemeClr val="tx1"/>
                </a:solidFill>
                <a:effectLst/>
                <a:uLnTx/>
                <a:uFillTx/>
                <a:latin typeface="Arial" pitchFamily="34" charset="0"/>
                <a:ea typeface="+mn-ea" pitchFamily="34" charset="0"/>
                <a:cs typeface="+mn-cs"/>
              </a:rPr>
              <a:t>Il n’y a eu qu’un seul météorologue aux alertes régional en service pendant toute la semaine.</a:t>
            </a:r>
          </a:p>
          <a:p>
            <a:pPr marL="728663" marR="0" lvl="1" indent="-385763" algn="l" defTabSz="914400" rtl="0" eaLnBrk="0" fontAlgn="base" latinLnBrk="0" hangingPunct="0">
              <a:lnSpc>
                <a:spcPct val="100000"/>
              </a:lnSpc>
              <a:spcBef>
                <a:spcPct val="0"/>
              </a:spcBef>
              <a:spcAft>
                <a:spcPct val="0"/>
              </a:spcAft>
              <a:buClrTx/>
              <a:buSzTx/>
              <a:buFont typeface="Wingdings" pitchFamily="2" charset="2"/>
              <a:buChar char="ü"/>
              <a:defRPr/>
            </a:pPr>
            <a:r>
              <a:rPr kumimoji="0" lang="fr-CA" sz="1800" b="0" i="0" u="none" strike="noStrike" cap="none" normalizeH="0" baseline="0" noProof="0" dirty="0">
                <a:ln>
                  <a:noFill/>
                </a:ln>
                <a:solidFill>
                  <a:schemeClr val="tx1"/>
                </a:solidFill>
                <a:effectLst/>
                <a:uLnTx/>
                <a:uFillTx/>
                <a:latin typeface="Arial" pitchFamily="34" charset="0"/>
                <a:ea typeface="+mn-ea" pitchFamily="34" charset="0"/>
                <a:cs typeface="+mn-cs"/>
              </a:rPr>
              <a:t>Heures supplémentaires le samedi 10 août</a:t>
            </a:r>
          </a:p>
          <a:p>
            <a:pPr marL="342900" marR="0" lvl="1" indent="0" algn="l" defTabSz="914400" rtl="0" eaLnBrk="0" fontAlgn="base" latinLnBrk="0" hangingPunct="0">
              <a:lnSpc>
                <a:spcPct val="100000"/>
              </a:lnSpc>
              <a:spcBef>
                <a:spcPct val="0"/>
              </a:spcBef>
              <a:spcAft>
                <a:spcPct val="0"/>
              </a:spcAft>
              <a:buClrTx/>
              <a:buSzTx/>
              <a:buFontTx/>
              <a:buNone/>
              <a:defRPr/>
            </a:pPr>
            <a:endParaRPr kumimoji="0" lang="fr-CA" sz="1800" b="0" i="0" u="none" strike="noStrike" kern="1200" cap="none" spc="0" normalizeH="0" baseline="0" noProof="0" dirty="0">
              <a:ln>
                <a:noFill/>
              </a:ln>
              <a:solidFill>
                <a:schemeClr val="tx1"/>
              </a:solidFill>
              <a:effectLst/>
              <a:uLnTx/>
              <a:uFillTx/>
              <a:latin typeface="Arial" pitchFamily="34" charset="0"/>
              <a:ea typeface="+mn-ea"/>
              <a:cs typeface="+mn-cs"/>
            </a:endParaRPr>
          </a:p>
          <a:p>
            <a:pPr marL="257175" marR="0" lvl="0" indent="-257175" algn="l" defTabSz="914400" rtl="0" eaLnBrk="0" fontAlgn="base" latinLnBrk="0" hangingPunct="0">
              <a:lnSpc>
                <a:spcPct val="100000"/>
              </a:lnSpc>
              <a:spcBef>
                <a:spcPct val="0"/>
              </a:spcBef>
              <a:spcAft>
                <a:spcPct val="0"/>
              </a:spcAft>
              <a:buClrTx/>
              <a:buSzTx/>
              <a:buFont typeface="Wingdings" pitchFamily="2" charset="2"/>
              <a:buChar char="§"/>
              <a:defRPr/>
            </a:pPr>
            <a:r>
              <a:rPr kumimoji="0" lang="fr-CA" sz="1800" b="0" i="0" u="none" strike="noStrike" cap="none" normalizeH="0" baseline="0" noProof="0" dirty="0">
                <a:ln>
                  <a:noFill/>
                </a:ln>
                <a:solidFill>
                  <a:schemeClr val="tx1"/>
                </a:solidFill>
                <a:effectLst/>
                <a:uLnTx/>
                <a:uFillTx/>
                <a:latin typeface="Arial" pitchFamily="34" charset="0"/>
                <a:ea typeface="+mn-ea" pitchFamily="34" charset="0"/>
                <a:cs typeface="+mn-cs"/>
              </a:rPr>
              <a:t>Services nationaux : Séance d’information des médias et embargo médiatique le 8 août – Météorologue aux alertes (Jennifer Smith)</a:t>
            </a:r>
          </a:p>
          <a:p>
            <a:pPr marL="257175" marR="0" lvl="0" indent="-257175" algn="l" defTabSz="914400" rtl="0" eaLnBrk="0" fontAlgn="base" latinLnBrk="0" hangingPunct="0">
              <a:lnSpc>
                <a:spcPct val="100000"/>
              </a:lnSpc>
              <a:spcBef>
                <a:spcPct val="0"/>
              </a:spcBef>
              <a:spcAft>
                <a:spcPct val="0"/>
              </a:spcAft>
              <a:buClrTx/>
              <a:buSzTx/>
              <a:buFont typeface="Wingdings" pitchFamily="2" charset="2"/>
              <a:buChar char="§"/>
              <a:defRPr/>
            </a:pPr>
            <a:endParaRPr kumimoji="0" lang="fr-CA" sz="1800" b="0" i="0" u="none" strike="noStrike" kern="1200" cap="none" spc="0" normalizeH="0" baseline="0" noProof="0" dirty="0">
              <a:ln>
                <a:noFill/>
              </a:ln>
              <a:solidFill>
                <a:schemeClr val="tx1"/>
              </a:solidFill>
              <a:effectLst/>
              <a:uLnTx/>
              <a:uFillTx/>
              <a:latin typeface="Arial" pitchFamily="34" charset="0"/>
              <a:ea typeface="+mn-ea"/>
              <a:cs typeface="+mn-cs"/>
            </a:endParaRPr>
          </a:p>
          <a:p>
            <a:pPr marL="257175" marR="0" lvl="0" indent="-257175" algn="l" defTabSz="914400" rtl="0" eaLnBrk="0" fontAlgn="base" latinLnBrk="0" hangingPunct="0">
              <a:lnSpc>
                <a:spcPct val="100000"/>
              </a:lnSpc>
              <a:spcBef>
                <a:spcPct val="0"/>
              </a:spcBef>
              <a:spcAft>
                <a:spcPct val="0"/>
              </a:spcAft>
              <a:buClrTx/>
              <a:buSzTx/>
              <a:buFont typeface="Wingdings" pitchFamily="2" charset="2"/>
              <a:buChar char="§"/>
              <a:defRPr/>
            </a:pPr>
            <a:endParaRPr kumimoji="0" lang="fr-CA" sz="1800" b="0" i="0" u="none" strike="noStrike" kern="1200" cap="none" spc="0" normalizeH="0" baseline="0" noProof="0" dirty="0">
              <a:ln>
                <a:noFill/>
              </a:ln>
              <a:solidFill>
                <a:schemeClr val="tx1"/>
              </a:solidFill>
              <a:effectLst/>
              <a:uLnTx/>
              <a:uFillTx/>
              <a:latin typeface="Arial" pitchFamily="34" charset="0"/>
              <a:ea typeface="+mn-ea"/>
              <a:cs typeface="+mn-cs"/>
            </a:endParaRPr>
          </a:p>
          <a:p>
            <a:pPr marL="257175" marR="0" lvl="0" indent="-257175" algn="l" defTabSz="914400" rtl="0" eaLnBrk="0" fontAlgn="base" latinLnBrk="0" hangingPunct="0">
              <a:lnSpc>
                <a:spcPct val="100000"/>
              </a:lnSpc>
              <a:spcBef>
                <a:spcPct val="0"/>
              </a:spcBef>
              <a:spcAft>
                <a:spcPct val="0"/>
              </a:spcAft>
              <a:buClrTx/>
              <a:buSzTx/>
              <a:buFont typeface="Wingdings" pitchFamily="2" charset="2"/>
              <a:buChar char="§"/>
              <a:defRPr/>
            </a:pPr>
            <a:r>
              <a:rPr kumimoji="0" lang="fr-CA" sz="1800" b="0" i="0" u="none" strike="noStrike" cap="none" normalizeH="0" baseline="0" noProof="0" dirty="0">
                <a:ln>
                  <a:noFill/>
                </a:ln>
                <a:solidFill>
                  <a:schemeClr val="tx1"/>
                </a:solidFill>
                <a:effectLst/>
                <a:uLnTx/>
                <a:uFillTx/>
                <a:latin typeface="Arial" pitchFamily="34" charset="0"/>
                <a:ea typeface="+mn-ea" pitchFamily="34" charset="0"/>
                <a:cs typeface="+mn-cs"/>
              </a:rPr>
              <a:t>Redistribution des tâches au sein de l’équipe opérationnelle</a:t>
            </a:r>
          </a:p>
          <a:p>
            <a:pPr marL="642938" marR="0" lvl="1" indent="-300038" algn="l" defTabSz="914400" rtl="0" eaLnBrk="0" fontAlgn="base" latinLnBrk="0" hangingPunct="0">
              <a:lnSpc>
                <a:spcPct val="100000"/>
              </a:lnSpc>
              <a:spcBef>
                <a:spcPct val="0"/>
              </a:spcBef>
              <a:spcAft>
                <a:spcPct val="0"/>
              </a:spcAft>
              <a:buClrTx/>
              <a:buSzTx/>
              <a:buFont typeface="Wingdings" pitchFamily="2" charset="2"/>
              <a:buChar char="ü"/>
              <a:defRPr/>
            </a:pPr>
            <a:r>
              <a:rPr kumimoji="0" lang="fr-CA" sz="1800" b="0" i="0" u="none" strike="noStrike" cap="none" normalizeH="0" baseline="0" noProof="0" dirty="0">
                <a:ln>
                  <a:noFill/>
                </a:ln>
                <a:solidFill>
                  <a:schemeClr val="tx1"/>
                </a:solidFill>
                <a:effectLst/>
                <a:uLnTx/>
                <a:uFillTx/>
                <a:latin typeface="Arial" pitchFamily="34" charset="0"/>
                <a:ea typeface="+mn-ea" pitchFamily="34" charset="0"/>
                <a:cs typeface="+mn-cs"/>
              </a:rPr>
              <a:t>Ébauches rédigées par l’équipe de jour pour aider l’équipe de nuit</a:t>
            </a:r>
          </a:p>
          <a:p>
            <a:pPr marL="642938" marR="0" lvl="1" indent="-300038" algn="l" defTabSz="914400" rtl="0" eaLnBrk="0" fontAlgn="base" latinLnBrk="0" hangingPunct="0">
              <a:lnSpc>
                <a:spcPct val="100000"/>
              </a:lnSpc>
              <a:spcBef>
                <a:spcPct val="0"/>
              </a:spcBef>
              <a:spcAft>
                <a:spcPct val="0"/>
              </a:spcAft>
              <a:buClrTx/>
              <a:buSzTx/>
              <a:buFont typeface="Wingdings" pitchFamily="2" charset="2"/>
              <a:buChar char="ü"/>
              <a:defRPr/>
            </a:pPr>
            <a:r>
              <a:rPr kumimoji="0" lang="fr-CA" sz="1800" b="0" i="0" u="none" strike="noStrike" cap="none" normalizeH="0" baseline="0" noProof="0" dirty="0">
                <a:ln>
                  <a:noFill/>
                </a:ln>
                <a:solidFill>
                  <a:schemeClr val="tx1"/>
                </a:solidFill>
                <a:effectLst/>
                <a:uLnTx/>
                <a:uFillTx/>
                <a:latin typeface="Arial" pitchFamily="34" charset="0"/>
                <a:ea typeface="+mn-ea" pitchFamily="34" charset="0"/>
                <a:cs typeface="+mn-cs"/>
              </a:rPr>
              <a:t>Services soutenus par le CPIQ pour les appels des médias</a:t>
            </a:r>
          </a:p>
          <a:p>
            <a:pPr marL="642938" marR="0" lvl="1" indent="-300038" algn="l" defTabSz="914400" rtl="0" eaLnBrk="0" fontAlgn="base" latinLnBrk="0" hangingPunct="0">
              <a:lnSpc>
                <a:spcPct val="100000"/>
              </a:lnSpc>
              <a:spcBef>
                <a:spcPct val="0"/>
              </a:spcBef>
              <a:spcAft>
                <a:spcPct val="0"/>
              </a:spcAft>
              <a:buClrTx/>
              <a:buSzTx/>
              <a:buFont typeface="Wingdings" pitchFamily="2" charset="2"/>
              <a:buChar char="ü"/>
              <a:defRPr/>
            </a:pPr>
            <a:r>
              <a:rPr kumimoji="0" lang="fr-CA" sz="1800" b="0" i="0" u="none" strike="noStrike" cap="none" normalizeH="0" baseline="0" noProof="0" dirty="0">
                <a:ln>
                  <a:noFill/>
                </a:ln>
                <a:solidFill>
                  <a:schemeClr val="tx1"/>
                </a:solidFill>
                <a:effectLst/>
                <a:uLnTx/>
                <a:uFillTx/>
                <a:latin typeface="Arial" pitchFamily="34" charset="0"/>
                <a:ea typeface="+mn-ea" pitchFamily="34" charset="0"/>
                <a:cs typeface="+mn-cs"/>
              </a:rPr>
              <a:t>Les stagiaires du CPIQ ont soutenu les opérations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idx="4294967295"/>
            <p:custDataLst>
              <p:tags r:id="rId1"/>
            </p:custDataLst>
          </p:nvPr>
        </p:nvSpPr>
        <p:spPr>
          <a:xfrm>
            <a:off x="457200" y="1600200"/>
            <a:ext cx="8229600" cy="4525963"/>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CC0000"/>
              </a:buClr>
              <a:buSzTx/>
              <a:buFontTx/>
              <a:buChar char="•"/>
              <a:defRPr/>
            </a:pPr>
            <a:endParaRPr kumimoji="0" lang="en-CA" sz="3200" b="0" i="0" u="none" strike="noStrike" kern="0" cap="none" spc="0" normalizeH="0" baseline="0" noProof="0">
              <a:ln>
                <a:noFill/>
              </a:ln>
              <a:solidFill>
                <a:srgbClr val="4C4B19"/>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0000"/>
              </a:buClr>
              <a:buSzTx/>
              <a:buFontTx/>
              <a:buNone/>
              <a:defRPr/>
            </a:pPr>
            <a:endParaRPr kumimoji="0" lang="en-CA" sz="3200" b="0" i="0" u="none" strike="noStrike" kern="0" cap="none" spc="0" normalizeH="0" baseline="0" noProof="0">
              <a:ln>
                <a:noFill/>
              </a:ln>
              <a:solidFill>
                <a:srgbClr val="4C4B19"/>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0000"/>
              </a:buClr>
              <a:buSzTx/>
              <a:buFontTx/>
              <a:buNone/>
              <a:defRPr/>
            </a:pPr>
            <a:endParaRPr kumimoji="0" lang="en-CA" sz="3200" b="0" i="0" u="none" strike="noStrike" kern="0" cap="none" spc="0" normalizeH="0" baseline="0" noProof="0">
              <a:ln>
                <a:noFill/>
              </a:ln>
              <a:solidFill>
                <a:srgbClr val="4C4B19"/>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0000"/>
              </a:buClr>
              <a:buSzTx/>
              <a:buFontTx/>
              <a:buNone/>
              <a:defRPr/>
            </a:pPr>
            <a:endParaRPr kumimoji="0" lang="en-CA" sz="3200" b="0" i="0" u="none" strike="noStrike" kern="0" cap="none" spc="0" normalizeH="0" baseline="0" noProof="0">
              <a:ln>
                <a:noFill/>
              </a:ln>
              <a:solidFill>
                <a:srgbClr val="4C4B19"/>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0000"/>
              </a:buClr>
              <a:buSzTx/>
              <a:buFontTx/>
              <a:buNone/>
              <a:defRPr/>
            </a:pPr>
            <a:endParaRPr kumimoji="0" lang="en-CA" sz="2400" b="0" i="0" u="none" strike="noStrike" kern="0" cap="none" spc="0" normalizeH="0" baseline="0" noProof="0">
              <a:ln>
                <a:noFill/>
              </a:ln>
              <a:solidFill>
                <a:srgbClr val="002060"/>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rgbClr val="CC0000"/>
              </a:buClr>
              <a:buSzTx/>
              <a:buFontTx/>
              <a:buNone/>
              <a:defRPr/>
            </a:pPr>
            <a:r>
              <a:rPr kumimoji="0" lang="fr-CA" sz="2400" b="0" i="0" u="none" strike="noStrike" cap="none" normalizeH="0" baseline="0" noProof="0">
                <a:ln>
                  <a:noFill/>
                </a:ln>
                <a:solidFill>
                  <a:srgbClr val="002060"/>
                </a:solidFill>
                <a:effectLst/>
                <a:uLnTx/>
                <a:uFillTx/>
                <a:latin typeface="+mn-lt" pitchFamily="34" charset="0"/>
                <a:ea typeface="+mn-ea" pitchFamily="34" charset="0"/>
                <a:cs typeface="+mn-cs"/>
              </a:rPr>
              <a:t>Ces documents peuvent certainement être fournis en complément de la présente présentation et sont disponibles dans le répertoire du SQG de chaque bureau.</a:t>
            </a:r>
          </a:p>
        </p:txBody>
      </p:sp>
      <p:sp>
        <p:nvSpPr>
          <p:cNvPr id="38915" name="Title 2"/>
          <p:cNvSpPr>
            <a:spLocks noGrp="1"/>
          </p:cNvSpPr>
          <p:nvPr>
            <p:ph type="title" idx="4294967295"/>
            <p:custDataLst>
              <p:tags r:id="rId2"/>
            </p:custDataLst>
          </p:nvPr>
        </p:nvSpPr>
        <p:spPr>
          <a:xfrm>
            <a:off x="304800" y="457200"/>
            <a:ext cx="82296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lgn="ctr"/>
            <a:r>
              <a:rPr lang="fr-CA" sz="2800" b="1" i="0">
                <a:solidFill>
                  <a:srgbClr val="FF0000"/>
                </a:solidFill>
              </a:rPr>
              <a:t>Documents de référence</a:t>
            </a:r>
          </a:p>
        </p:txBody>
      </p:sp>
      <p:pic>
        <p:nvPicPr>
          <p:cNvPr id="38916" name="Picture 4"/>
          <p:cNvPicPr>
            <a:picLocks noChangeAspect="1"/>
          </p:cNvPicPr>
          <p:nvPr>
            <p:custDataLst>
              <p:tags r:id="rId3"/>
            </p:custDataLst>
          </p:nvPr>
        </p:nvPicPr>
        <p:blipFill>
          <a:blip r:embed="rId7"/>
          <a:stretch>
            <a:fillRect/>
          </a:stretch>
        </p:blipFill>
        <p:spPr>
          <a:xfrm>
            <a:off x="342900" y="2733675"/>
            <a:ext cx="8650288" cy="1104900"/>
          </a:xfrm>
          <a:prstGeom prst="rect">
            <a:avLst/>
          </a:prstGeom>
          <a:noFill/>
          <a:ln>
            <a:noFill/>
            <a:miter lim="800000"/>
          </a:ln>
        </p:spPr>
      </p:pic>
      <p:pic>
        <p:nvPicPr>
          <p:cNvPr id="38917" name="Picture 6"/>
          <p:cNvPicPr>
            <a:picLocks noChangeAspect="1"/>
          </p:cNvPicPr>
          <p:nvPr>
            <p:custDataLst>
              <p:tags r:id="rId4"/>
            </p:custDataLst>
          </p:nvPr>
        </p:nvPicPr>
        <p:blipFill>
          <a:blip r:embed="rId8"/>
          <a:stretch>
            <a:fillRect/>
          </a:stretch>
        </p:blipFill>
        <p:spPr>
          <a:xfrm>
            <a:off x="342900" y="1295400"/>
            <a:ext cx="8534400" cy="1163638"/>
          </a:xfrm>
          <a:prstGeom prst="rect">
            <a:avLst/>
          </a:prstGeom>
          <a:noFill/>
          <a:ln>
            <a:noFill/>
            <a:miter lim="800000"/>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idx="4294967295"/>
            <p:custDataLst>
              <p:tags r:id="rId1"/>
            </p:custDataLst>
          </p:nvPr>
        </p:nvSpPr>
        <p:spPr>
          <a:xfrm>
            <a:off x="145256" y="-30466"/>
            <a:ext cx="8853487"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eaLnBrk="1" hangingPunct="1"/>
            <a:r>
              <a:rPr lang="fr-CA" sz="2800" dirty="0">
                <a:ea typeface="Arial" pitchFamily="34" charset="0"/>
              </a:rPr>
              <a:t>Carte des coordonnées du Centre canadien de prévision des ouragans</a:t>
            </a:r>
            <a:r>
              <a:rPr lang="fr-CA" sz="2400" dirty="0">
                <a:ea typeface="Arial" pitchFamily="34" charset="0"/>
              </a:rPr>
              <a:t> (distribution limitée/organismes gouvernementaux seulement)</a:t>
            </a:r>
          </a:p>
        </p:txBody>
      </p:sp>
      <p:sp>
        <p:nvSpPr>
          <p:cNvPr id="39939" name="Rectangle 3"/>
          <p:cNvSpPr>
            <a:spLocks noGrp="1" noChangeArrowheads="1"/>
          </p:cNvSpPr>
          <p:nvPr>
            <p:ph type="body" idx="4294967295"/>
            <p:custDataLst>
              <p:tags r:id="rId2"/>
            </p:custDataLst>
          </p:nvPr>
        </p:nvSpPr>
        <p:spPr>
          <a:xfrm>
            <a:off x="145256" y="1268760"/>
            <a:ext cx="8890000" cy="5173663"/>
          </a:xfrm>
          <a:prstGeom prst="rect">
            <a:avLst/>
          </a:prstGeom>
        </p:spPr>
        <p:txBody>
          <a:bodyPr rtlCol="0">
            <a:normAutofit fontScale="92500" lnSpcReduction="10000"/>
          </a:bodyPr>
          <a:lstStyle/>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r>
              <a:rPr kumimoji="0" lang="fr-CA" sz="2400" b="0" i="1" u="none" strike="noStrike" cap="none" normalizeH="0" baseline="0" noProof="0" dirty="0">
                <a:ln>
                  <a:noFill/>
                </a:ln>
                <a:solidFill>
                  <a:srgbClr val="00B050"/>
                </a:solidFill>
                <a:effectLst/>
                <a:uLnTx/>
                <a:uFillTx/>
                <a:latin typeface="+mn-lt" pitchFamily="34" charset="0"/>
                <a:ea typeface="+mn-ea" pitchFamily="34" charset="0"/>
                <a:cs typeface="+mn-cs"/>
              </a:rPr>
              <a:t>Événements autres que des tempêtes ou hors saison :</a:t>
            </a:r>
          </a:p>
          <a:p>
            <a:pPr marL="342900" marR="0" lvl="0" indent="-342900" algn="l" defTabSz="914400" rtl="0" eaLnBrk="0" fontAlgn="base" latinLnBrk="0" hangingPunct="0">
              <a:lnSpc>
                <a:spcPct val="100000"/>
              </a:lnSpc>
              <a:spcBef>
                <a:spcPct val="20000"/>
              </a:spcBef>
              <a:spcAft>
                <a:spcPct val="0"/>
              </a:spcAft>
              <a:buClr>
                <a:srgbClr val="CC0000"/>
              </a:buClr>
              <a:buSzTx/>
              <a:buFont typeface="Arial" pitchFamily="34" charset="0"/>
              <a:buNone/>
              <a:defRPr/>
            </a:pP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Chris </a:t>
            </a:r>
            <a:r>
              <a:rPr kumimoji="0" lang="fr-CA" sz="2000" b="0" i="0" u="none" strike="noStrike" cap="none" normalizeH="0" baseline="0" noProof="0" dirty="0" err="1">
                <a:ln>
                  <a:noFill/>
                </a:ln>
                <a:solidFill>
                  <a:srgbClr val="4C4B19"/>
                </a:solidFill>
                <a:effectLst/>
                <a:uLnTx/>
                <a:uFillTx/>
                <a:latin typeface="+mn-lt" pitchFamily="34" charset="0"/>
                <a:ea typeface="+mn-ea" pitchFamily="34" charset="0"/>
                <a:cs typeface="+mn-cs"/>
              </a:rPr>
              <a:t>Fogarty</a:t>
            </a: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 gestionnaire du CCPO, ~</a:t>
            </a:r>
            <a:r>
              <a:rPr kumimoji="0" lang="fr-CA" sz="2000" b="1" i="0" u="none" strike="noStrike" cap="none" normalizeH="0" baseline="0" noProof="0" dirty="0">
                <a:ln>
                  <a:noFill/>
                </a:ln>
                <a:solidFill>
                  <a:srgbClr val="4C4B19"/>
                </a:solidFill>
                <a:effectLst/>
                <a:uLnTx/>
                <a:uFillTx/>
                <a:latin typeface="+mn-lt" pitchFamily="34" charset="0"/>
                <a:ea typeface="+mn-ea" pitchFamily="34" charset="0"/>
                <a:cs typeface="+mn-cs"/>
              </a:rPr>
              <a:t>9 h à 17 h</a:t>
            </a: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 Atlantique – </a:t>
            </a:r>
            <a:r>
              <a:rPr kumimoji="0" lang="fr-CA" sz="2000" b="1" i="0" u="none" strike="noStrike" cap="none" normalizeH="0" baseline="0" noProof="0" dirty="0">
                <a:ln>
                  <a:noFill/>
                </a:ln>
                <a:solidFill>
                  <a:srgbClr val="4C4B19"/>
                </a:solidFill>
                <a:effectLst/>
                <a:uLnTx/>
                <a:uFillTx/>
                <a:latin typeface="+mn-lt" pitchFamily="34" charset="0"/>
                <a:ea typeface="+mn-ea" pitchFamily="34" charset="0"/>
                <a:cs typeface="+mn-cs"/>
              </a:rPr>
              <a:t>902-222-0358</a:t>
            </a: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r>
              <a:rPr kumimoji="0" lang="fr-CA" sz="1400" i="0" u="none" strike="noStrike" cap="none" normalizeH="0" baseline="0" noProof="0" dirty="0">
                <a:ln>
                  <a:noFill/>
                </a:ln>
                <a:effectLst/>
                <a:uLnTx/>
                <a:uFillTx/>
                <a:latin typeface="+mn-lt" pitchFamily="34" charset="0"/>
                <a:ea typeface="+mn-ea" pitchFamily="34" charset="0"/>
                <a:cs typeface="+mn-cs"/>
              </a:rPr>
              <a:t>Courriel</a:t>
            </a:r>
            <a:r>
              <a:rPr kumimoji="0" lang="fr-CA" sz="1400" b="0" i="0" u="none" strike="noStrike" cap="none" normalizeH="0" baseline="0" noProof="0" dirty="0">
                <a:ln>
                  <a:noFill/>
                </a:ln>
                <a:solidFill>
                  <a:srgbClr val="4C4B19"/>
                </a:solidFill>
                <a:effectLst/>
                <a:uLnTx/>
                <a:uFillTx/>
                <a:latin typeface="+mn-lt" pitchFamily="34" charset="0"/>
                <a:ea typeface="+mn-ea" pitchFamily="34" charset="0"/>
                <a:cs typeface="+mn-cs"/>
              </a:rPr>
              <a:t> : </a:t>
            </a:r>
            <a:r>
              <a:rPr kumimoji="0" lang="fr-CA" sz="1400" b="1" i="0" u="none" strike="noStrike" cap="none" normalizeH="0" baseline="0" noProof="0" dirty="0">
                <a:ln>
                  <a:noFill/>
                </a:ln>
                <a:solidFill>
                  <a:srgbClr val="4C4B19"/>
                </a:solidFill>
                <a:effectLst/>
                <a:uLnTx/>
                <a:uFillTx/>
                <a:latin typeface="+mn-lt" pitchFamily="34" charset="0"/>
                <a:ea typeface="+mn-ea" pitchFamily="34" charset="0"/>
                <a:cs typeface="+mn-cs"/>
                <a:hlinkClick r:id="rId5" tooltip="mailto:chris.fogarty@ec.gc.ca"/>
              </a:rPr>
              <a:t>chris.fogarty@ec.gc.ca</a:t>
            </a:r>
            <a:r>
              <a:rPr kumimoji="0" lang="fr-CA" sz="1400" b="1" i="0" u="none" strike="noStrike" cap="none" normalizeH="0" baseline="0" noProof="0" dirty="0">
                <a:ln>
                  <a:noFill/>
                </a:ln>
                <a:solidFill>
                  <a:srgbClr val="4C4B19"/>
                </a:solidFill>
                <a:effectLst/>
                <a:uLnTx/>
                <a:uFillTx/>
                <a:latin typeface="+mn-lt" pitchFamily="34" charset="0"/>
                <a:ea typeface="+mn-ea" pitchFamily="34" charset="0"/>
                <a:cs typeface="+mn-cs"/>
              </a:rPr>
              <a:t> (ou par </a:t>
            </a:r>
            <a:r>
              <a:rPr kumimoji="0" lang="fr-CA" sz="1400" b="1" i="0" u="none" strike="noStrike" cap="none" normalizeH="0" baseline="0" noProof="0" dirty="0">
                <a:ln>
                  <a:noFill/>
                </a:ln>
                <a:solidFill>
                  <a:schemeClr val="accent2"/>
                </a:solidFill>
                <a:effectLst/>
                <a:uLnTx/>
                <a:uFillTx/>
                <a:latin typeface="+mn-lt" pitchFamily="34" charset="0"/>
                <a:ea typeface="+mn-ea" pitchFamily="34" charset="0"/>
                <a:cs typeface="+mn-cs"/>
              </a:rPr>
              <a:t>MS</a:t>
            </a:r>
            <a:r>
              <a:rPr kumimoji="0" lang="fr-CA" sz="1400" b="1" i="0" u="none" strike="noStrike" cap="none" normalizeH="0" baseline="0" noProof="0" dirty="0">
                <a:ln>
                  <a:noFill/>
                </a:ln>
                <a:effectLst/>
                <a:uLnTx/>
                <a:uFillTx/>
                <a:latin typeface="+mn-lt" pitchFamily="34" charset="0"/>
                <a:ea typeface="+mn-ea" pitchFamily="34" charset="0"/>
                <a:cs typeface="+mn-cs"/>
              </a:rPr>
              <a:t> </a:t>
            </a:r>
            <a:r>
              <a:rPr kumimoji="0" lang="fr-CA" sz="1400" b="1" i="0" u="none" strike="noStrike" cap="none" normalizeH="0" baseline="0" noProof="0" dirty="0">
                <a:ln>
                  <a:noFill/>
                </a:ln>
                <a:solidFill>
                  <a:schemeClr val="accent2"/>
                </a:solidFill>
                <a:effectLst/>
                <a:uLnTx/>
                <a:uFillTx/>
                <a:latin typeface="+mn-lt" pitchFamily="34" charset="0"/>
                <a:ea typeface="+mn-ea" pitchFamily="34" charset="0"/>
                <a:cs typeface="+mn-cs"/>
              </a:rPr>
              <a:t>Teams [902-201-4297] </a:t>
            </a:r>
            <a:r>
              <a:rPr kumimoji="0" lang="fr-CA" sz="1400" b="1" i="0" u="none" strike="noStrike" cap="none" normalizeH="0" baseline="0" noProof="0" dirty="0">
                <a:ln>
                  <a:noFill/>
                </a:ln>
                <a:solidFill>
                  <a:srgbClr val="4C4B19"/>
                </a:solidFill>
                <a:effectLst/>
                <a:uLnTx/>
                <a:uFillTx/>
                <a:latin typeface="+mn-lt" pitchFamily="34" charset="0"/>
                <a:ea typeface="+mn-ea" pitchFamily="34" charset="0"/>
                <a:cs typeface="+mn-cs"/>
              </a:rPr>
              <a:t>de préférence pour un premier contact)</a:t>
            </a:r>
            <a:r>
              <a:rPr kumimoji="0" lang="fr-CA" sz="1400" i="0" u="none" strike="noStrike" cap="none" normalizeH="0" baseline="0" noProof="0" dirty="0">
                <a:ln>
                  <a:noFill/>
                </a:ln>
                <a:effectLst/>
                <a:uLnTx/>
                <a:uFillTx/>
                <a:latin typeface="+mn-lt" pitchFamily="34" charset="0"/>
                <a:ea typeface="+mn-ea" pitchFamily="34" charset="0"/>
                <a:cs typeface="+mn-cs"/>
              </a:rPr>
              <a:t>.</a:t>
            </a: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endParaRPr kumimoji="0" lang="en-US" sz="1200" b="0" i="0" u="none" strike="noStrike" kern="0" cap="none" spc="0" normalizeH="0" baseline="0" noProof="0" dirty="0">
              <a:ln>
                <a:noFill/>
              </a:ln>
              <a:solidFill>
                <a:srgbClr val="4C4B19"/>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r>
              <a:rPr kumimoji="0" lang="fr-CA" sz="1600" b="0" i="0" u="none" strike="noStrike" cap="none" normalizeH="0" baseline="0" noProof="0" dirty="0">
                <a:ln>
                  <a:noFill/>
                </a:ln>
                <a:solidFill>
                  <a:srgbClr val="4C4B19"/>
                </a:solidFill>
                <a:effectLst/>
                <a:uLnTx/>
                <a:uFillTx/>
                <a:latin typeface="+mn-lt" pitchFamily="34" charset="0"/>
                <a:ea typeface="+mn-ea" pitchFamily="34" charset="0"/>
                <a:cs typeface="+mn-cs"/>
              </a:rPr>
              <a:t>(Je peux fournir les coordonnées du météorologue aux alertes en fonction de la province touchée par l’événement.) </a:t>
            </a: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endParaRPr kumimoji="0" lang="fr-CA" sz="1600" b="0" i="0" u="none" strike="noStrike" cap="none" normalizeH="0" baseline="0" noProof="0" dirty="0">
              <a:ln>
                <a:noFill/>
              </a:ln>
              <a:solidFill>
                <a:srgbClr val="4C4B19"/>
              </a:solidFill>
              <a:effectLst/>
              <a:uLnTx/>
              <a:uFillTx/>
              <a:latin typeface="+mn-lt" pitchFamily="34" charset="0"/>
              <a:ea typeface="+mn-ea" pitchFamily="34" charset="0"/>
              <a:cs typeface="+mn-cs"/>
            </a:endParaRP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r>
              <a:rPr kumimoji="0" lang="fr-CA" sz="2400" b="0" i="1" u="none" strike="noStrike" cap="none" normalizeH="0" baseline="0" noProof="0" dirty="0">
                <a:ln>
                  <a:noFill/>
                </a:ln>
                <a:solidFill>
                  <a:srgbClr val="00B050"/>
                </a:solidFill>
                <a:effectLst/>
                <a:uLnTx/>
                <a:uFillTx/>
                <a:latin typeface="+mn-lt" pitchFamily="34" charset="0"/>
                <a:ea typeface="+mn-ea" pitchFamily="34" charset="0"/>
                <a:cs typeface="+mn-cs"/>
              </a:rPr>
              <a:t>Tempêtes – heures principales :</a:t>
            </a:r>
          </a:p>
          <a:p>
            <a:pPr marL="342900" marR="0" lvl="0" indent="-342900" algn="l" defTabSz="914400" rtl="0" eaLnBrk="0" fontAlgn="base" latinLnBrk="0" hangingPunct="0">
              <a:lnSpc>
                <a:spcPct val="100000"/>
              </a:lnSpc>
              <a:spcBef>
                <a:spcPct val="20000"/>
              </a:spcBef>
              <a:spcAft>
                <a:spcPct val="0"/>
              </a:spcAft>
              <a:buClr>
                <a:srgbClr val="CC0000"/>
              </a:buClr>
              <a:buSzTx/>
              <a:buFont typeface="Arial" pitchFamily="34" charset="0"/>
              <a:buNone/>
              <a:defRPr/>
            </a:pPr>
            <a:r>
              <a:rPr kumimoji="0" lang="fr-CA" sz="2000" b="0" i="0" u="none" strike="noStrike" cap="none" normalizeH="0" baseline="0" noProof="0" dirty="0" err="1">
                <a:ln>
                  <a:noFill/>
                </a:ln>
                <a:solidFill>
                  <a:srgbClr val="4C4B19"/>
                </a:solidFill>
                <a:effectLst/>
                <a:uLnTx/>
                <a:uFillTx/>
                <a:latin typeface="+mn-lt" pitchFamily="34" charset="0"/>
                <a:ea typeface="+mn-ea" pitchFamily="34" charset="0"/>
                <a:cs typeface="+mn-cs"/>
              </a:rPr>
              <a:t>Fogarty</a:t>
            </a: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 ~</a:t>
            </a:r>
            <a:r>
              <a:rPr kumimoji="0" lang="fr-CA" sz="2000" b="1" i="0" u="none" strike="noStrike" cap="none" normalizeH="0" baseline="0" noProof="0" dirty="0">
                <a:ln>
                  <a:noFill/>
                </a:ln>
                <a:solidFill>
                  <a:srgbClr val="4C4B19"/>
                </a:solidFill>
                <a:effectLst/>
                <a:uLnTx/>
                <a:uFillTx/>
                <a:latin typeface="+mn-lt" pitchFamily="34" charset="0"/>
                <a:ea typeface="+mn-ea" pitchFamily="34" charset="0"/>
                <a:cs typeface="+mn-cs"/>
              </a:rPr>
              <a:t>de 7 h à 22 h </a:t>
            </a: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Atlantique – </a:t>
            </a:r>
            <a:r>
              <a:rPr kumimoji="0" lang="fr-CA" sz="2000" b="1" i="0" u="none" strike="noStrike" cap="none" normalizeH="0" baseline="0" noProof="0" dirty="0">
                <a:ln>
                  <a:noFill/>
                </a:ln>
                <a:solidFill>
                  <a:srgbClr val="4C4B19"/>
                </a:solidFill>
                <a:effectLst/>
                <a:uLnTx/>
                <a:uFillTx/>
                <a:latin typeface="+mn-lt" pitchFamily="34" charset="0"/>
                <a:ea typeface="+mn-ea" pitchFamily="34" charset="0"/>
                <a:cs typeface="+mn-cs"/>
              </a:rPr>
              <a:t>902-222-0358 </a:t>
            </a: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ou par </a:t>
            </a:r>
            <a:r>
              <a:rPr kumimoji="0" lang="fr-CA" sz="1600" b="1" i="0" u="none" strike="noStrike" cap="none" normalizeH="0" baseline="0" noProof="0" dirty="0">
                <a:ln>
                  <a:noFill/>
                </a:ln>
                <a:solidFill>
                  <a:schemeClr val="accent2"/>
                </a:solidFill>
                <a:effectLst/>
                <a:uLnTx/>
                <a:uFillTx/>
                <a:latin typeface="+mn-lt" pitchFamily="34" charset="0"/>
                <a:ea typeface="+mn-ea" pitchFamily="34" charset="0"/>
                <a:cs typeface="+mn-cs"/>
              </a:rPr>
              <a:t>MS Teams </a:t>
            </a:r>
            <a:r>
              <a:rPr kumimoji="0" lang="fr-CA" sz="1600" b="1" i="0" u="none" strike="noStrike" cap="none" normalizeH="0" baseline="0" noProof="0" dirty="0">
                <a:ln>
                  <a:noFill/>
                </a:ln>
                <a:solidFill>
                  <a:srgbClr val="4C4B19"/>
                </a:solidFill>
                <a:effectLst/>
                <a:uLnTx/>
                <a:uFillTx/>
                <a:latin typeface="+mn-lt" pitchFamily="34" charset="0"/>
                <a:ea typeface="+mn-ea" pitchFamily="34" charset="0"/>
                <a:cs typeface="+mn-cs"/>
              </a:rPr>
              <a:t>ou par courriel à </a:t>
            </a:r>
            <a:r>
              <a:rPr kumimoji="0" lang="fr-CA" sz="1500" b="1" i="0" u="none" strike="noStrike" cap="none" normalizeH="0" baseline="0" noProof="0" dirty="0">
                <a:ln>
                  <a:noFill/>
                </a:ln>
                <a:solidFill>
                  <a:srgbClr val="4C4B19"/>
                </a:solidFill>
                <a:effectLst/>
                <a:uLnTx/>
                <a:uFillTx/>
                <a:latin typeface="+mn-lt" pitchFamily="34" charset="0"/>
                <a:ea typeface="+mn-ea" pitchFamily="34" charset="0"/>
                <a:cs typeface="+mn-cs"/>
                <a:hlinkClick r:id="rId5"/>
              </a:rPr>
              <a:t>chris.fogarty@ec.gc.ca</a:t>
            </a:r>
            <a:r>
              <a:rPr kumimoji="0" lang="fr-CA" sz="1500" b="1" i="0" u="none" strike="noStrike" cap="none" normalizeH="0" baseline="0" noProof="0" dirty="0">
                <a:ln>
                  <a:noFill/>
                </a:ln>
                <a:solidFill>
                  <a:srgbClr val="4C4B19"/>
                </a:solidFill>
                <a:effectLst/>
                <a:uLnTx/>
                <a:uFillTx/>
                <a:latin typeface="+mn-lt" pitchFamily="34" charset="0"/>
                <a:ea typeface="+mn-ea" pitchFamily="34" charset="0"/>
                <a:cs typeface="+mn-cs"/>
              </a:rPr>
              <a:t> </a:t>
            </a: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 </a:t>
            </a: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r>
              <a:rPr kumimoji="0" lang="fr-CA" sz="2400" b="0" i="1" u="none" strike="noStrike" cap="none" normalizeH="0" baseline="0" noProof="0" dirty="0">
                <a:ln>
                  <a:noFill/>
                </a:ln>
                <a:solidFill>
                  <a:srgbClr val="00B050"/>
                </a:solidFill>
                <a:effectLst/>
                <a:uLnTx/>
                <a:uFillTx/>
                <a:latin typeface="+mn-lt" pitchFamily="34" charset="0"/>
                <a:ea typeface="+mn-ea" pitchFamily="34" charset="0"/>
                <a:cs typeface="+mn-cs"/>
              </a:rPr>
              <a:t>Tempêtes - la nuit :</a:t>
            </a:r>
          </a:p>
          <a:p>
            <a:pPr marL="342900" marR="0" lvl="0" indent="-342900" algn="l" defTabSz="914400" rtl="0" eaLnBrk="0" fontAlgn="base" latinLnBrk="0" hangingPunct="0">
              <a:lnSpc>
                <a:spcPct val="100000"/>
              </a:lnSpc>
              <a:spcBef>
                <a:spcPct val="20000"/>
              </a:spcBef>
              <a:spcAft>
                <a:spcPct val="0"/>
              </a:spcAft>
              <a:buClr>
                <a:srgbClr val="CC0000"/>
              </a:buClr>
              <a:buSzTx/>
              <a:buFont typeface="Arial" pitchFamily="34" charset="0"/>
              <a:buNone/>
              <a:defRPr/>
            </a:pPr>
            <a:r>
              <a:rPr lang="fr-CA" sz="2200" dirty="0"/>
              <a:t>Bureau des opérations du </a:t>
            </a: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CCPO, </a:t>
            </a:r>
            <a:r>
              <a:rPr kumimoji="0" lang="fr-CA" sz="2000" b="1" i="0" u="none" strike="noStrike" cap="none" normalizeH="0" baseline="0" noProof="0" dirty="0">
                <a:ln>
                  <a:noFill/>
                </a:ln>
                <a:solidFill>
                  <a:srgbClr val="4C4B19"/>
                </a:solidFill>
                <a:effectLst/>
                <a:uLnTx/>
                <a:uFillTx/>
                <a:latin typeface="+mn-lt" pitchFamily="34" charset="0"/>
                <a:ea typeface="+mn-ea" pitchFamily="34" charset="0"/>
                <a:cs typeface="+mn-cs"/>
              </a:rPr>
              <a:t>de 22 h à 7 h </a:t>
            </a: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Atlantique – </a:t>
            </a:r>
            <a:r>
              <a:rPr kumimoji="0" lang="fr-CA" sz="2000" b="1" i="0" u="none" strike="noStrike" cap="none" normalizeH="0" baseline="0" noProof="0" dirty="0">
                <a:ln>
                  <a:noFill/>
                </a:ln>
                <a:solidFill>
                  <a:srgbClr val="4C4B19"/>
                </a:solidFill>
                <a:effectLst/>
                <a:uLnTx/>
                <a:uFillTx/>
                <a:latin typeface="+mn-lt" pitchFamily="34" charset="0"/>
                <a:ea typeface="+mn-ea" pitchFamily="34" charset="0"/>
                <a:cs typeface="+mn-cs"/>
              </a:rPr>
              <a:t>902-244-4877 </a:t>
            </a:r>
            <a:r>
              <a:rPr kumimoji="0" lang="fr-CA" sz="1500" b="1" i="0" u="none" strike="noStrike" cap="none" normalizeH="0" baseline="0" noProof="0" dirty="0">
                <a:ln>
                  <a:noFill/>
                </a:ln>
                <a:solidFill>
                  <a:srgbClr val="4C4B19"/>
                </a:solidFill>
                <a:effectLst/>
                <a:uLnTx/>
                <a:uFillTx/>
                <a:latin typeface="+mn-lt" pitchFamily="34" charset="0"/>
                <a:ea typeface="+mn-ea" pitchFamily="34" charset="0"/>
                <a:cs typeface="+mn-cs"/>
              </a:rPr>
              <a:t>ou par courriel à l’adresse  </a:t>
            </a:r>
          </a:p>
          <a:p>
            <a:pPr marL="342900" marR="0" lvl="0" indent="-342900" algn="l" defTabSz="914400" rtl="0" eaLnBrk="0" fontAlgn="base" latinLnBrk="0" hangingPunct="0">
              <a:lnSpc>
                <a:spcPct val="100000"/>
              </a:lnSpc>
              <a:spcBef>
                <a:spcPct val="20000"/>
              </a:spcBef>
              <a:spcAft>
                <a:spcPct val="0"/>
              </a:spcAft>
              <a:buClr>
                <a:srgbClr val="CC0000"/>
              </a:buClr>
              <a:buSzTx/>
              <a:buFont typeface="Arial" pitchFamily="34" charset="0"/>
              <a:buNone/>
              <a:defRPr/>
            </a:pPr>
            <a:r>
              <a:rPr kumimoji="0" lang="fr-CA" sz="1500" b="1" i="0" u="none" strike="noStrike" cap="none" normalizeH="0" baseline="0" noProof="0" dirty="0">
                <a:ln>
                  <a:noFill/>
                </a:ln>
                <a:solidFill>
                  <a:srgbClr val="4C4B19"/>
                </a:solidFill>
                <a:effectLst/>
                <a:uLnTx/>
                <a:uFillTx/>
                <a:latin typeface="+mn-lt" pitchFamily="34" charset="0"/>
                <a:ea typeface="+mn-ea" pitchFamily="34" charset="0"/>
                <a:cs typeface="+mn-cs"/>
                <a:hlinkClick r:id="rId6"/>
              </a:rPr>
              <a:t>F.prev.CCPO-CCPO.fcstrs.F@ec.gc.</a:t>
            </a:r>
            <a:r>
              <a:rPr kumimoji="0" lang="fr-CA" sz="1700" b="1" i="0" u="none" strike="noStrike" cap="none" normalizeH="0" baseline="0" noProof="0" dirty="0">
                <a:ln>
                  <a:noFill/>
                </a:ln>
                <a:solidFill>
                  <a:srgbClr val="4C4B19"/>
                </a:solidFill>
                <a:effectLst/>
                <a:uLnTx/>
                <a:uFillTx/>
                <a:latin typeface="+mn-lt" pitchFamily="34" charset="0"/>
                <a:ea typeface="+mn-ea" pitchFamily="34" charset="0"/>
                <a:cs typeface="+mn-cs"/>
                <a:hlinkClick r:id="rId6"/>
              </a:rPr>
              <a:t>ca</a:t>
            </a:r>
            <a:r>
              <a:rPr kumimoji="0" lang="fr-CA" sz="1700" b="1" i="0" u="none" strike="noStrike" cap="none" normalizeH="0" baseline="0" noProof="0" dirty="0">
                <a:ln>
                  <a:noFill/>
                </a:ln>
                <a:solidFill>
                  <a:srgbClr val="4C4B19"/>
                </a:solidFill>
                <a:effectLst/>
                <a:uLnTx/>
                <a:uFillTx/>
                <a:latin typeface="+mn-lt" pitchFamily="34" charset="0"/>
                <a:ea typeface="+mn-ea" pitchFamily="34" charset="0"/>
                <a:cs typeface="+mn-cs"/>
              </a:rPr>
              <a:t> </a:t>
            </a:r>
            <a:r>
              <a:rPr kumimoji="0" lang="fr-CA" sz="1300" b="1" i="0" u="none" strike="noStrike" cap="none" normalizeH="0" baseline="0" noProof="0" dirty="0">
                <a:ln>
                  <a:noFill/>
                </a:ln>
                <a:solidFill>
                  <a:srgbClr val="FF0000"/>
                </a:solidFill>
                <a:effectLst/>
                <a:uLnTx/>
                <a:uFillTx/>
                <a:latin typeface="+mn-lt" pitchFamily="34" charset="0"/>
                <a:ea typeface="+mn-ea" pitchFamily="34" charset="0"/>
                <a:cs typeface="+mn-cs"/>
              </a:rPr>
              <a:t>(seulement pendant ces heures s’il vous plaît – sinon, M. </a:t>
            </a:r>
            <a:r>
              <a:rPr kumimoji="0" lang="fr-CA" sz="1300" b="1" i="0" u="none" strike="noStrike" cap="none" normalizeH="0" baseline="0" noProof="0" dirty="0" err="1">
                <a:ln>
                  <a:noFill/>
                </a:ln>
                <a:solidFill>
                  <a:srgbClr val="FF0000"/>
                </a:solidFill>
                <a:effectLst/>
                <a:uLnTx/>
                <a:uFillTx/>
                <a:latin typeface="+mn-lt" pitchFamily="34" charset="0"/>
                <a:ea typeface="+mn-ea" pitchFamily="34" charset="0"/>
                <a:cs typeface="+mn-cs"/>
              </a:rPr>
              <a:t>Fogarty</a:t>
            </a:r>
            <a:r>
              <a:rPr kumimoji="0" lang="fr-CA" sz="1300" b="1" i="0" u="none" strike="noStrike" cap="none" normalizeH="0" baseline="0" noProof="0" dirty="0">
                <a:ln>
                  <a:noFill/>
                </a:ln>
                <a:solidFill>
                  <a:srgbClr val="FF0000"/>
                </a:solidFill>
                <a:effectLst/>
                <a:uLnTx/>
                <a:uFillTx/>
                <a:latin typeface="+mn-lt" pitchFamily="34" charset="0"/>
                <a:ea typeface="+mn-ea" pitchFamily="34" charset="0"/>
                <a:cs typeface="+mn-cs"/>
              </a:rPr>
              <a:t> sera probablement plus rapide et il peut faire le tri)</a:t>
            </a: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r>
              <a:rPr kumimoji="0" lang="fr-CA" sz="2000" b="0" i="0" u="none" strike="noStrike" cap="none" normalizeH="0" baseline="0" noProof="0" dirty="0">
                <a:ln>
                  <a:noFill/>
                </a:ln>
                <a:solidFill>
                  <a:srgbClr val="4C4B19"/>
                </a:solidFill>
                <a:effectLst/>
                <a:uLnTx/>
                <a:uFillTx/>
                <a:latin typeface="+mn-lt" pitchFamily="34" charset="0"/>
                <a:ea typeface="+mn-ea" pitchFamily="34" charset="0"/>
                <a:cs typeface="+mn-cs"/>
              </a:rPr>
              <a:t> </a:t>
            </a:r>
          </a:p>
          <a:p>
            <a:pPr marL="342900" marR="0" lvl="0" indent="-342900" algn="l" defTabSz="914400" rtl="0" eaLnBrk="0" fontAlgn="base" latinLnBrk="0" hangingPunct="0">
              <a:lnSpc>
                <a:spcPct val="100000"/>
              </a:lnSpc>
              <a:spcBef>
                <a:spcPct val="20000"/>
              </a:spcBef>
              <a:spcAft>
                <a:spcPct val="0"/>
              </a:spcAft>
              <a:buClr>
                <a:srgbClr val="CC0000"/>
              </a:buClr>
              <a:buSzTx/>
              <a:buFont typeface="Arial" pitchFamily="34" charset="0"/>
              <a:buNone/>
              <a:defRPr/>
            </a:pPr>
            <a:r>
              <a:rPr kumimoji="0" lang="fr-CA" sz="2000" b="1" i="0" u="none" strike="noStrike" cap="none" normalizeH="0" baseline="0" noProof="0" dirty="0">
                <a:ln>
                  <a:noFill/>
                </a:ln>
                <a:solidFill>
                  <a:schemeClr val="accent2">
                    <a:lumMod val="75000"/>
                  </a:schemeClr>
                </a:solidFill>
                <a:effectLst/>
                <a:uLnTx/>
                <a:uFillTx/>
                <a:latin typeface="+mn-lt" pitchFamily="34" charset="0"/>
                <a:ea typeface="+mn-ea" pitchFamily="34" charset="0"/>
                <a:cs typeface="+mn-cs"/>
              </a:rPr>
              <a:t>Composez BIG-HURR : transfert automatique à Chris au 902-222-0358 après 4 coups de téléphone toute l’année  </a:t>
            </a:r>
          </a:p>
          <a:p>
            <a:pPr marL="342900" marR="0" lvl="0" indent="-342900" algn="l" defTabSz="914400" rtl="0" eaLnBrk="0" fontAlgn="base" latinLnBrk="0" hangingPunct="0">
              <a:lnSpc>
                <a:spcPct val="100000"/>
              </a:lnSpc>
              <a:spcBef>
                <a:spcPct val="20000"/>
              </a:spcBef>
              <a:spcAft>
                <a:spcPct val="0"/>
              </a:spcAft>
              <a:buClr>
                <a:srgbClr val="CC0000"/>
              </a:buClr>
              <a:buSzTx/>
              <a:buFont typeface="Arial" pitchFamily="34" charset="0"/>
              <a:buNone/>
              <a:defRPr/>
            </a:pPr>
            <a:r>
              <a:rPr kumimoji="0" lang="fr-CA" sz="2000" b="1" i="0" u="none" strike="noStrike" cap="none" normalizeH="0" baseline="0" noProof="0" dirty="0">
                <a:ln>
                  <a:noFill/>
                </a:ln>
                <a:solidFill>
                  <a:schemeClr val="accent2">
                    <a:lumMod val="75000"/>
                  </a:schemeClr>
                </a:solidFill>
                <a:effectLst/>
                <a:uLnTx/>
                <a:uFillTx/>
                <a:latin typeface="+mn-lt" pitchFamily="34" charset="0"/>
                <a:ea typeface="+mn-ea" pitchFamily="34" charset="0"/>
                <a:cs typeface="+mn-cs"/>
              </a:rPr>
              <a:t>	</a:t>
            </a:r>
            <a:r>
              <a:rPr kumimoji="0" lang="fr-CA" sz="1500" b="1" i="0" u="none" strike="noStrike" cap="none" normalizeH="0" baseline="0" noProof="0" dirty="0">
                <a:ln>
                  <a:noFill/>
                </a:ln>
                <a:solidFill>
                  <a:srgbClr val="4C4B19"/>
                </a:solidFill>
                <a:effectLst/>
                <a:uLnTx/>
                <a:uFillTx/>
                <a:latin typeface="+mn-lt" pitchFamily="34" charset="0"/>
                <a:ea typeface="+mn-ea" pitchFamily="34" charset="0"/>
                <a:cs typeface="+mn-cs"/>
              </a:rPr>
              <a:t>Composez * 79 pour le désactiver</a:t>
            </a:r>
          </a:p>
          <a:p>
            <a:pPr marL="342900" marR="0" lvl="0" indent="-342900" algn="l" defTabSz="914400" rtl="0" eaLnBrk="1" fontAlgn="auto" latinLnBrk="0" hangingPunct="1">
              <a:lnSpc>
                <a:spcPct val="90000"/>
              </a:lnSpc>
              <a:spcBef>
                <a:spcPct val="20000"/>
              </a:spcBef>
              <a:spcAft>
                <a:spcPct val="0"/>
              </a:spcAft>
              <a:buClr>
                <a:srgbClr val="CC0000"/>
              </a:buClr>
              <a:buSzTx/>
              <a:buFontTx/>
              <a:buNone/>
              <a:defRPr/>
            </a:pPr>
            <a:endParaRPr kumimoji="0" lang="en-US" sz="2000" b="0" i="1" u="none" strike="noStrike" kern="0" cap="none" spc="0" normalizeH="0" baseline="0" noProof="0" dirty="0">
              <a:ln>
                <a:noFill/>
              </a:ln>
              <a:solidFill>
                <a:srgbClr val="4C4B19"/>
              </a:solidFill>
              <a:effectLst/>
              <a:uLnTx/>
              <a:uFillTx/>
              <a:latin typeface="+mn-lt"/>
              <a:ea typeface="+mn-ea"/>
              <a:cs typeface="+mn-cs"/>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custDataLst>
              <p:tags r:id="rId1"/>
            </p:custDataLst>
          </p:nvPr>
        </p:nvSpPr>
        <p:spPr>
          <a:xfrm>
            <a:off x="457200" y="274638"/>
            <a:ext cx="8939336"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a:t>
            </a:r>
          </a:p>
        </p:txBody>
      </p:sp>
      <p:pic>
        <p:nvPicPr>
          <p:cNvPr id="40963" name="Picture 5"/>
          <p:cNvPicPr>
            <a:picLocks noChangeAspect="1"/>
          </p:cNvPicPr>
          <p:nvPr>
            <p:custDataLst>
              <p:tags r:id="rId2"/>
            </p:custDataLst>
          </p:nvPr>
        </p:nvPicPr>
        <p:blipFill>
          <a:blip r:embed="rId5"/>
          <a:stretch>
            <a:fillRect/>
          </a:stretch>
        </p:blipFill>
        <p:spPr>
          <a:xfrm>
            <a:off x="457200" y="1143000"/>
            <a:ext cx="5127625" cy="4329113"/>
          </a:xfrm>
          <a:prstGeom prst="rect">
            <a:avLst/>
          </a:prstGeom>
          <a:noFill/>
          <a:ln>
            <a:noFill/>
            <a:miter lim="800000"/>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custDataLst>
              <p:tags r:id="rId1"/>
            </p:custDataLst>
          </p:nvPr>
        </p:nvSpPr>
        <p:spPr>
          <a:xfrm>
            <a:off x="457200" y="274638"/>
            <a:ext cx="86868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a:t>
            </a:r>
          </a:p>
        </p:txBody>
      </p:sp>
      <p:pic>
        <p:nvPicPr>
          <p:cNvPr id="43011" name="Picture 5"/>
          <p:cNvPicPr>
            <a:picLocks noChangeAspect="1"/>
          </p:cNvPicPr>
          <p:nvPr>
            <p:custDataLst>
              <p:tags r:id="rId2"/>
            </p:custDataLst>
          </p:nvPr>
        </p:nvPicPr>
        <p:blipFill>
          <a:blip r:embed="rId5"/>
          <a:stretch>
            <a:fillRect/>
          </a:stretch>
        </p:blipFill>
        <p:spPr>
          <a:xfrm>
            <a:off x="381000" y="1295400"/>
            <a:ext cx="5784850" cy="4344988"/>
          </a:xfrm>
          <a:prstGeom prst="rect">
            <a:avLst/>
          </a:prstGeom>
          <a:noFill/>
          <a:ln>
            <a:noFill/>
            <a:miter lim="800000"/>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custDataLst>
              <p:tags r:id="rId1"/>
            </p:custDataLst>
          </p:nvPr>
        </p:nvSpPr>
        <p:spPr>
          <a:xfrm>
            <a:off x="457200" y="274638"/>
            <a:ext cx="86868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a:t>
            </a:r>
          </a:p>
        </p:txBody>
      </p:sp>
      <p:pic>
        <p:nvPicPr>
          <p:cNvPr id="45059" name="Picture 3"/>
          <p:cNvPicPr>
            <a:picLocks noChangeAspect="1"/>
          </p:cNvPicPr>
          <p:nvPr>
            <p:custDataLst>
              <p:tags r:id="rId2"/>
            </p:custDataLst>
          </p:nvPr>
        </p:nvPicPr>
        <p:blipFill>
          <a:blip r:embed="rId5"/>
          <a:stretch>
            <a:fillRect/>
          </a:stretch>
        </p:blipFill>
        <p:spPr>
          <a:xfrm>
            <a:off x="533400" y="1146175"/>
            <a:ext cx="5503863" cy="4565650"/>
          </a:xfrm>
          <a:prstGeom prst="rect">
            <a:avLst/>
          </a:prstGeom>
          <a:noFill/>
          <a:ln>
            <a:noFill/>
            <a:miter lim="800000"/>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custDataLst>
              <p:tags r:id="rId1"/>
            </p:custDataLst>
          </p:nvPr>
        </p:nvSpPr>
        <p:spPr>
          <a:xfrm>
            <a:off x="457200" y="274638"/>
            <a:ext cx="8579296"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3</a:t>
            </a:r>
          </a:p>
        </p:txBody>
      </p:sp>
      <p:pic>
        <p:nvPicPr>
          <p:cNvPr id="47107" name="Picture 3"/>
          <p:cNvPicPr>
            <a:picLocks noChangeAspect="1"/>
          </p:cNvPicPr>
          <p:nvPr>
            <p:custDataLst>
              <p:tags r:id="rId2"/>
            </p:custDataLst>
          </p:nvPr>
        </p:nvPicPr>
        <p:blipFill>
          <a:blip r:embed="rId5"/>
          <a:stretch>
            <a:fillRect/>
          </a:stretch>
        </p:blipFill>
        <p:spPr>
          <a:xfrm>
            <a:off x="457200" y="1036638"/>
            <a:ext cx="7543800" cy="4784725"/>
          </a:xfrm>
          <a:prstGeom prst="rect">
            <a:avLst/>
          </a:prstGeom>
          <a:noFill/>
          <a:ln>
            <a:noFill/>
            <a:miter lim="800000"/>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custDataLst>
              <p:tags r:id="rId1"/>
            </p:custDataLst>
          </p:nvPr>
        </p:nvSpPr>
        <p:spPr>
          <a:xfrm>
            <a:off x="179512" y="274638"/>
            <a:ext cx="8964488"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10</a:t>
            </a:r>
          </a:p>
        </p:txBody>
      </p:sp>
      <p:pic>
        <p:nvPicPr>
          <p:cNvPr id="49155" name="Picture 2"/>
          <p:cNvPicPr>
            <a:picLocks noChangeAspect="1"/>
          </p:cNvPicPr>
          <p:nvPr>
            <p:custDataLst>
              <p:tags r:id="rId2"/>
            </p:custDataLst>
          </p:nvPr>
        </p:nvPicPr>
        <p:blipFill>
          <a:blip r:embed="rId5"/>
          <a:stretch>
            <a:fillRect/>
          </a:stretch>
        </p:blipFill>
        <p:spPr>
          <a:xfrm>
            <a:off x="381000" y="952500"/>
            <a:ext cx="6629400" cy="4953000"/>
          </a:xfrm>
          <a:prstGeom prst="rect">
            <a:avLst/>
          </a:prstGeom>
          <a:noFill/>
          <a:ln>
            <a:noFill/>
            <a:miter lim="800000"/>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custDataLst>
              <p:tags r:id="rId1"/>
            </p:custDataLst>
          </p:nvPr>
        </p:nvSpPr>
        <p:spPr>
          <a:xfrm>
            <a:off x="179512" y="274638"/>
            <a:ext cx="8964488"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11</a:t>
            </a:r>
          </a:p>
        </p:txBody>
      </p:sp>
      <p:pic>
        <p:nvPicPr>
          <p:cNvPr id="51203" name="Picture 2"/>
          <p:cNvPicPr>
            <a:picLocks noChangeAspect="1"/>
          </p:cNvPicPr>
          <p:nvPr>
            <p:custDataLst>
              <p:tags r:id="rId2"/>
            </p:custDataLst>
          </p:nvPr>
        </p:nvPicPr>
        <p:blipFill>
          <a:blip r:embed="rId5"/>
          <a:stretch>
            <a:fillRect/>
          </a:stretch>
        </p:blipFill>
        <p:spPr>
          <a:xfrm>
            <a:off x="452438" y="973138"/>
            <a:ext cx="6629400" cy="4911725"/>
          </a:xfrm>
          <a:prstGeom prst="rect">
            <a:avLst/>
          </a:prstGeom>
          <a:noFill/>
          <a:ln>
            <a:noFill/>
            <a:miter lim="800000"/>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custDataLst>
              <p:tags r:id="rId1"/>
            </p:custDataLst>
          </p:nvPr>
        </p:nvPicPr>
        <p:blipFill>
          <a:blip r:embed="rId15"/>
          <a:stretch>
            <a:fillRect/>
          </a:stretch>
        </p:blipFill>
        <p:spPr>
          <a:xfrm>
            <a:off x="0" y="730250"/>
            <a:ext cx="9144000" cy="5397500"/>
          </a:xfrm>
          <a:prstGeom prst="rect">
            <a:avLst/>
          </a:prstGeom>
          <a:noFill/>
          <a:ln>
            <a:noFill/>
            <a:miter lim="800000"/>
          </a:ln>
        </p:spPr>
      </p:pic>
      <p:sp>
        <p:nvSpPr>
          <p:cNvPr id="8195" name="Rectangle 2"/>
          <p:cNvSpPr>
            <a:spLocks noGrp="1"/>
          </p:cNvSpPr>
          <p:nvPr>
            <p:ph type="title" idx="4294967295"/>
            <p:custDataLst>
              <p:tags r:id="rId2"/>
            </p:custDataLst>
          </p:nvPr>
        </p:nvSpPr>
        <p:spPr>
          <a:xfrm>
            <a:off x="1331640" y="0"/>
            <a:ext cx="7416824" cy="685800"/>
          </a:xfrm>
          <a:prstGeom prst="rect">
            <a:avLst/>
          </a:prstGeom>
          <a:noFill/>
          <a:ln>
            <a:noFill/>
            <a:miter lim="800000"/>
          </a:ln>
        </p:spPr>
        <p:txBody>
          <a:bodyPr lIns="92075" tIns="46038" rIns="92075" bIns="46038"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sz="2800" b="1" i="0" dirty="0">
                <a:solidFill>
                  <a:srgbClr val="FF0000"/>
                </a:solidFill>
              </a:rPr>
              <a:t>La « zone d’intervention » (ZI) du CCPO</a:t>
            </a:r>
          </a:p>
        </p:txBody>
      </p:sp>
      <p:sp>
        <p:nvSpPr>
          <p:cNvPr id="8196" name="Rectangle 4"/>
          <p:cNvSpPr>
            <a:spLocks noGrp="1"/>
          </p:cNvSpPr>
          <p:nvPr>
            <p:ph type="body" sz="half" idx="4294967295"/>
            <p:custDataLst>
              <p:tags r:id="rId3"/>
            </p:custDataLst>
          </p:nvPr>
        </p:nvSpPr>
        <p:spPr>
          <a:xfrm>
            <a:off x="395538" y="4641304"/>
            <a:ext cx="8496939" cy="1530896"/>
          </a:xfrm>
          <a:prstGeom prst="rect">
            <a:avLst/>
          </a:prstGeom>
          <a:solidFill>
            <a:schemeClr val="accent1"/>
          </a:solidFill>
          <a:ln>
            <a:noFill/>
            <a:miter lim="800000"/>
          </a:ln>
        </p:spPr>
        <p:txBody>
          <a:bodyPr lIns="92075" tIns="46038" rIns="92075" bIns="46038">
            <a:noAutofit/>
          </a:bodyPr>
          <a:lstStyle>
            <a:lvl1pPr marL="342900" indent="-342900" algn="l" defTabSz="914400" rtl="0" eaLnBrk="0" fontAlgn="base" hangingPunct="0">
              <a:lnSpc>
                <a:spcPct val="100000"/>
              </a:lnSpc>
              <a:spcBef>
                <a:spcPct val="20000"/>
              </a:spcBef>
              <a:spcAft>
                <a:spcPct val="0"/>
              </a:spcAft>
              <a:buClr>
                <a:srgbClr val="CC0000"/>
              </a:buClr>
              <a:buSzTx/>
              <a:buFontTx/>
              <a:buChar char="•"/>
              <a:defRPr kumimoji="0" lang="en-CA" altLang="en-US" sz="2800" b="0" i="0" u="none" baseline="0">
                <a:solidFill>
                  <a:srgbClr val="4C4B19"/>
                </a:solidFill>
                <a:effectLst/>
                <a:latin typeface="Arial Narrow" pitchFamily="34" charset="0"/>
              </a:defRPr>
            </a:lvl1pPr>
            <a:lvl2pPr marL="742950" indent="-285750" algn="l" defTabSz="914400" rtl="0" eaLnBrk="0" fontAlgn="base" hangingPunct="0">
              <a:lnSpc>
                <a:spcPct val="100000"/>
              </a:lnSpc>
              <a:spcBef>
                <a:spcPct val="20000"/>
              </a:spcBef>
              <a:spcAft>
                <a:spcPct val="0"/>
              </a:spcAft>
              <a:buClr>
                <a:srgbClr val="309030"/>
              </a:buClr>
              <a:buSzTx/>
              <a:buFont typeface=""/>
              <a:buChar char="–"/>
              <a:defRPr kumimoji="0" lang="en-CA" altLang="en-US" sz="2400" b="0" i="1" u="none" baseline="0">
                <a:solidFill>
                  <a:srgbClr val="4C4B19"/>
                </a:solidFill>
                <a:effectLst/>
                <a:latin typeface="Arial Narrow" pitchFamily="34" charset="0"/>
              </a:defRPr>
            </a:lvl2pPr>
            <a:lvl3pPr marL="11430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Arial Narrow" pitchFamily="34" charset="0"/>
              </a:defRPr>
            </a:lvl3pPr>
            <a:lvl4pPr marL="1600200" indent="-228600" algn="l" defTabSz="914400" rtl="0" eaLnBrk="0" fontAlgn="base" hangingPunct="0">
              <a:lnSpc>
                <a:spcPct val="100000"/>
              </a:lnSpc>
              <a:spcBef>
                <a:spcPct val="20000"/>
              </a:spcBef>
              <a:spcAft>
                <a:spcPct val="0"/>
              </a:spcAft>
              <a:buClrTx/>
              <a:buSzTx/>
              <a:buFontTx/>
              <a:buChar char="–"/>
              <a:defRPr kumimoji="0" lang="en-CA" altLang="en-US" sz="1800" b="0" i="1" u="none" baseline="0">
                <a:solidFill>
                  <a:srgbClr val="4C4B19"/>
                </a:solidFill>
                <a:effectLst/>
                <a:latin typeface="Arial Narrow" pitchFamily="34" charset="0"/>
              </a:defRPr>
            </a:lvl4pPr>
            <a:lvl5pPr marL="2057400" indent="-228600" algn="l" defTabSz="914400" rtl="0" eaLnBrk="0" fontAlgn="base" hangingPunct="0">
              <a:lnSpc>
                <a:spcPct val="100000"/>
              </a:lnSpc>
              <a:spcBef>
                <a:spcPct val="20000"/>
              </a:spcBef>
              <a:spcAft>
                <a:spcPct val="0"/>
              </a:spcAft>
              <a:buClrTx/>
              <a:buSzTx/>
              <a:buFontTx/>
              <a:buChar char="»"/>
              <a:defRPr kumimoji="0" lang="en-CA" altLang="en-US" sz="1800" b="0" i="1" u="none" baseline="0">
                <a:solidFill>
                  <a:srgbClr val="4C4B19"/>
                </a:solidFill>
                <a:effectLst/>
                <a:latin typeface="Arial Narrow" pitchFamily="34" charset="0"/>
              </a:defRPr>
            </a:lvl5pPr>
          </a:lstStyle>
          <a:p>
            <a:pPr lvl="0" algn="ctr">
              <a:lnSpc>
                <a:spcPct val="80000"/>
              </a:lnSpc>
              <a:buNone/>
            </a:pPr>
            <a:r>
              <a:rPr lang="fr-CA" sz="2000" b="1" dirty="0">
                <a:solidFill>
                  <a:schemeClr val="tx2"/>
                </a:solidFill>
              </a:rPr>
              <a:t>Le CCPO commencera à émettre des bulletins d’information sur les ouragans lorsque le cœur d’un système tropical ou post-tropical devrait entrer </a:t>
            </a:r>
            <a:r>
              <a:rPr lang="fr-CA" sz="2000" b="1" i="1" dirty="0">
                <a:solidFill>
                  <a:srgbClr val="FF3300"/>
                </a:solidFill>
              </a:rPr>
              <a:t>dans la zone d’intervention dans les 72 heures OU dans les 72 heures du moment établi par le CCPO où les effets de la tempête sont attendus dans les régions de prévision canadiennes sous sa responsabilité. </a:t>
            </a:r>
          </a:p>
          <a:p>
            <a:pPr lvl="0" algn="ctr">
              <a:lnSpc>
                <a:spcPct val="80000"/>
              </a:lnSpc>
              <a:buNone/>
            </a:pPr>
            <a:r>
              <a:rPr lang="fr-CA" sz="2000" b="1" i="1" dirty="0">
                <a:solidFill>
                  <a:schemeClr val="tx2"/>
                </a:solidFill>
              </a:rPr>
              <a:t>Moyenne de 4 à 6 tempêtes par an dans la zone d’intervention</a:t>
            </a:r>
          </a:p>
        </p:txBody>
      </p:sp>
      <p:sp>
        <p:nvSpPr>
          <p:cNvPr id="8197" name="TextBox 1"/>
          <p:cNvSpPr/>
          <p:nvPr>
            <p:custDataLst>
              <p:tags r:id="rId4"/>
            </p:custDataLst>
          </p:nvPr>
        </p:nvSpPr>
        <p:spPr>
          <a:xfrm>
            <a:off x="4724400" y="3284984"/>
            <a:ext cx="4267200" cy="923925"/>
          </a:xfrm>
          <a:prstGeom prst="rect">
            <a:avLst/>
          </a:prstGeom>
          <a:noFill/>
          <a:ln>
            <a:noFill/>
            <a:miter lim="800000"/>
          </a:ln>
        </p:spPr>
        <p:txBody>
          <a:bodyPr>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b="1" dirty="0">
                <a:solidFill>
                  <a:schemeClr val="bg1"/>
                </a:solidFill>
              </a:rPr>
              <a:t>Il s’agit de lignes directrices, mais il y a des adaptations subjectives; des exemples sont donnés plus loin dans la présentation.</a:t>
            </a:r>
          </a:p>
        </p:txBody>
      </p:sp>
      <p:cxnSp>
        <p:nvCxnSpPr>
          <p:cNvPr id="8198" name="Straight Connector 3"/>
          <p:cNvCxnSpPr/>
          <p:nvPr>
            <p:custDataLst>
              <p:tags r:id="rId5"/>
            </p:custDataLst>
          </p:nvPr>
        </p:nvCxnSpPr>
        <p:spPr>
          <a:xfrm flipH="1">
            <a:off x="5715000" y="4352925"/>
            <a:ext cx="152400" cy="295275"/>
          </a:xfrm>
          <a:prstGeom prst="line">
            <a:avLst/>
          </a:prstGeom>
          <a:noFill/>
          <a:ln w="25400">
            <a:solidFill>
              <a:schemeClr val="bg1"/>
            </a:solidFill>
            <a:miter lim="800000"/>
          </a:ln>
          <a:effectLst>
            <a:outerShdw blurRad="40000" dist="20000" dir="5400000">
              <a:srgbClr val="000000">
                <a:alpha val="37999"/>
              </a:srgbClr>
            </a:outerShdw>
          </a:effectLst>
        </p:spPr>
      </p:cxnSp>
      <p:cxnSp>
        <p:nvCxnSpPr>
          <p:cNvPr id="8199" name="Straight Arrow Connector 6"/>
          <p:cNvCxnSpPr/>
          <p:nvPr>
            <p:custDataLst>
              <p:tags r:id="rId6"/>
            </p:custDataLst>
          </p:nvPr>
        </p:nvCxnSpPr>
        <p:spPr>
          <a:xfrm flipV="1">
            <a:off x="4038600" y="3276600"/>
            <a:ext cx="381000" cy="1371600"/>
          </a:xfrm>
          <a:prstGeom prst="line">
            <a:avLst/>
          </a:prstGeom>
          <a:noFill/>
          <a:ln w="25400">
            <a:solidFill>
              <a:srgbClr val="FFFF00"/>
            </a:solidFill>
            <a:miter lim="800000"/>
            <a:tailEnd type="triangle"/>
          </a:ln>
        </p:spPr>
      </p:cxnSp>
      <p:cxnSp>
        <p:nvCxnSpPr>
          <p:cNvPr id="8200" name="Straight Connector 9"/>
          <p:cNvCxnSpPr/>
          <p:nvPr>
            <p:custDataLst>
              <p:tags r:id="rId7"/>
            </p:custDataLst>
          </p:nvPr>
        </p:nvCxnSpPr>
        <p:spPr>
          <a:xfrm flipH="1">
            <a:off x="1447800" y="730250"/>
            <a:ext cx="0" cy="1631950"/>
          </a:xfrm>
          <a:prstGeom prst="line">
            <a:avLst/>
          </a:prstGeom>
          <a:noFill/>
          <a:ln w="50800">
            <a:solidFill>
              <a:srgbClr val="FF0000"/>
            </a:solidFill>
            <a:miter lim="800000"/>
          </a:ln>
        </p:spPr>
      </p:cxnSp>
      <p:cxnSp>
        <p:nvCxnSpPr>
          <p:cNvPr id="8201" name="Straight Connector 12"/>
          <p:cNvCxnSpPr/>
          <p:nvPr>
            <p:custDataLst>
              <p:tags r:id="rId8"/>
            </p:custDataLst>
          </p:nvPr>
        </p:nvCxnSpPr>
        <p:spPr>
          <a:xfrm>
            <a:off x="1447800" y="2308225"/>
            <a:ext cx="1066800" cy="762000"/>
          </a:xfrm>
          <a:prstGeom prst="line">
            <a:avLst/>
          </a:prstGeom>
          <a:noFill/>
          <a:ln w="50800">
            <a:solidFill>
              <a:srgbClr val="FF0000"/>
            </a:solidFill>
            <a:miter lim="800000"/>
          </a:ln>
        </p:spPr>
      </p:cxnSp>
      <p:cxnSp>
        <p:nvCxnSpPr>
          <p:cNvPr id="8202" name="Straight Connector 15"/>
          <p:cNvCxnSpPr/>
          <p:nvPr>
            <p:custDataLst>
              <p:tags r:id="rId9"/>
            </p:custDataLst>
          </p:nvPr>
        </p:nvCxnSpPr>
        <p:spPr>
          <a:xfrm flipH="1">
            <a:off x="2514600" y="3070225"/>
            <a:ext cx="990600" cy="0"/>
          </a:xfrm>
          <a:prstGeom prst="line">
            <a:avLst/>
          </a:prstGeom>
          <a:noFill/>
          <a:ln w="50800">
            <a:solidFill>
              <a:srgbClr val="FF0000"/>
            </a:solidFill>
            <a:miter lim="800000"/>
          </a:ln>
        </p:spPr>
      </p:cxnSp>
      <p:cxnSp>
        <p:nvCxnSpPr>
          <p:cNvPr id="8203" name="Straight Connector 17"/>
          <p:cNvCxnSpPr/>
          <p:nvPr>
            <p:custDataLst>
              <p:tags r:id="rId10"/>
            </p:custDataLst>
          </p:nvPr>
        </p:nvCxnSpPr>
        <p:spPr>
          <a:xfrm flipH="1" flipV="1">
            <a:off x="3505200" y="3070225"/>
            <a:ext cx="1219200" cy="206375"/>
          </a:xfrm>
          <a:prstGeom prst="line">
            <a:avLst/>
          </a:prstGeom>
          <a:noFill/>
          <a:ln w="50800">
            <a:solidFill>
              <a:srgbClr val="FF0000"/>
            </a:solidFill>
            <a:miter lim="800000"/>
          </a:ln>
        </p:spPr>
      </p:cxnSp>
      <p:cxnSp>
        <p:nvCxnSpPr>
          <p:cNvPr id="8204" name="Straight Connector 19"/>
          <p:cNvCxnSpPr/>
          <p:nvPr>
            <p:custDataLst>
              <p:tags r:id="rId11"/>
            </p:custDataLst>
          </p:nvPr>
        </p:nvCxnSpPr>
        <p:spPr>
          <a:xfrm flipH="1">
            <a:off x="4724400" y="2819400"/>
            <a:ext cx="2133600" cy="457200"/>
          </a:xfrm>
          <a:prstGeom prst="line">
            <a:avLst/>
          </a:prstGeom>
          <a:noFill/>
          <a:ln w="50800">
            <a:solidFill>
              <a:srgbClr val="FF0000"/>
            </a:solidFill>
            <a:miter lim="800000"/>
          </a:ln>
        </p:spPr>
      </p:cxnSp>
      <p:cxnSp>
        <p:nvCxnSpPr>
          <p:cNvPr id="8205" name="Straight Connector 21"/>
          <p:cNvCxnSpPr/>
          <p:nvPr>
            <p:custDataLst>
              <p:tags r:id="rId12"/>
            </p:custDataLst>
          </p:nvPr>
        </p:nvCxnSpPr>
        <p:spPr>
          <a:xfrm flipH="1">
            <a:off x="6858000" y="2308225"/>
            <a:ext cx="434975" cy="511175"/>
          </a:xfrm>
          <a:prstGeom prst="line">
            <a:avLst/>
          </a:prstGeom>
          <a:noFill/>
          <a:ln w="50800">
            <a:solidFill>
              <a:srgbClr val="FF0000"/>
            </a:solidFill>
            <a:miter lim="800000"/>
          </a:ln>
        </p:spPr>
      </p:cxnSp>
      <p:cxnSp>
        <p:nvCxnSpPr>
          <p:cNvPr id="8206" name="Straight Connector 23"/>
          <p:cNvCxnSpPr/>
          <p:nvPr>
            <p:custDataLst>
              <p:tags r:id="rId13"/>
            </p:custDataLst>
          </p:nvPr>
        </p:nvCxnSpPr>
        <p:spPr>
          <a:xfrm flipH="1">
            <a:off x="7292975" y="730250"/>
            <a:ext cx="0" cy="1577975"/>
          </a:xfrm>
          <a:prstGeom prst="line">
            <a:avLst/>
          </a:prstGeom>
          <a:noFill/>
          <a:ln w="50800">
            <a:solidFill>
              <a:srgbClr val="FF0000"/>
            </a:solidFill>
            <a:miter lim="800000"/>
          </a:ln>
        </p:spPr>
      </p:cxn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custDataLst>
              <p:tags r:id="rId1"/>
            </p:custDataLst>
          </p:nvPr>
        </p:nvSpPr>
        <p:spPr>
          <a:xfrm>
            <a:off x="179512" y="274638"/>
            <a:ext cx="8856984"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13</a:t>
            </a:r>
          </a:p>
        </p:txBody>
      </p:sp>
      <p:pic>
        <p:nvPicPr>
          <p:cNvPr id="53251" name="Picture 3"/>
          <p:cNvPicPr>
            <a:picLocks noChangeAspect="1"/>
          </p:cNvPicPr>
          <p:nvPr>
            <p:custDataLst>
              <p:tags r:id="rId2"/>
            </p:custDataLst>
          </p:nvPr>
        </p:nvPicPr>
        <p:blipFill>
          <a:blip r:embed="rId5"/>
          <a:stretch>
            <a:fillRect/>
          </a:stretch>
        </p:blipFill>
        <p:spPr>
          <a:xfrm>
            <a:off x="609600" y="1401763"/>
            <a:ext cx="8077200" cy="4054475"/>
          </a:xfrm>
          <a:prstGeom prst="rect">
            <a:avLst/>
          </a:prstGeom>
          <a:noFill/>
          <a:ln>
            <a:noFill/>
            <a:miter lim="800000"/>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custDataLst>
              <p:tags r:id="rId1"/>
            </p:custDataLst>
          </p:nvPr>
        </p:nvSpPr>
        <p:spPr>
          <a:xfrm>
            <a:off x="179512" y="274638"/>
            <a:ext cx="8964488"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16</a:t>
            </a:r>
          </a:p>
        </p:txBody>
      </p:sp>
      <p:pic>
        <p:nvPicPr>
          <p:cNvPr id="55299" name="Picture 2"/>
          <p:cNvPicPr>
            <a:picLocks noChangeAspect="1"/>
          </p:cNvPicPr>
          <p:nvPr>
            <p:custDataLst>
              <p:tags r:id="rId2"/>
            </p:custDataLst>
          </p:nvPr>
        </p:nvPicPr>
        <p:blipFill>
          <a:blip r:embed="rId5"/>
          <a:stretch>
            <a:fillRect/>
          </a:stretch>
        </p:blipFill>
        <p:spPr>
          <a:xfrm>
            <a:off x="1143000" y="1066800"/>
            <a:ext cx="6118225" cy="4800600"/>
          </a:xfrm>
          <a:prstGeom prst="rect">
            <a:avLst/>
          </a:prstGeom>
          <a:noFill/>
          <a:ln>
            <a:noFill/>
            <a:miter lim="800000"/>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custDataLst>
              <p:tags r:id="rId1"/>
            </p:custDataLst>
          </p:nvPr>
        </p:nvSpPr>
        <p:spPr>
          <a:xfrm>
            <a:off x="251520" y="274638"/>
            <a:ext cx="889248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18</a:t>
            </a:r>
          </a:p>
        </p:txBody>
      </p:sp>
      <p:pic>
        <p:nvPicPr>
          <p:cNvPr id="57347" name="Picture 2"/>
          <p:cNvPicPr>
            <a:picLocks noChangeAspect="1"/>
          </p:cNvPicPr>
          <p:nvPr>
            <p:custDataLst>
              <p:tags r:id="rId2"/>
            </p:custDataLst>
          </p:nvPr>
        </p:nvPicPr>
        <p:blipFill>
          <a:blip r:embed="rId5"/>
          <a:stretch>
            <a:fillRect/>
          </a:stretch>
        </p:blipFill>
        <p:spPr>
          <a:xfrm>
            <a:off x="890588" y="1066800"/>
            <a:ext cx="7362825" cy="5307013"/>
          </a:xfrm>
          <a:prstGeom prst="rect">
            <a:avLst/>
          </a:prstGeom>
          <a:noFill/>
          <a:ln>
            <a:noFill/>
            <a:miter lim="800000"/>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custDataLst>
              <p:tags r:id="rId1"/>
            </p:custDataLst>
          </p:nvPr>
        </p:nvSpPr>
        <p:spPr>
          <a:xfrm>
            <a:off x="0" y="274638"/>
            <a:ext cx="91440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19</a:t>
            </a:r>
          </a:p>
        </p:txBody>
      </p:sp>
      <p:pic>
        <p:nvPicPr>
          <p:cNvPr id="59395" name="Picture 2"/>
          <p:cNvPicPr>
            <a:picLocks noChangeAspect="1"/>
          </p:cNvPicPr>
          <p:nvPr>
            <p:custDataLst>
              <p:tags r:id="rId2"/>
            </p:custDataLst>
          </p:nvPr>
        </p:nvPicPr>
        <p:blipFill>
          <a:blip r:embed="rId5"/>
          <a:stretch>
            <a:fillRect/>
          </a:stretch>
        </p:blipFill>
        <p:spPr>
          <a:xfrm>
            <a:off x="304800" y="1219200"/>
            <a:ext cx="8305800" cy="3994150"/>
          </a:xfrm>
          <a:prstGeom prst="rect">
            <a:avLst/>
          </a:prstGeom>
          <a:noFill/>
          <a:ln>
            <a:noFill/>
            <a:miter lim="800000"/>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custDataLst>
              <p:tags r:id="rId1"/>
            </p:custDataLst>
          </p:nvPr>
        </p:nvSpPr>
        <p:spPr>
          <a:xfrm>
            <a:off x="0" y="274638"/>
            <a:ext cx="91440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21</a:t>
            </a:r>
          </a:p>
        </p:txBody>
      </p:sp>
      <p:pic>
        <p:nvPicPr>
          <p:cNvPr id="61443" name="Picture 2"/>
          <p:cNvPicPr>
            <a:picLocks noChangeAspect="1"/>
          </p:cNvPicPr>
          <p:nvPr>
            <p:custDataLst>
              <p:tags r:id="rId2"/>
            </p:custDataLst>
          </p:nvPr>
        </p:nvPicPr>
        <p:blipFill>
          <a:blip r:embed="rId5"/>
          <a:stretch>
            <a:fillRect/>
          </a:stretch>
        </p:blipFill>
        <p:spPr>
          <a:xfrm>
            <a:off x="990600" y="914400"/>
            <a:ext cx="7259638" cy="5146675"/>
          </a:xfrm>
          <a:prstGeom prst="rect">
            <a:avLst/>
          </a:prstGeom>
          <a:noFill/>
          <a:ln>
            <a:noFill/>
            <a:miter lim="800000"/>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custDataLst>
              <p:tags r:id="rId1"/>
            </p:custDataLst>
          </p:nvPr>
        </p:nvSpPr>
        <p:spPr>
          <a:xfrm>
            <a:off x="0" y="274638"/>
            <a:ext cx="914400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23</a:t>
            </a:r>
          </a:p>
        </p:txBody>
      </p:sp>
      <p:pic>
        <p:nvPicPr>
          <p:cNvPr id="63491" name="Picture 2"/>
          <p:cNvPicPr>
            <a:picLocks noChangeAspect="1"/>
          </p:cNvPicPr>
          <p:nvPr>
            <p:custDataLst>
              <p:tags r:id="rId2"/>
            </p:custDataLst>
          </p:nvPr>
        </p:nvPicPr>
        <p:blipFill>
          <a:blip r:embed="rId5"/>
          <a:stretch>
            <a:fillRect/>
          </a:stretch>
        </p:blipFill>
        <p:spPr>
          <a:xfrm>
            <a:off x="876300" y="1143000"/>
            <a:ext cx="7391400" cy="4889500"/>
          </a:xfrm>
          <a:prstGeom prst="rect">
            <a:avLst/>
          </a:prstGeom>
          <a:noFill/>
          <a:ln>
            <a:noFill/>
            <a:miter lim="800000"/>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custDataLst>
              <p:tags r:id="rId1"/>
            </p:custDataLst>
          </p:nvPr>
        </p:nvSpPr>
        <p:spPr>
          <a:xfrm>
            <a:off x="251520" y="274638"/>
            <a:ext cx="8892480"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26</a:t>
            </a:r>
          </a:p>
        </p:txBody>
      </p:sp>
      <p:pic>
        <p:nvPicPr>
          <p:cNvPr id="65539" name="Picture 2"/>
          <p:cNvPicPr>
            <a:picLocks noChangeAspect="1"/>
          </p:cNvPicPr>
          <p:nvPr>
            <p:custDataLst>
              <p:tags r:id="rId2"/>
            </p:custDataLst>
          </p:nvPr>
        </p:nvPicPr>
        <p:blipFill>
          <a:blip r:embed="rId5"/>
          <a:stretch>
            <a:fillRect/>
          </a:stretch>
        </p:blipFill>
        <p:spPr>
          <a:xfrm>
            <a:off x="609600" y="990600"/>
            <a:ext cx="5624513" cy="4978400"/>
          </a:xfrm>
          <a:prstGeom prst="rect">
            <a:avLst/>
          </a:prstGeom>
          <a:noFill/>
          <a:ln>
            <a:noFill/>
            <a:miter lim="800000"/>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custDataLst>
              <p:tags r:id="rId1"/>
            </p:custDataLst>
          </p:nvPr>
        </p:nvSpPr>
        <p:spPr>
          <a:xfrm>
            <a:off x="107504" y="274638"/>
            <a:ext cx="9145016"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26</a:t>
            </a:r>
          </a:p>
        </p:txBody>
      </p:sp>
      <p:pic>
        <p:nvPicPr>
          <p:cNvPr id="67587" name="Picture 2"/>
          <p:cNvPicPr>
            <a:picLocks noChangeAspect="1"/>
          </p:cNvPicPr>
          <p:nvPr>
            <p:custDataLst>
              <p:tags r:id="rId2"/>
            </p:custDataLst>
          </p:nvPr>
        </p:nvPicPr>
        <p:blipFill>
          <a:blip r:embed="rId5"/>
          <a:stretch>
            <a:fillRect/>
          </a:stretch>
        </p:blipFill>
        <p:spPr>
          <a:xfrm>
            <a:off x="457200" y="1143000"/>
            <a:ext cx="5216525" cy="4310063"/>
          </a:xfrm>
          <a:prstGeom prst="rect">
            <a:avLst/>
          </a:prstGeom>
          <a:noFill/>
          <a:ln>
            <a:noFill/>
            <a:miter lim="800000"/>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custDataLst>
              <p:tags r:id="rId1"/>
            </p:custDataLst>
          </p:nvPr>
        </p:nvSpPr>
        <p:spPr>
          <a:xfrm>
            <a:off x="107504" y="274638"/>
            <a:ext cx="8856984"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26</a:t>
            </a:r>
          </a:p>
        </p:txBody>
      </p:sp>
      <p:pic>
        <p:nvPicPr>
          <p:cNvPr id="69635" name="Picture 3"/>
          <p:cNvPicPr>
            <a:picLocks noChangeAspect="1"/>
          </p:cNvPicPr>
          <p:nvPr>
            <p:custDataLst>
              <p:tags r:id="rId2"/>
            </p:custDataLst>
          </p:nvPr>
        </p:nvPicPr>
        <p:blipFill>
          <a:blip r:embed="rId5"/>
          <a:stretch>
            <a:fillRect/>
          </a:stretch>
        </p:blipFill>
        <p:spPr>
          <a:xfrm>
            <a:off x="433388" y="1066800"/>
            <a:ext cx="4827587" cy="5257800"/>
          </a:xfrm>
          <a:prstGeom prst="rect">
            <a:avLst/>
          </a:prstGeom>
          <a:noFill/>
          <a:ln>
            <a:noFill/>
            <a:miter lim="800000"/>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idx="4294967295"/>
            <p:custDataLst>
              <p:tags r:id="rId1"/>
            </p:custDataLst>
          </p:nvPr>
        </p:nvSpPr>
        <p:spPr>
          <a:xfrm>
            <a:off x="0" y="274638"/>
            <a:ext cx="9036496"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27</a:t>
            </a:r>
          </a:p>
        </p:txBody>
      </p:sp>
      <p:pic>
        <p:nvPicPr>
          <p:cNvPr id="71683" name="Picture 2"/>
          <p:cNvPicPr>
            <a:picLocks noChangeAspect="1"/>
          </p:cNvPicPr>
          <p:nvPr>
            <p:custDataLst>
              <p:tags r:id="rId2"/>
            </p:custDataLst>
          </p:nvPr>
        </p:nvPicPr>
        <p:blipFill>
          <a:blip r:embed="rId5"/>
          <a:stretch>
            <a:fillRect/>
          </a:stretch>
        </p:blipFill>
        <p:spPr>
          <a:xfrm>
            <a:off x="-31750" y="1479550"/>
            <a:ext cx="9144000" cy="3898900"/>
          </a:xfrm>
          <a:prstGeom prst="rect">
            <a:avLst/>
          </a:prstGeom>
          <a:noFill/>
          <a:ln>
            <a:noFill/>
            <a:miter lim="800000"/>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p:nvPr>
            <p:custDataLst>
              <p:tags r:id="rId1"/>
            </p:custDataLst>
          </p:nvPr>
        </p:nvSpPr>
        <p:spPr>
          <a:xfrm>
            <a:off x="152400" y="548680"/>
            <a:ext cx="8839200" cy="5724644"/>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CA" sz="1400" b="0" i="1" u="sng"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Les bulletins réguliers aux 6 heures (</a:t>
            </a:r>
            <a:r>
              <a:rPr kumimoji="0" lang="fr-CA" sz="1400" b="0" i="1" u="sng" strike="noStrike" cap="none" normalizeH="0" baseline="0" noProof="0" dirty="0">
                <a:ln>
                  <a:noFill/>
                </a:ln>
                <a:solidFill>
                  <a:srgbClr val="000000"/>
                </a:solidFill>
                <a:effectLst/>
                <a:uLnTx/>
                <a:uFillTx/>
                <a:latin typeface="Calibri" pitchFamily="34" charset="0"/>
                <a:ea typeface="Calibri" panose="020F0502020204030204" pitchFamily="34" charset="0"/>
                <a:cs typeface="Calibri" panose="020F0502020204030204" pitchFamily="34" charset="0"/>
              </a:rPr>
              <a:t>WO et FX - </a:t>
            </a:r>
            <a:r>
              <a:rPr kumimoji="0" lang="fr-CA" sz="1400" b="0" i="1" u="sng" strike="noStrike" cap="none" normalizeH="0" baseline="0" noProof="0" dirty="0">
                <a:ln>
                  <a:noFill/>
                </a:ln>
                <a:solidFill>
                  <a:srgbClr val="0066FF"/>
                </a:solidFill>
                <a:effectLst/>
                <a:uLnTx/>
                <a:uFillTx/>
                <a:latin typeface="Arial" pitchFamily="34" charset="0"/>
                <a:ea typeface="Times New Roman" panose="02020603050405020304" pitchFamily="18" charset="0"/>
                <a:cs typeface="Arial" pitchFamily="34" charset="0"/>
              </a:rPr>
              <a:t>dotation complète en personnel au bureau du CCPO</a:t>
            </a:r>
            <a:r>
              <a:rPr kumimoji="0" lang="fr-CA" sz="1400" b="0" i="1" u="sng"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commenceront lorsque :</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sz="14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fr-CA" sz="1400" b="0" i="0" u="none" strike="noStrike" cap="none" normalizeH="0" baseline="0" noProof="0" dirty="0">
                <a:ln>
                  <a:noFill/>
                </a:ln>
                <a:solidFill>
                  <a:srgbClr val="990000"/>
                </a:solidFill>
                <a:effectLst/>
                <a:uLnTx/>
                <a:uFillTx/>
                <a:latin typeface="Arial" pitchFamily="34" charset="0"/>
                <a:ea typeface="Times New Roman" panose="02020603050405020304" pitchFamily="18" charset="0"/>
                <a:cs typeface="+mn-cs"/>
              </a:rPr>
              <a:t>{l’une des tempêtes suivantes} </a:t>
            </a:r>
            <a:r>
              <a:rPr kumimoji="0" lang="fr-CA" sz="1400" b="0" i="0" u="none" strike="noStrike" cap="none" normalizeH="0" baseline="0" noProof="0" dirty="0">
                <a:ln>
                  <a:noFill/>
                </a:ln>
                <a:solidFill>
                  <a:schemeClr val="tx1"/>
                </a:solidFill>
                <a:effectLst/>
                <a:uLnTx/>
                <a:uFillTx/>
                <a:latin typeface="Arial" pitchFamily="34" charset="0"/>
                <a:ea typeface="Times New Roman" panose="02020603050405020304" pitchFamily="18" charset="0"/>
                <a:cs typeface="Arial" pitchFamily="34" charset="0"/>
              </a:rPr>
              <a:t>devrait occasionner des vents de force coup de vent dans les régions de responsabilité canadiennes dans les 72 heures : </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sz="14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fr-CA" sz="1400" b="1"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1.</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un </a:t>
            </a:r>
            <a:r>
              <a:rPr kumimoji="0" lang="fr-CA" sz="1400" b="0" i="0" u="none" strike="noStrike" cap="none" normalizeH="0" baseline="0" noProof="0" dirty="0">
                <a:ln>
                  <a:noFill/>
                </a:ln>
                <a:solidFill>
                  <a:srgbClr val="990000"/>
                </a:solidFill>
                <a:effectLst/>
                <a:uLnTx/>
                <a:uFillTx/>
                <a:latin typeface="Arial" pitchFamily="34" charset="0"/>
                <a:ea typeface="Times New Roman" panose="02020603050405020304" pitchFamily="18" charset="0"/>
                <a:cs typeface="Arial" pitchFamily="34" charset="0"/>
              </a:rPr>
              <a:t>cyclone tropical potentiel</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a:t>
            </a:r>
            <a:r>
              <a:rPr kumimoji="0" lang="fr-CA" sz="1400" i="0" u="none" strike="noStrike" cap="none" normalizeH="0" baseline="0" noProof="0" dirty="0">
                <a:ln>
                  <a:noFill/>
                </a:ln>
                <a:effectLst/>
                <a:uLnTx/>
                <a:uFillTx/>
                <a:latin typeface="Arial" pitchFamily="34" charset="0"/>
                <a:ea typeface="Times New Roman" panose="02020603050405020304" pitchFamily="18" charset="0"/>
                <a:cs typeface="Arial" pitchFamily="34" charset="0"/>
              </a:rPr>
              <a:t>.</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a:t>
            </a:r>
            <a:r>
              <a:rPr kumimoji="0" lang="fr-CA" sz="1400" b="1"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2.</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un </a:t>
            </a:r>
            <a:r>
              <a:rPr kumimoji="0" lang="fr-CA" sz="1400" b="0" i="0" u="none" strike="noStrike" cap="none" normalizeH="0" baseline="0" noProof="0" dirty="0">
                <a:ln>
                  <a:noFill/>
                </a:ln>
                <a:solidFill>
                  <a:srgbClr val="990000"/>
                </a:solidFill>
                <a:effectLst/>
                <a:uLnTx/>
                <a:uFillTx/>
                <a:latin typeface="Arial" pitchFamily="34" charset="0"/>
                <a:ea typeface="Times New Roman" panose="02020603050405020304" pitchFamily="18" charset="0"/>
                <a:cs typeface="Arial" pitchFamily="34" charset="0"/>
              </a:rPr>
              <a:t>cyclone tropical </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(ouragan, tempête tropicale, dépression tropicale); </a:t>
            </a:r>
            <a:r>
              <a:rPr kumimoji="0" lang="fr-CA" sz="1400" b="0" i="0" u="none" strike="noStrike" cap="none" normalizeH="0" baseline="0" noProof="0" dirty="0">
                <a:ln>
                  <a:noFill/>
                </a:ln>
                <a:solidFill>
                  <a:schemeClr val="tx1"/>
                </a:solidFill>
                <a:effectLst/>
                <a:uLnTx/>
                <a:uFillTx/>
                <a:latin typeface="Arial" pitchFamily="34"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defRPr/>
            </a:pPr>
            <a:r>
              <a:rPr kumimoji="0" lang="fr-CA" sz="1400" b="1"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3.</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un cyclone tropical qui est </a:t>
            </a:r>
            <a:r>
              <a:rPr kumimoji="0" lang="fr-CA" sz="1400" b="0" i="0" u="none" strike="noStrike" cap="none" normalizeH="0" baseline="0" noProof="0" dirty="0">
                <a:ln>
                  <a:noFill/>
                </a:ln>
                <a:solidFill>
                  <a:srgbClr val="990000"/>
                </a:solidFill>
                <a:effectLst/>
                <a:uLnTx/>
                <a:uFillTx/>
                <a:latin typeface="Arial" pitchFamily="34" charset="0"/>
                <a:ea typeface="Times New Roman" panose="02020603050405020304" pitchFamily="18" charset="0"/>
                <a:cs typeface="Arial" pitchFamily="34" charset="0"/>
              </a:rPr>
              <a:t>en transition extratropicale</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a:t>
            </a:r>
            <a:r>
              <a:rPr kumimoji="0" lang="fr-CA" sz="1400" i="0" u="none" strike="noStrike" cap="none" normalizeH="0" baseline="0" noProof="0" dirty="0">
                <a:ln>
                  <a:noFill/>
                </a:ln>
                <a:effectLst/>
                <a:uLnTx/>
                <a:uFillTx/>
                <a:latin typeface="Arial" pitchFamily="34" charset="0"/>
                <a:ea typeface="Times New Roman" panose="02020603050405020304" pitchFamily="18" charset="0"/>
                <a:cs typeface="Arial" pitchFamily="34" charset="0"/>
              </a:rPr>
              <a:t>.</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sz="14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fr-CA" sz="1400" b="1"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4.</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un </a:t>
            </a:r>
            <a:r>
              <a:rPr kumimoji="0" lang="fr-CA" sz="1400" b="0" i="0" u="none" strike="noStrike" cap="none" normalizeH="0" baseline="0" noProof="0" dirty="0">
                <a:ln>
                  <a:noFill/>
                </a:ln>
                <a:solidFill>
                  <a:srgbClr val="990000"/>
                </a:solidFill>
                <a:effectLst/>
                <a:uLnTx/>
                <a:uFillTx/>
                <a:latin typeface="Arial" pitchFamily="34" charset="0"/>
                <a:ea typeface="Times New Roman" panose="02020603050405020304" pitchFamily="18" charset="0"/>
                <a:cs typeface="Arial" pitchFamily="34" charset="0"/>
              </a:rPr>
              <a:t>cyclone post-tropical</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De telles tempêtes conservent généralement des caractéristiques tropicales importantes, comme de la pluie intense ou des vents anormalement violents. Le CCPO choisira parfois d’émettre des bulletins météorologiques (WOCN41) pour de tels événements s’ils sont particulièrement intenses et qu’ils continuent de présenter un danger pour la population canadienne </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mn-cs"/>
              </a:rPr>
              <a:t>(zones terrestres – par exemple, l’ouragan Noel en 2007)</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sz="1400" b="0" i="1"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fr-CA" sz="1400" b="0" i="1" u="none" strike="noStrike" cap="none" normalizeH="0" baseline="0" noProof="0" dirty="0">
                <a:ln>
                  <a:noFill/>
                </a:ln>
                <a:solidFill>
                  <a:srgbClr val="990000"/>
                </a:solidFill>
                <a:effectLst/>
                <a:uLnTx/>
                <a:uFillTx/>
                <a:latin typeface="Arial" pitchFamily="34" charset="0"/>
                <a:ea typeface="Times New Roman" panose="02020603050405020304" pitchFamily="18" charset="0"/>
                <a:cs typeface="Arial" pitchFamily="34" charset="0"/>
              </a:rPr>
              <a:t>Systèmes de suivi de la zone continentale des États-Unis </a:t>
            </a:r>
            <a:r>
              <a:rPr kumimoji="0" lang="fr-CA" sz="1400" b="0" i="1"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a:t>
            </a:r>
            <a:r>
              <a:rPr kumimoji="0" lang="fr-CA" sz="1400" b="0" i="1" u="sng"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Bulletins WO potentiels toutes les 6 heures (bureau doté en personnel) sans FX ou WO semi-réguliers (bureau non doté en personnel) </a:t>
            </a:r>
            <a:r>
              <a:rPr kumimoji="0" lang="fr-CA" sz="1400" b="0" i="0" u="sng"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quand</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 un </a:t>
            </a:r>
            <a:r>
              <a:rPr kumimoji="0" lang="fr-CA" sz="1400" b="0" i="0" u="none" strike="noStrike" cap="none" normalizeH="0" baseline="0" noProof="0" dirty="0">
                <a:ln>
                  <a:noFill/>
                </a:ln>
                <a:solidFill>
                  <a:schemeClr val="tx1"/>
                </a:solidFill>
                <a:effectLst/>
                <a:uLnTx/>
                <a:uFillTx/>
                <a:latin typeface="Arial" pitchFamily="34" charset="0"/>
                <a:ea typeface="Times New Roman" panose="02020603050405020304" pitchFamily="18" charset="0"/>
                <a:cs typeface="Arial" pitchFamily="34" charset="0"/>
              </a:rPr>
              <a:t>système qui se déplace à l’intérieur des terres aux États-Unis</a:t>
            </a:r>
            <a:r>
              <a:rPr kumimoji="0" lang="fr-CA" sz="1400" b="0" i="1" u="none" strike="noStrike" cap="none" normalizeH="0" baseline="0" noProof="0" dirty="0">
                <a:ln>
                  <a:noFill/>
                </a:ln>
                <a:solidFill>
                  <a:schemeClr val="tx1"/>
                </a:solidFill>
                <a:effectLst/>
                <a:uLnTx/>
                <a:uFillTx/>
                <a:latin typeface="Arial" pitchFamily="34" charset="0"/>
                <a:ea typeface="Times New Roman" panose="02020603050405020304" pitchFamily="18" charset="0"/>
                <a:cs typeface="Arial" pitchFamily="34" charset="0"/>
              </a:rPr>
              <a:t> </a:t>
            </a: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pose une danger de pluie forte ou de vents sur les régions de l’intérieur au Canada depuis l’Ontario vers l’est.  </a:t>
            </a:r>
          </a:p>
          <a:p>
            <a:pPr marL="0" marR="0" lvl="0" indent="0" algn="just" defTabSz="914400" rtl="0" eaLnBrk="0" fontAlgn="base" latinLnBrk="0" hangingPunct="0">
              <a:lnSpc>
                <a:spcPct val="100000"/>
              </a:lnSpc>
              <a:spcBef>
                <a:spcPct val="0"/>
              </a:spcBef>
              <a:spcAft>
                <a:spcPct val="0"/>
              </a:spcAft>
              <a:buClrTx/>
              <a:buSzTx/>
              <a:buFontTx/>
              <a:buNone/>
              <a:defRPr/>
            </a:pPr>
            <a:endParaRPr kumimoji="0" lang="en-CA" sz="1400" b="0" i="0" u="none" strike="noStrike" kern="1200" cap="none" spc="0"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defRPr/>
            </a:pPr>
            <a:r>
              <a:rPr kumimoji="0" lang="fr-CA" sz="1400" b="0" i="0" u="none" strike="noStrike" cap="none" normalizeH="0" baseline="0" noProof="0" dirty="0">
                <a:ln>
                  <a:noFill/>
                </a:ln>
                <a:solidFill>
                  <a:srgbClr val="000000"/>
                </a:solidFill>
                <a:effectLst/>
                <a:uLnTx/>
                <a:uFillTx/>
                <a:latin typeface="Arial" pitchFamily="34" charset="0"/>
                <a:ea typeface="Times New Roman" panose="02020603050405020304" pitchFamily="18" charset="0"/>
                <a:cs typeface="Arial" pitchFamily="34" charset="0"/>
              </a:rPr>
              <a:t>Si on prévoit que le système gagnera la partie intérieure de la zone d’intervention (ZI) au stade post-tropical ou quasi post-tropical, ce sera un choix discrétionnaire de déterminer s’il est nécessaire de doter le bureau en personnel, si un unique WO peut suffire et même s’il faut des WO ou pas, et si la coordination et l’échange d’informations peuvent se faire par d’autres moyens (collaboration interne, médias sociaux, etc. – p. ex., pour Debby en 2024).</a:t>
            </a:r>
          </a:p>
          <a:p>
            <a:pPr marL="0" marR="0" lvl="0" indent="0" algn="l" defTabSz="914400" rtl="0" eaLnBrk="0" fontAlgn="base" latinLnBrk="0" hangingPunct="0">
              <a:lnSpc>
                <a:spcPct val="100000"/>
              </a:lnSpc>
              <a:spcBef>
                <a:spcPct val="0"/>
              </a:spcBef>
              <a:spcAft>
                <a:spcPct val="0"/>
              </a:spcAft>
              <a:buClrTx/>
              <a:buSzTx/>
              <a:buFontTx/>
              <a:buNone/>
              <a:defRPr/>
            </a:pPr>
            <a:endParaRPr kumimoji="0" lang="en-CA" sz="1600" b="0" i="0" u="none" strike="noStrike" kern="1200" cap="none" spc="0" normalizeH="0" baseline="0" noProof="0" dirty="0">
              <a:ln>
                <a:noFill/>
              </a:ln>
              <a:solidFill>
                <a:schemeClr val="tx1"/>
              </a:solidFill>
              <a:effectLst/>
              <a:highlight>
                <a:srgbClr val="FFFF00"/>
              </a:highlight>
              <a:uLnTx/>
              <a:uFillTx/>
              <a:latin typeface="Arial" pitchFamily="34" charset="0"/>
              <a:ea typeface="Times New Roman" panose="02020603050405020304" pitchFamily="18" charset="0"/>
              <a:cs typeface="Times New Roman" panose="02020603050405020304" pitchFamily="18" charset="0"/>
            </a:endParaRPr>
          </a:p>
        </p:txBody>
      </p:sp>
      <p:sp>
        <p:nvSpPr>
          <p:cNvPr id="9219" name="TextBox 5"/>
          <p:cNvSpPr/>
          <p:nvPr>
            <p:custDataLst>
              <p:tags r:id="rId2"/>
            </p:custDataLst>
          </p:nvPr>
        </p:nvSpPr>
        <p:spPr>
          <a:xfrm>
            <a:off x="152400" y="161925"/>
            <a:ext cx="8839200" cy="384721"/>
          </a:xfrm>
          <a:prstGeom prst="rect">
            <a:avLst/>
          </a:prstGeom>
          <a:no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1900" b="1" dirty="0">
                <a:solidFill>
                  <a:srgbClr val="FF0000"/>
                </a:solidFill>
              </a:rPr>
              <a:t>Tiré directement des procédures opérationnelles normalisées du CCPO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custDataLst>
              <p:tags r:id="rId1"/>
            </p:custDataLst>
          </p:nvPr>
        </p:nvSpPr>
        <p:spPr>
          <a:xfrm>
            <a:off x="0" y="274638"/>
            <a:ext cx="8964488" cy="1143000"/>
          </a:xfrm>
          <a:prstGeom prst="rect">
            <a:avLst/>
          </a:prstGeom>
          <a:noFill/>
          <a:ln>
            <a:noFill/>
            <a:miter lim="800000"/>
          </a:ln>
        </p:spPr>
        <p:txBody>
          <a:bodyPr>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dirty="0"/>
              <a:t>Traduction de l’image – Diapositive 32</a:t>
            </a:r>
          </a:p>
        </p:txBody>
      </p:sp>
      <p:pic>
        <p:nvPicPr>
          <p:cNvPr id="73731" name="Picture 3"/>
          <p:cNvPicPr>
            <a:picLocks noChangeAspect="1"/>
          </p:cNvPicPr>
          <p:nvPr>
            <p:custDataLst>
              <p:tags r:id="rId2"/>
            </p:custDataLst>
          </p:nvPr>
        </p:nvPicPr>
        <p:blipFill>
          <a:blip r:embed="rId5"/>
          <a:stretch>
            <a:fillRect/>
          </a:stretch>
        </p:blipFill>
        <p:spPr>
          <a:xfrm>
            <a:off x="0" y="2757488"/>
            <a:ext cx="9144000" cy="1343025"/>
          </a:xfrm>
          <a:prstGeom prst="rect">
            <a:avLst/>
          </a:prstGeom>
          <a:noFill/>
          <a:ln>
            <a:noFill/>
            <a:miter lim="800000"/>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p:cNvSpPr>
          <p:nvPr>
            <p:ph type="body" idx="4294967295"/>
            <p:custDataLst>
              <p:tags r:id="rId1"/>
            </p:custDataLst>
          </p:nvPr>
        </p:nvSpPr>
        <p:spPr>
          <a:xfrm>
            <a:off x="228600" y="620688"/>
            <a:ext cx="8534400" cy="2590800"/>
          </a:xfrm>
          <a:prstGeom prst="rect">
            <a:avLst/>
          </a:prstGeom>
          <a:noFill/>
          <a:ln>
            <a:noFill/>
            <a:miter lim="800000"/>
          </a:ln>
        </p:spPr>
        <p:txBody>
          <a:bodyPr lIns="92075" tIns="46038" rIns="92075" bIns="46038">
            <a:noAutofit/>
          </a:bodyPr>
          <a:lstStyle>
            <a:lvl1pPr marL="342900" indent="-342900" algn="l" defTabSz="914400" rtl="0" eaLnBrk="0" fontAlgn="base" hangingPunct="0">
              <a:lnSpc>
                <a:spcPct val="100000"/>
              </a:lnSpc>
              <a:spcBef>
                <a:spcPct val="20000"/>
              </a:spcBef>
              <a:spcAft>
                <a:spcPct val="0"/>
              </a:spcAft>
              <a:buClr>
                <a:srgbClr val="CC0000"/>
              </a:buClr>
              <a:buSzTx/>
              <a:buFontTx/>
              <a:buChar char="•"/>
              <a:defRPr kumimoji="0" lang="en-CA" altLang="en-US" sz="3200" b="0" i="0" u="none" baseline="0">
                <a:solidFill>
                  <a:srgbClr val="4C4B19"/>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rgbClr val="309030"/>
              </a:buClr>
              <a:buSzTx/>
              <a:buFont typeface="Arial" pitchFamily="34" charset="0"/>
              <a:buChar char="–"/>
              <a:defRPr kumimoji="0" lang="en-CA" altLang="en-US" sz="2800" b="0" i="1" u="none" baseline="0">
                <a:solidFill>
                  <a:srgbClr val="4C4B19"/>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CA" altLang="en-US" sz="2400" b="0" i="1" u="none" baseline="0">
                <a:solidFill>
                  <a:srgbClr val="4C4B19"/>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5pPr>
            <a:lvl6pPr marL="2514600" indent="-228600" algn="l" rtl="0" fontAlgn="base">
              <a:spcBef>
                <a:spcPct val="20000"/>
              </a:spcBef>
              <a:spcAft>
                <a:spcPct val="0"/>
              </a:spcAft>
              <a:buChar char="»"/>
              <a:defRPr lang="en-CA" altLang="en-US" sz="2000" i="1">
                <a:solidFill>
                  <a:srgbClr val="4C4B19"/>
                </a:solidFill>
                <a:latin typeface="+mn-lt"/>
              </a:defRPr>
            </a:lvl6pPr>
            <a:lvl7pPr marL="2971800" indent="-228600" algn="l" rtl="0" fontAlgn="base">
              <a:spcBef>
                <a:spcPct val="20000"/>
              </a:spcBef>
              <a:spcAft>
                <a:spcPct val="0"/>
              </a:spcAft>
              <a:buChar char="»"/>
              <a:defRPr lang="en-CA" altLang="en-US" sz="2000" i="1">
                <a:solidFill>
                  <a:srgbClr val="4C4B19"/>
                </a:solidFill>
                <a:latin typeface="+mn-lt"/>
              </a:defRPr>
            </a:lvl7pPr>
            <a:lvl8pPr marL="3429000" indent="-228600" algn="l" rtl="0" fontAlgn="base">
              <a:spcBef>
                <a:spcPct val="20000"/>
              </a:spcBef>
              <a:spcAft>
                <a:spcPct val="0"/>
              </a:spcAft>
              <a:buChar char="»"/>
              <a:defRPr lang="en-CA" altLang="en-US" sz="2000" i="1">
                <a:solidFill>
                  <a:srgbClr val="4C4B19"/>
                </a:solidFill>
                <a:latin typeface="+mn-lt"/>
              </a:defRPr>
            </a:lvl8pPr>
            <a:lvl9pPr marL="3886200" indent="-228600" algn="l" rtl="0" fontAlgn="base">
              <a:spcBef>
                <a:spcPct val="20000"/>
              </a:spcBef>
              <a:spcAft>
                <a:spcPct val="0"/>
              </a:spcAft>
              <a:buChar char="»"/>
              <a:defRPr lang="en-CA" altLang="en-US" sz="2000" i="1">
                <a:solidFill>
                  <a:srgbClr val="4C4B19"/>
                </a:solidFill>
                <a:latin typeface="+mn-lt"/>
              </a:defRPr>
            </a:lvl9pPr>
          </a:lstStyle>
          <a:p>
            <a:pPr lvl="0">
              <a:buNone/>
            </a:pPr>
            <a:r>
              <a:rPr lang="fr-CA" sz="2200" dirty="0">
                <a:solidFill>
                  <a:schemeClr val="tx1"/>
                </a:solidFill>
                <a:latin typeface="Arial" pitchFamily="34" charset="0"/>
              </a:rPr>
              <a:t>1. Prévisionnistes de niveau 1 du CCPO – MT-03 min (en formation – OJT)</a:t>
            </a:r>
          </a:p>
          <a:p>
            <a:pPr lvl="0">
              <a:buNone/>
            </a:pPr>
            <a:r>
              <a:rPr lang="fr-CA" sz="2200" dirty="0">
                <a:solidFill>
                  <a:schemeClr val="tx1"/>
                </a:solidFill>
                <a:latin typeface="Arial" pitchFamily="34" charset="0"/>
              </a:rPr>
              <a:t>2. Prévisionnistes de niveau 2 du CCPO – MT-03 min (formés, peuvent travailler seuls)</a:t>
            </a:r>
          </a:p>
          <a:p>
            <a:pPr lvl="0">
              <a:buNone/>
            </a:pPr>
            <a:r>
              <a:rPr lang="fr-CA" sz="2200" dirty="0">
                <a:solidFill>
                  <a:schemeClr val="tx1"/>
                </a:solidFill>
                <a:latin typeface="Arial" pitchFamily="34" charset="0"/>
              </a:rPr>
              <a:t>3. Prévisionnistes de niveau 3 du CCPO – généralement des MT-05 et MT-06 et des MT-03 expérimentés</a:t>
            </a:r>
          </a:p>
          <a:p>
            <a:pPr lvl="0">
              <a:buNone/>
            </a:pPr>
            <a:endParaRPr lang="fr-CA" sz="700" dirty="0">
              <a:solidFill>
                <a:schemeClr val="tx1"/>
              </a:solidFill>
              <a:latin typeface="Arial" pitchFamily="34" charset="0"/>
            </a:endParaRPr>
          </a:p>
          <a:p>
            <a:pPr lvl="0">
              <a:buNone/>
            </a:pPr>
            <a:r>
              <a:rPr lang="fr-CA" sz="2200" dirty="0">
                <a:solidFill>
                  <a:schemeClr val="tx1"/>
                </a:solidFill>
                <a:latin typeface="Arial" pitchFamily="34" charset="0"/>
              </a:rPr>
              <a:t>Les prévisionnistes doivent avoir suivi la formation de l’OMM donnée par le NHC (à Miami) et la formation interne en cours d’emploi de niveau 2. </a:t>
            </a:r>
          </a:p>
          <a:p>
            <a:pPr lvl="0">
              <a:buNone/>
            </a:pPr>
            <a:endParaRPr lang="en-CA" altLang="en-US" sz="2200" dirty="0">
              <a:solidFill>
                <a:schemeClr val="tx1"/>
              </a:solidFill>
              <a:latin typeface="Arial" pitchFamily="34" charset="0"/>
            </a:endParaRPr>
          </a:p>
        </p:txBody>
      </p:sp>
      <p:sp>
        <p:nvSpPr>
          <p:cNvPr id="10243" name="Text Box 12"/>
          <p:cNvSpPr/>
          <p:nvPr>
            <p:custDataLst>
              <p:tags r:id="rId2"/>
            </p:custDataLst>
          </p:nvPr>
        </p:nvSpPr>
        <p:spPr>
          <a:xfrm>
            <a:off x="228600" y="4005064"/>
            <a:ext cx="8375848" cy="1014412"/>
          </a:xfrm>
          <a:prstGeom prst="rect">
            <a:avLst/>
          </a:prstGeom>
          <a:no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lgn="ctr" eaLnBrk="1" hangingPunct="1"/>
            <a:r>
              <a:rPr lang="fr-CA" sz="2000" dirty="0">
                <a:solidFill>
                  <a:srgbClr val="0070C0"/>
                </a:solidFill>
              </a:rPr>
              <a:t>Chris </a:t>
            </a:r>
            <a:r>
              <a:rPr lang="fr-CA" sz="2000" dirty="0" err="1">
                <a:solidFill>
                  <a:srgbClr val="0070C0"/>
                </a:solidFill>
              </a:rPr>
              <a:t>Fogarty</a:t>
            </a:r>
            <a:r>
              <a:rPr lang="fr-CA" sz="2000" dirty="0">
                <a:solidFill>
                  <a:srgbClr val="0070C0"/>
                </a:solidFill>
              </a:rPr>
              <a:t> </a:t>
            </a:r>
            <a:r>
              <a:rPr lang="fr-CA" sz="2000" dirty="0"/>
              <a:t>– Gestionnaire de programme </a:t>
            </a:r>
          </a:p>
          <a:p>
            <a:pPr marL="0" lvl="0" indent="0" algn="ctr" eaLnBrk="1" hangingPunct="1"/>
            <a:r>
              <a:rPr lang="fr-CA" sz="2000" dirty="0">
                <a:solidFill>
                  <a:srgbClr val="0070C0"/>
                </a:solidFill>
              </a:rPr>
              <a:t>Steve Hatt </a:t>
            </a:r>
            <a:r>
              <a:rPr lang="fr-CA" sz="2000" dirty="0"/>
              <a:t>– Rapports, archiviste et intendant des données</a:t>
            </a:r>
          </a:p>
          <a:p>
            <a:pPr marL="0" lvl="0" indent="0" algn="ctr" eaLnBrk="1" hangingPunct="1"/>
            <a:r>
              <a:rPr lang="fr-CA" sz="2000" dirty="0">
                <a:solidFill>
                  <a:srgbClr val="0070C0"/>
                </a:solidFill>
              </a:rPr>
              <a:t>Jim </a:t>
            </a:r>
            <a:r>
              <a:rPr lang="fr-CA" sz="2000" dirty="0" err="1">
                <a:solidFill>
                  <a:srgbClr val="0070C0"/>
                </a:solidFill>
              </a:rPr>
              <a:t>Tirone</a:t>
            </a:r>
            <a:r>
              <a:rPr lang="fr-CA" sz="2000" dirty="0">
                <a:solidFill>
                  <a:srgbClr val="0070C0"/>
                </a:solidFill>
              </a:rPr>
              <a:t> </a:t>
            </a:r>
            <a:r>
              <a:rPr lang="fr-CA" sz="2000" dirty="0"/>
              <a:t>– personne-ressource pour </a:t>
            </a:r>
            <a:r>
              <a:rPr lang="fr-CA" sz="2000" dirty="0" err="1"/>
              <a:t>NinJo</a:t>
            </a:r>
            <a:r>
              <a:rPr lang="fr-CA" sz="2000" dirty="0"/>
              <a:t>, médias et formation</a:t>
            </a:r>
          </a:p>
        </p:txBody>
      </p:sp>
      <p:sp>
        <p:nvSpPr>
          <p:cNvPr id="10244" name="TextBox 2"/>
          <p:cNvSpPr/>
          <p:nvPr>
            <p:custDataLst>
              <p:tags r:id="rId3"/>
            </p:custDataLst>
          </p:nvPr>
        </p:nvSpPr>
        <p:spPr>
          <a:xfrm>
            <a:off x="2590800" y="116632"/>
            <a:ext cx="5205413" cy="533400"/>
          </a:xfrm>
          <a:prstGeom prst="rect">
            <a:avLst/>
          </a:prstGeom>
          <a:noFill/>
          <a:ln>
            <a:noFill/>
            <a:miter lim="800000"/>
          </a:ln>
        </p:spPr>
        <p:txBody>
          <a:bodyPr>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sz="2800" b="1" dirty="0">
                <a:solidFill>
                  <a:srgbClr val="FF0000"/>
                </a:solidFill>
              </a:rPr>
              <a:t>Personnel au CCPO</a:t>
            </a:r>
          </a:p>
        </p:txBody>
      </p:sp>
      <p:sp>
        <p:nvSpPr>
          <p:cNvPr id="10245" name="TextBox 3"/>
          <p:cNvSpPr/>
          <p:nvPr>
            <p:custDataLst>
              <p:tags r:id="rId4"/>
            </p:custDataLst>
          </p:nvPr>
        </p:nvSpPr>
        <p:spPr>
          <a:xfrm>
            <a:off x="228600" y="5013176"/>
            <a:ext cx="8915400" cy="923330"/>
          </a:xfrm>
          <a:prstGeom prst="rect">
            <a:avLst/>
          </a:prstGeom>
          <a:noFill/>
          <a:ln>
            <a:noFill/>
            <a:miter lim="800000"/>
          </a:ln>
        </p:spPr>
        <p:txBody>
          <a:bodyPr wrap="squar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a:r>
              <a:rPr lang="fr-CA" dirty="0"/>
              <a:t>Les quarts de travail au bureau de 10Z à 22Z et de 22Z à 10Z se font en heures supplémentaires et tous travaillent pour les opérations régulières (du CPIRA) en dehors de la saison des ouragans, à l’exception du gestionnaire de programme.</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custDataLst>
              <p:tags r:id="rId1"/>
            </p:custDataLst>
          </p:nvPr>
        </p:nvSpPr>
        <p:spPr>
          <a:xfrm>
            <a:off x="2514600" y="76200"/>
            <a:ext cx="5867400" cy="838200"/>
          </a:xfrm>
          <a:prstGeom prst="rect">
            <a:avLst/>
          </a:prstGeom>
          <a:noFill/>
          <a:ln>
            <a:noFill/>
            <a:miter lim="800000"/>
          </a:ln>
        </p:spPr>
        <p:txBody>
          <a:bodyPr lIns="92075" tIns="46038" rIns="92075" bIns="46038"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sz="2800" b="1" i="0">
                <a:solidFill>
                  <a:srgbClr val="FF0000"/>
                </a:solidFill>
              </a:rPr>
              <a:t>Fonctions du CCPO</a:t>
            </a:r>
          </a:p>
        </p:txBody>
      </p:sp>
      <p:sp>
        <p:nvSpPr>
          <p:cNvPr id="11267" name="Rectangle 3"/>
          <p:cNvSpPr>
            <a:spLocks noGrp="1"/>
          </p:cNvSpPr>
          <p:nvPr>
            <p:ph type="body" idx="4294967295"/>
            <p:custDataLst>
              <p:tags r:id="rId2"/>
            </p:custDataLst>
          </p:nvPr>
        </p:nvSpPr>
        <p:spPr>
          <a:xfrm>
            <a:off x="179512" y="914400"/>
            <a:ext cx="8568952" cy="4876800"/>
          </a:xfrm>
          <a:prstGeom prst="rect">
            <a:avLst/>
          </a:prstGeom>
          <a:noFill/>
          <a:ln>
            <a:noFill/>
            <a:miter lim="800000"/>
          </a:ln>
        </p:spPr>
        <p:txBody>
          <a:bodyPr lIns="92075" tIns="46038" rIns="92075" bIns="46038">
            <a:noAutofit/>
          </a:bodyPr>
          <a:lstStyle>
            <a:lvl1pPr marL="342900" indent="-342900" algn="l" defTabSz="914400" rtl="0" eaLnBrk="0" fontAlgn="base" hangingPunct="0">
              <a:lnSpc>
                <a:spcPct val="100000"/>
              </a:lnSpc>
              <a:spcBef>
                <a:spcPct val="20000"/>
              </a:spcBef>
              <a:spcAft>
                <a:spcPct val="0"/>
              </a:spcAft>
              <a:buClr>
                <a:srgbClr val="CC0000"/>
              </a:buClr>
              <a:buSzTx/>
              <a:buFontTx/>
              <a:buChar char="•"/>
              <a:defRPr kumimoji="0" lang="en-CA" altLang="en-US" sz="3200" b="0" i="0" u="none" baseline="0">
                <a:solidFill>
                  <a:srgbClr val="4C4B19"/>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rgbClr val="309030"/>
              </a:buClr>
              <a:buSzTx/>
              <a:buFont typeface="Arial" pitchFamily="34" charset="0"/>
              <a:buChar char="–"/>
              <a:defRPr kumimoji="0" lang="en-CA" altLang="en-US" sz="2800" b="0" i="1" u="none" baseline="0">
                <a:solidFill>
                  <a:srgbClr val="4C4B19"/>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CA" altLang="en-US" sz="2400" b="0" i="1" u="none" baseline="0">
                <a:solidFill>
                  <a:srgbClr val="4C4B19"/>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5pPr>
            <a:lvl6pPr marL="2514600" indent="-228600" algn="l" rtl="0" fontAlgn="base">
              <a:spcBef>
                <a:spcPct val="20000"/>
              </a:spcBef>
              <a:spcAft>
                <a:spcPct val="0"/>
              </a:spcAft>
              <a:buChar char="»"/>
              <a:defRPr lang="en-CA" altLang="en-US" sz="2000" i="1">
                <a:solidFill>
                  <a:srgbClr val="4C4B19"/>
                </a:solidFill>
                <a:latin typeface="+mn-lt"/>
              </a:defRPr>
            </a:lvl6pPr>
            <a:lvl7pPr marL="2971800" indent="-228600" algn="l" rtl="0" fontAlgn="base">
              <a:spcBef>
                <a:spcPct val="20000"/>
              </a:spcBef>
              <a:spcAft>
                <a:spcPct val="0"/>
              </a:spcAft>
              <a:buChar char="»"/>
              <a:defRPr lang="en-CA" altLang="en-US" sz="2000" i="1">
                <a:solidFill>
                  <a:srgbClr val="4C4B19"/>
                </a:solidFill>
                <a:latin typeface="+mn-lt"/>
              </a:defRPr>
            </a:lvl7pPr>
            <a:lvl8pPr marL="3429000" indent="-228600" algn="l" rtl="0" fontAlgn="base">
              <a:spcBef>
                <a:spcPct val="20000"/>
              </a:spcBef>
              <a:spcAft>
                <a:spcPct val="0"/>
              </a:spcAft>
              <a:buChar char="»"/>
              <a:defRPr lang="en-CA" altLang="en-US" sz="2000" i="1">
                <a:solidFill>
                  <a:srgbClr val="4C4B19"/>
                </a:solidFill>
                <a:latin typeface="+mn-lt"/>
              </a:defRPr>
            </a:lvl8pPr>
            <a:lvl9pPr marL="3886200" indent="-228600" algn="l" rtl="0" fontAlgn="base">
              <a:spcBef>
                <a:spcPct val="20000"/>
              </a:spcBef>
              <a:spcAft>
                <a:spcPct val="0"/>
              </a:spcAft>
              <a:buChar char="»"/>
              <a:defRPr lang="en-CA" altLang="en-US" sz="2000" i="1">
                <a:solidFill>
                  <a:srgbClr val="4C4B19"/>
                </a:solidFill>
                <a:latin typeface="+mn-lt"/>
              </a:defRPr>
            </a:lvl9pPr>
          </a:lstStyle>
          <a:p>
            <a:pPr lvl="0"/>
            <a:r>
              <a:rPr lang="fr-CA" sz="1800" dirty="0">
                <a:solidFill>
                  <a:schemeClr val="tx1"/>
                </a:solidFill>
                <a:latin typeface="Arial" pitchFamily="34" charset="0"/>
              </a:rPr>
              <a:t>Préparer et diffuser des </a:t>
            </a:r>
            <a:r>
              <a:rPr lang="fr-CA" sz="1800" i="1" dirty="0">
                <a:solidFill>
                  <a:srgbClr val="00B0F0"/>
                </a:solidFill>
                <a:latin typeface="Arial" pitchFamily="34" charset="0"/>
              </a:rPr>
              <a:t>bulletins d’information sur les cyclones tropicaux</a:t>
            </a:r>
            <a:r>
              <a:rPr lang="fr-CA" sz="1800" dirty="0">
                <a:solidFill>
                  <a:schemeClr val="tx1"/>
                </a:solidFill>
                <a:latin typeface="Arial" pitchFamily="34" charset="0"/>
              </a:rPr>
              <a:t> canadiens (WOCN31/41) afin de fournir des renseignements généraux et des conseils à la population canadienne.</a:t>
            </a:r>
          </a:p>
          <a:p>
            <a:pPr lvl="0"/>
            <a:r>
              <a:rPr lang="fr-CA" sz="1800" dirty="0">
                <a:solidFill>
                  <a:schemeClr val="tx1"/>
                </a:solidFill>
                <a:latin typeface="Arial" pitchFamily="34" charset="0"/>
              </a:rPr>
              <a:t>Préparer et diffuser des </a:t>
            </a:r>
            <a:r>
              <a:rPr lang="fr-CA" sz="1800" i="1" dirty="0">
                <a:solidFill>
                  <a:srgbClr val="00B0F0"/>
                </a:solidFill>
                <a:latin typeface="Arial" pitchFamily="34" charset="0"/>
              </a:rPr>
              <a:t>bulletins d’information techniques (pronostic)</a:t>
            </a:r>
            <a:r>
              <a:rPr lang="fr-CA" sz="1800" dirty="0">
                <a:solidFill>
                  <a:srgbClr val="00B0F0"/>
                </a:solidFill>
                <a:latin typeface="Arial" pitchFamily="34" charset="0"/>
              </a:rPr>
              <a:t> </a:t>
            </a:r>
            <a:r>
              <a:rPr lang="fr-CA" sz="1800" dirty="0">
                <a:solidFill>
                  <a:schemeClr val="tx1"/>
                </a:solidFill>
                <a:latin typeface="Arial" pitchFamily="34" charset="0"/>
              </a:rPr>
              <a:t>canadiens (FXCN31/41) pour guider la </a:t>
            </a:r>
            <a:r>
              <a:rPr lang="fr-CA" sz="1800" b="1" dirty="0">
                <a:solidFill>
                  <a:schemeClr val="tx1"/>
                </a:solidFill>
                <a:latin typeface="Arial" pitchFamily="34" charset="0"/>
              </a:rPr>
              <a:t>communauté météorologique.</a:t>
            </a:r>
          </a:p>
          <a:p>
            <a:pPr lvl="0"/>
            <a:r>
              <a:rPr lang="fr-CA" sz="1800" dirty="0">
                <a:solidFill>
                  <a:schemeClr val="tx1"/>
                </a:solidFill>
                <a:latin typeface="Arial" pitchFamily="34" charset="0"/>
              </a:rPr>
              <a:t>Préparer et diffuser des </a:t>
            </a:r>
            <a:r>
              <a:rPr lang="fr-CA" sz="1800" i="1" dirty="0">
                <a:solidFill>
                  <a:srgbClr val="00B0F0"/>
                </a:solidFill>
                <a:latin typeface="Arial" pitchFamily="34" charset="0"/>
              </a:rPr>
              <a:t>cartes de la trajectoire des cyclones tropicaux </a:t>
            </a:r>
            <a:r>
              <a:rPr lang="fr-CA" sz="1800" dirty="0">
                <a:solidFill>
                  <a:schemeClr val="tx1"/>
                </a:solidFill>
                <a:latin typeface="Arial" pitchFamily="34" charset="0"/>
              </a:rPr>
              <a:t>pour fournir un aperçu graphique de tous les cyclones tropicaux dans l’Atlantique Nord.</a:t>
            </a:r>
          </a:p>
          <a:p>
            <a:pPr lvl="0"/>
            <a:r>
              <a:rPr lang="fr-CA" sz="1800" dirty="0">
                <a:solidFill>
                  <a:schemeClr val="tx1"/>
                </a:solidFill>
                <a:latin typeface="Arial" pitchFamily="34" charset="0"/>
              </a:rPr>
              <a:t>Préparer </a:t>
            </a:r>
            <a:r>
              <a:rPr lang="fr-CA" sz="1800" i="1" dirty="0">
                <a:solidFill>
                  <a:srgbClr val="00B0F0"/>
                </a:solidFill>
                <a:latin typeface="Arial" pitchFamily="34" charset="0"/>
              </a:rPr>
              <a:t>d’autres produits liés aux cyclones tropicaux</a:t>
            </a:r>
            <a:r>
              <a:rPr lang="fr-CA" sz="1800" dirty="0">
                <a:solidFill>
                  <a:schemeClr val="tx1"/>
                </a:solidFill>
                <a:latin typeface="Arial" pitchFamily="34" charset="0"/>
              </a:rPr>
              <a:t>, comme des veilles et des avertissements le cas échéant, afin de répondre aux besoins du Ministère ou d’autres clients du Service météorologique du Canada;</a:t>
            </a:r>
          </a:p>
          <a:p>
            <a:pPr lvl="0"/>
            <a:r>
              <a:rPr lang="fr-CA" sz="1800" dirty="0">
                <a:latin typeface="Arial" pitchFamily="34" charset="0"/>
              </a:rPr>
              <a:t>Accorder </a:t>
            </a:r>
            <a:r>
              <a:rPr lang="fr-CA" sz="1800" i="1" dirty="0">
                <a:solidFill>
                  <a:srgbClr val="00B0F0"/>
                </a:solidFill>
                <a:latin typeface="Arial" pitchFamily="34" charset="0"/>
              </a:rPr>
              <a:t>des entrevues aux médias</a:t>
            </a:r>
            <a:r>
              <a:rPr lang="fr-CA" sz="1800" dirty="0">
                <a:solidFill>
                  <a:srgbClr val="00B0F0"/>
                </a:solidFill>
                <a:latin typeface="Arial" pitchFamily="34" charset="0"/>
              </a:rPr>
              <a:t> </a:t>
            </a:r>
            <a:r>
              <a:rPr lang="fr-CA" sz="1800" dirty="0">
                <a:solidFill>
                  <a:schemeClr val="tx1"/>
                </a:solidFill>
                <a:latin typeface="Arial" pitchFamily="34" charset="0"/>
              </a:rPr>
              <a:t>sur des questions météorologiques relatives aux cyclones tropicaux</a:t>
            </a:r>
            <a:r>
              <a:rPr lang="fr-CA" sz="1800" dirty="0">
                <a:latin typeface="Arial" pitchFamily="34" charset="0"/>
              </a:rPr>
              <a:t>.</a:t>
            </a:r>
          </a:p>
          <a:p>
            <a:pPr lvl="0"/>
            <a:r>
              <a:rPr lang="fr-CA" sz="1800" dirty="0">
                <a:solidFill>
                  <a:schemeClr val="tx1"/>
                </a:solidFill>
                <a:latin typeface="Arial" pitchFamily="34" charset="0"/>
              </a:rPr>
              <a:t>Le gestionnaire de programme (M. </a:t>
            </a:r>
            <a:r>
              <a:rPr lang="fr-CA" sz="1800" dirty="0" err="1">
                <a:solidFill>
                  <a:schemeClr val="tx1"/>
                </a:solidFill>
                <a:latin typeface="Arial" pitchFamily="34" charset="0"/>
              </a:rPr>
              <a:t>Fogarty</a:t>
            </a:r>
            <a:r>
              <a:rPr lang="fr-CA" sz="1800" dirty="0">
                <a:solidFill>
                  <a:schemeClr val="tx1"/>
                </a:solidFill>
                <a:latin typeface="Arial" pitchFamily="34" charset="0"/>
              </a:rPr>
              <a:t>) ou son représentant désigné fournit des mises à jour régulières par </a:t>
            </a:r>
            <a:r>
              <a:rPr lang="fr-CA" sz="1800" i="1" dirty="0">
                <a:solidFill>
                  <a:srgbClr val="00B0F0"/>
                </a:solidFill>
                <a:latin typeface="Arial" pitchFamily="34" charset="0"/>
              </a:rPr>
              <a:t>communiqué par courriel et par MS Teams</a:t>
            </a:r>
            <a:r>
              <a:rPr lang="fr-CA" sz="1800" dirty="0">
                <a:latin typeface="Arial" pitchFamily="34" charset="0"/>
              </a:rPr>
              <a:t>.</a:t>
            </a:r>
            <a:r>
              <a:rPr lang="fr-CA" sz="1800" i="1" dirty="0">
                <a:solidFill>
                  <a:srgbClr val="00B0F0"/>
                </a:solidFill>
                <a:latin typeface="Arial" pitchFamily="34" charset="0"/>
              </a:rPr>
              <a:t> </a:t>
            </a:r>
            <a:endParaRPr lang="fr-CA" sz="2000" i="1" dirty="0">
              <a:solidFill>
                <a:srgbClr val="00B0F0"/>
              </a:solidFill>
              <a:latin typeface="Arial"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custDataLst>
              <p:tags r:id="rId1"/>
            </p:custDataLst>
          </p:nvPr>
        </p:nvSpPr>
        <p:spPr bwMode="auto">
          <a:xfrm>
            <a:off x="419100" y="1136065"/>
            <a:ext cx="8305800" cy="4585871"/>
          </a:xfrm>
          <a:prstGeom prst="rect">
            <a:avLst/>
          </a:prstGeom>
          <a:noFill/>
          <a:ln>
            <a:noFill/>
          </a:ln>
        </p:spPr>
        <p:txBody>
          <a:bodyPr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fr-CA" sz="2400" b="1" i="0" u="none" strike="noStrike" cap="none" normalizeH="0" baseline="0" noProof="0" dirty="0">
                <a:ln>
                  <a:noFill/>
                </a:ln>
                <a:solidFill>
                  <a:schemeClr val="accent2">
                    <a:lumMod val="60000"/>
                    <a:lumOff val="40000"/>
                  </a:schemeClr>
                </a:solidFill>
                <a:effectLst/>
                <a:uLnTx/>
                <a:uFillTx/>
                <a:latin typeface="Arial" pitchFamily="34" charset="0"/>
                <a:ea typeface="+mn-ea" pitchFamily="34" charset="0"/>
                <a:cs typeface="+mn-cs"/>
              </a:rPr>
              <a:t>WOCN41</a:t>
            </a: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 – Bulletins d’information de cyclones tropicaux</a:t>
            </a:r>
          </a:p>
          <a:p>
            <a:pPr marL="0" marR="0" lvl="0" indent="0" algn="l" defTabSz="914400" rtl="0" eaLnBrk="1" fontAlgn="base" latinLnBrk="0" hangingPunct="1">
              <a:lnSpc>
                <a:spcPct val="100000"/>
              </a:lnSpc>
              <a:spcBef>
                <a:spcPct val="0"/>
              </a:spcBef>
              <a:spcAft>
                <a:spcPct val="0"/>
              </a:spcAft>
              <a:buClrTx/>
              <a:buSzTx/>
              <a:buFontTx/>
              <a:buNone/>
              <a:defRPr/>
            </a:pPr>
            <a:r>
              <a:rPr kumimoji="0" lang="fr-CA" sz="2400" b="1" i="0" u="none" strike="noStrike" cap="none" normalizeH="0" baseline="0" noProof="0" dirty="0">
                <a:ln>
                  <a:noFill/>
                </a:ln>
                <a:solidFill>
                  <a:schemeClr val="accent2">
                    <a:lumMod val="60000"/>
                    <a:lumOff val="40000"/>
                  </a:schemeClr>
                </a:solidFill>
                <a:effectLst/>
                <a:uLnTx/>
                <a:uFillTx/>
                <a:latin typeface="Arial" pitchFamily="34" charset="0"/>
                <a:ea typeface="+mn-ea" pitchFamily="34" charset="0"/>
                <a:cs typeface="+mn-cs"/>
              </a:rPr>
              <a:t>FXCN41</a:t>
            </a: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 – Bulletins techniques de cyclones tropicaux</a:t>
            </a:r>
          </a:p>
          <a:p>
            <a:pPr marL="0" marR="0" lvl="0" indent="0" algn="l" defTabSz="914400" rtl="0" eaLnBrk="1" fontAlgn="base" latinLnBrk="0" hangingPunct="1">
              <a:lnSpc>
                <a:spcPct val="100000"/>
              </a:lnSpc>
              <a:spcBef>
                <a:spcPct val="0"/>
              </a:spcBef>
              <a:spcAft>
                <a:spcPct val="0"/>
              </a:spcAft>
              <a:buClrTx/>
              <a:buSzTx/>
              <a:buFontTx/>
              <a:buNone/>
              <a:defRPr/>
            </a:pPr>
            <a:r>
              <a:rPr kumimoji="0" lang="fr-CA" sz="2400" b="1" i="0" u="none" strike="noStrike" cap="none" normalizeH="0" baseline="0" noProof="0" dirty="0">
                <a:ln>
                  <a:noFill/>
                </a:ln>
                <a:solidFill>
                  <a:schemeClr val="accent2">
                    <a:lumMod val="60000"/>
                    <a:lumOff val="40000"/>
                  </a:schemeClr>
                </a:solidFill>
                <a:effectLst/>
                <a:uLnTx/>
                <a:uFillTx/>
                <a:latin typeface="Arial" pitchFamily="34" charset="0"/>
                <a:ea typeface="+mn-ea" pitchFamily="34" charset="0"/>
                <a:cs typeface="+mn-cs"/>
              </a:rPr>
              <a:t>Cartes de trajectoire </a:t>
            </a: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 Web/SGD/</a:t>
            </a:r>
            <a:r>
              <a:rPr kumimoji="0" lang="fr-CA" sz="2400" b="0" i="0" u="none" strike="noStrike" cap="none" normalizeH="0" baseline="0" noProof="0" dirty="0" err="1">
                <a:ln>
                  <a:noFill/>
                </a:ln>
                <a:solidFill>
                  <a:schemeClr val="tx1"/>
                </a:solidFill>
                <a:effectLst/>
                <a:uLnTx/>
                <a:uFillTx/>
                <a:latin typeface="Arial" pitchFamily="34" charset="0"/>
                <a:ea typeface="+mn-ea" pitchFamily="34" charset="0"/>
                <a:cs typeface="+mn-cs"/>
              </a:rPr>
              <a:t>GeoMET</a:t>
            </a:r>
            <a:endPar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fr-CA" sz="2400" b="1" i="0" u="none" strike="noStrike" cap="none" normalizeH="0" baseline="0" noProof="0" dirty="0">
                <a:ln>
                  <a:noFill/>
                </a:ln>
                <a:solidFill>
                  <a:schemeClr val="accent2">
                    <a:lumMod val="60000"/>
                    <a:lumOff val="40000"/>
                  </a:schemeClr>
                </a:solidFill>
                <a:effectLst/>
                <a:uLnTx/>
                <a:uFillTx/>
                <a:latin typeface="Arial" pitchFamily="34" charset="0"/>
                <a:ea typeface="+mn-ea" pitchFamily="34" charset="0"/>
                <a:cs typeface="+mn-cs"/>
              </a:rPr>
              <a:t>W</a:t>
            </a:r>
            <a:r>
              <a:rPr kumimoji="0" lang="fr-CA" sz="2400" b="1" i="0" u="none" strike="noStrike" cap="none" normalizeH="0" baseline="0" noProof="0" dirty="0">
                <a:ln>
                  <a:noFill/>
                </a:ln>
                <a:solidFill>
                  <a:srgbClr val="C00000"/>
                </a:solidFill>
                <a:effectLst/>
                <a:uLnTx/>
                <a:uFillTx/>
                <a:latin typeface="Arial" pitchFamily="34" charset="0"/>
                <a:ea typeface="+mn-ea" pitchFamily="34" charset="0"/>
                <a:cs typeface="+mn-cs"/>
              </a:rPr>
              <a:t>T</a:t>
            </a:r>
            <a:r>
              <a:rPr kumimoji="0" lang="fr-CA" sz="2400" b="1" i="0" u="none" strike="noStrike" cap="none" normalizeH="0" baseline="0" noProof="0" dirty="0">
                <a:ln>
                  <a:noFill/>
                </a:ln>
                <a:solidFill>
                  <a:schemeClr val="accent2">
                    <a:lumMod val="60000"/>
                    <a:lumOff val="40000"/>
                  </a:schemeClr>
                </a:solidFill>
                <a:effectLst/>
                <a:uLnTx/>
                <a:uFillTx/>
                <a:latin typeface="Arial" pitchFamily="34" charset="0"/>
                <a:ea typeface="+mn-ea" pitchFamily="34" charset="0"/>
                <a:cs typeface="+mn-cs"/>
              </a:rPr>
              <a:t>CN41</a:t>
            </a: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 – </a:t>
            </a:r>
            <a:r>
              <a:rPr kumimoji="0" lang="fr-CA" sz="2400" b="0" i="1" u="none" strike="noStrike" cap="none" normalizeH="0" baseline="0" noProof="0" dirty="0">
                <a:ln>
                  <a:noFill/>
                </a:ln>
                <a:solidFill>
                  <a:srgbClr val="C00000"/>
                </a:solidFill>
                <a:effectLst/>
                <a:uLnTx/>
                <a:uFillTx/>
                <a:latin typeface="Arial" pitchFamily="34" charset="0"/>
                <a:ea typeface="+mn-ea" pitchFamily="34" charset="0"/>
                <a:cs typeface="+mn-cs"/>
              </a:rPr>
              <a:t>Avertissements </a:t>
            </a: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de tempête tropicale ou d’ouragan</a:t>
            </a:r>
          </a:p>
          <a:p>
            <a:pPr marL="0" marR="0" lvl="0" indent="0" algn="l" defTabSz="914400" rtl="0" eaLnBrk="1" fontAlgn="base" latinLnBrk="0" hangingPunct="1">
              <a:lnSpc>
                <a:spcPct val="100000"/>
              </a:lnSpc>
              <a:spcBef>
                <a:spcPct val="0"/>
              </a:spcBef>
              <a:spcAft>
                <a:spcPct val="0"/>
              </a:spcAft>
              <a:buClrTx/>
              <a:buSzTx/>
              <a:buFontTx/>
              <a:buNone/>
              <a:defRPr/>
            </a:pPr>
            <a:r>
              <a:rPr kumimoji="0" lang="fr-CA" sz="2400" b="1" i="0" u="none" strike="noStrike" cap="none" normalizeH="0" baseline="0" noProof="0" dirty="0">
                <a:ln>
                  <a:noFill/>
                </a:ln>
                <a:solidFill>
                  <a:schemeClr val="accent2">
                    <a:lumMod val="60000"/>
                    <a:lumOff val="40000"/>
                  </a:schemeClr>
                </a:solidFill>
                <a:effectLst/>
                <a:uLnTx/>
                <a:uFillTx/>
                <a:latin typeface="Arial" pitchFamily="34" charset="0"/>
                <a:ea typeface="+mn-ea" pitchFamily="34" charset="0"/>
                <a:cs typeface="+mn-cs"/>
              </a:rPr>
              <a:t>W</a:t>
            </a:r>
            <a:r>
              <a:rPr kumimoji="0" lang="fr-CA" sz="2400" b="1" i="0" u="none" strike="noStrike" cap="none" normalizeH="0" baseline="0" noProof="0" dirty="0">
                <a:ln>
                  <a:noFill/>
                </a:ln>
                <a:solidFill>
                  <a:srgbClr val="C00000"/>
                </a:solidFill>
                <a:effectLst/>
                <a:uLnTx/>
                <a:uFillTx/>
                <a:latin typeface="Arial" pitchFamily="34" charset="0"/>
                <a:ea typeface="+mn-ea" pitchFamily="34" charset="0"/>
                <a:cs typeface="+mn-cs"/>
              </a:rPr>
              <a:t>W</a:t>
            </a:r>
            <a:r>
              <a:rPr kumimoji="0" lang="fr-CA" sz="2400" b="1" i="0" u="none" strike="noStrike" cap="none" normalizeH="0" baseline="0" noProof="0" dirty="0">
                <a:ln>
                  <a:noFill/>
                </a:ln>
                <a:solidFill>
                  <a:schemeClr val="accent2">
                    <a:lumMod val="60000"/>
                    <a:lumOff val="40000"/>
                  </a:schemeClr>
                </a:solidFill>
                <a:effectLst/>
                <a:uLnTx/>
                <a:uFillTx/>
                <a:latin typeface="Arial" pitchFamily="34" charset="0"/>
                <a:ea typeface="+mn-ea" pitchFamily="34" charset="0"/>
                <a:cs typeface="+mn-cs"/>
              </a:rPr>
              <a:t>CN41</a:t>
            </a: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 – </a:t>
            </a:r>
            <a:r>
              <a:rPr kumimoji="0" lang="fr-CA" sz="2400" b="0" i="1" u="none" strike="noStrike" cap="none" normalizeH="0" baseline="0" noProof="0" dirty="0">
                <a:ln>
                  <a:noFill/>
                </a:ln>
                <a:solidFill>
                  <a:srgbClr val="C00000"/>
                </a:solidFill>
                <a:effectLst/>
                <a:uLnTx/>
                <a:uFillTx/>
                <a:latin typeface="Arial" pitchFamily="34" charset="0"/>
                <a:ea typeface="+mn-ea" pitchFamily="34" charset="0"/>
                <a:cs typeface="+mn-cs"/>
              </a:rPr>
              <a:t>Veilles</a:t>
            </a: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 de tempête tropicale ou d’ouragan</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en-GB" altLang="en-US" sz="2800" b="0" i="0" u="none" strike="noStrike" kern="1200" cap="none" spc="0" normalizeH="0" baseline="0" noProof="0" dirty="0">
              <a:ln>
                <a:noFill/>
              </a:ln>
              <a:solidFill>
                <a:schemeClr val="tx1"/>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Dans les rares cas où nous avons deux tempêtes simultanées, les bulletins de la deuxième tempête seront de la série « 42 ».</a:t>
            </a:r>
          </a:p>
          <a:p>
            <a:pPr marL="0" marR="0" lvl="0" indent="0" algn="l" defTabSz="914400" rtl="0" eaLnBrk="1" fontAlgn="base" latinLnBrk="0" hangingPunct="1">
              <a:lnSpc>
                <a:spcPct val="100000"/>
              </a:lnSpc>
              <a:spcBef>
                <a:spcPct val="0"/>
              </a:spcBef>
              <a:spcAft>
                <a:spcPct val="0"/>
              </a:spcAft>
              <a:buClrTx/>
              <a:buSzTx/>
              <a:buFontTx/>
              <a:buNone/>
              <a:defRPr/>
            </a:pPr>
            <a:endParaRPr kumimoji="0" lang="en-GB" altLang="en-US" sz="2400" b="0" i="0" u="none" strike="noStrike" kern="1200" cap="none" spc="0" normalizeH="0" baseline="0" noProof="0" dirty="0">
              <a:ln>
                <a:noFill/>
              </a:ln>
              <a:solidFill>
                <a:schemeClr val="tx1"/>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fr-CA" sz="2400" b="0" i="0" u="none" strike="noStrike" cap="none" normalizeH="0" baseline="0" noProof="0" dirty="0">
                <a:ln>
                  <a:noFill/>
                </a:ln>
                <a:solidFill>
                  <a:schemeClr val="tx1"/>
                </a:solidFill>
                <a:effectLst/>
                <a:uLnTx/>
                <a:uFillTx/>
                <a:latin typeface="Arial" pitchFamily="34" charset="0"/>
                <a:ea typeface="+mn-ea" pitchFamily="34" charset="0"/>
                <a:cs typeface="+mn-cs"/>
              </a:rPr>
              <a:t>Le WOCN41 s’applique aux zones publiques et maritimes.</a:t>
            </a:r>
          </a:p>
        </p:txBody>
      </p:sp>
      <p:sp>
        <p:nvSpPr>
          <p:cNvPr id="12291" name="TextBox 1"/>
          <p:cNvSpPr/>
          <p:nvPr>
            <p:custDataLst>
              <p:tags r:id="rId2"/>
            </p:custDataLst>
          </p:nvPr>
        </p:nvSpPr>
        <p:spPr>
          <a:xfrm>
            <a:off x="2743200" y="304800"/>
            <a:ext cx="2620963" cy="523875"/>
          </a:xfrm>
          <a:prstGeom prst="rect">
            <a:avLst/>
          </a:prstGeom>
          <a:noFill/>
          <a:ln>
            <a:noFill/>
            <a:miter lim="800000"/>
          </a:ln>
        </p:spPr>
        <p:txBody>
          <a:bodyPr wrap="none">
            <a:spAutoFit/>
          </a:bodyPr>
          <a:lstStyle>
            <a:defPPr>
              <a:defRPr lang="en-CA"/>
            </a:defPPr>
            <a:lvl1pPr marL="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1pPr>
            <a:lvl2pPr marL="4572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2pPr>
            <a:lvl3pPr marL="9144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3pPr>
            <a:lvl4pPr marL="13716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4pPr>
            <a:lvl5pPr marL="1828800" indent="0" algn="l" defTabSz="914400" rtl="0" eaLnBrk="0" fontAlgn="base" hangingPunct="0">
              <a:lnSpc>
                <a:spcPct val="100000"/>
              </a:lnSpc>
              <a:spcBef>
                <a:spcPct val="0"/>
              </a:spcBef>
              <a:spcAft>
                <a:spcPct val="0"/>
              </a:spcAft>
              <a:buClrTx/>
              <a:buSzTx/>
              <a:buFontTx/>
              <a:buNone/>
              <a:defRPr kumimoji="0" lang="en-CA" altLang="en-US" sz="1800" b="0" i="0" u="none" baseline="0">
                <a:solidFill>
                  <a:schemeClr val="tx1"/>
                </a:solidFill>
                <a:effectLst/>
                <a:latin typeface="Arial" pitchFamily="34" charset="0"/>
              </a:defRPr>
            </a:lvl5pPr>
          </a:lstStyle>
          <a:p>
            <a:pPr marL="0" lvl="0" indent="0" eaLnBrk="1" hangingPunct="1"/>
            <a:r>
              <a:rPr lang="fr-CA" sz="2800" b="1">
                <a:solidFill>
                  <a:srgbClr val="FF0000"/>
                </a:solidFill>
              </a:rPr>
              <a:t>Produits du CCPO</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idx="4294967295"/>
            <p:custDataLst>
              <p:tags r:id="rId1"/>
            </p:custDataLst>
          </p:nvPr>
        </p:nvSpPr>
        <p:spPr>
          <a:xfrm>
            <a:off x="611560" y="-76200"/>
            <a:ext cx="8208912" cy="685800"/>
          </a:xfrm>
          <a:prstGeom prst="rect">
            <a:avLst/>
          </a:prstGeom>
          <a:noFill/>
          <a:ln>
            <a:noFill/>
            <a:miter lim="800000"/>
          </a:ln>
        </p:spPr>
        <p:txBody>
          <a:bodyPr lIns="92075" tIns="46038" rIns="92075" bIns="46038"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en-CA" altLang="en-US" sz="4000" b="0" i="1" u="none" baseline="0">
                <a:solidFill>
                  <a:srgbClr val="4C4B19"/>
                </a:solidFill>
                <a:latin typeface="Arial" pitchFamily="34" charset="0"/>
                <a:ea typeface="+mj-ea"/>
                <a:cs typeface="+mj-cs"/>
              </a:defRPr>
            </a:lvl1pPr>
          </a:lstStyle>
          <a:p>
            <a:pPr lvl="0"/>
            <a:r>
              <a:rPr lang="fr-CA" sz="2800" b="1" i="0" dirty="0">
                <a:solidFill>
                  <a:srgbClr val="FF0000"/>
                </a:solidFill>
              </a:rPr>
              <a:t>Cartes de la trajectoire des cyclones tropicaux</a:t>
            </a:r>
          </a:p>
        </p:txBody>
      </p:sp>
      <p:sp>
        <p:nvSpPr>
          <p:cNvPr id="14339" name="Rectangle 3"/>
          <p:cNvSpPr>
            <a:spLocks noGrp="1"/>
          </p:cNvSpPr>
          <p:nvPr>
            <p:ph type="body" idx="4294967295"/>
            <p:custDataLst>
              <p:tags r:id="rId2"/>
            </p:custDataLst>
          </p:nvPr>
        </p:nvSpPr>
        <p:spPr>
          <a:xfrm>
            <a:off x="152400" y="685800"/>
            <a:ext cx="8915400" cy="5486400"/>
          </a:xfrm>
          <a:prstGeom prst="rect">
            <a:avLst/>
          </a:prstGeom>
          <a:noFill/>
          <a:ln>
            <a:noFill/>
            <a:miter lim="800000"/>
          </a:ln>
        </p:spPr>
        <p:txBody>
          <a:bodyPr lIns="92075" tIns="46038" rIns="92075" bIns="46038">
            <a:noAutofit/>
          </a:bodyPr>
          <a:lstStyle>
            <a:lvl1pPr marL="342900" indent="-342900" algn="l" defTabSz="914400" rtl="0" eaLnBrk="0" fontAlgn="base" hangingPunct="0">
              <a:lnSpc>
                <a:spcPct val="100000"/>
              </a:lnSpc>
              <a:spcBef>
                <a:spcPct val="20000"/>
              </a:spcBef>
              <a:spcAft>
                <a:spcPct val="0"/>
              </a:spcAft>
              <a:buClr>
                <a:srgbClr val="CC0000"/>
              </a:buClr>
              <a:buSzTx/>
              <a:buFontTx/>
              <a:buChar char="•"/>
              <a:defRPr kumimoji="0" lang="en-CA" altLang="en-US" sz="3200" b="0" i="0" u="none" baseline="0">
                <a:solidFill>
                  <a:srgbClr val="4C4B19"/>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rgbClr val="309030"/>
              </a:buClr>
              <a:buSzTx/>
              <a:buFont typeface="Arial" pitchFamily="34" charset="0"/>
              <a:buChar char="–"/>
              <a:defRPr kumimoji="0" lang="en-CA" altLang="en-US" sz="2800" b="0" i="1" u="none" baseline="0">
                <a:solidFill>
                  <a:srgbClr val="4C4B19"/>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CA" altLang="en-US" sz="2400" b="0" i="1" u="none" baseline="0">
                <a:solidFill>
                  <a:srgbClr val="4C4B19"/>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CA" altLang="en-US" sz="2000" b="0" i="1" u="none" baseline="0">
                <a:solidFill>
                  <a:srgbClr val="4C4B19"/>
                </a:solidFill>
                <a:effectLst/>
                <a:latin typeface="+mn-lt"/>
              </a:defRPr>
            </a:lvl5pPr>
            <a:lvl6pPr marL="2514600" indent="-228600" algn="l" rtl="0" fontAlgn="base">
              <a:spcBef>
                <a:spcPct val="20000"/>
              </a:spcBef>
              <a:spcAft>
                <a:spcPct val="0"/>
              </a:spcAft>
              <a:buChar char="»"/>
              <a:defRPr lang="en-CA" altLang="en-US" sz="2000" i="1">
                <a:solidFill>
                  <a:srgbClr val="4C4B19"/>
                </a:solidFill>
                <a:latin typeface="+mn-lt"/>
              </a:defRPr>
            </a:lvl6pPr>
            <a:lvl7pPr marL="2971800" indent="-228600" algn="l" rtl="0" fontAlgn="base">
              <a:spcBef>
                <a:spcPct val="20000"/>
              </a:spcBef>
              <a:spcAft>
                <a:spcPct val="0"/>
              </a:spcAft>
              <a:buChar char="»"/>
              <a:defRPr lang="en-CA" altLang="en-US" sz="2000" i="1">
                <a:solidFill>
                  <a:srgbClr val="4C4B19"/>
                </a:solidFill>
                <a:latin typeface="+mn-lt"/>
              </a:defRPr>
            </a:lvl7pPr>
            <a:lvl8pPr marL="3429000" indent="-228600" algn="l" rtl="0" fontAlgn="base">
              <a:spcBef>
                <a:spcPct val="20000"/>
              </a:spcBef>
              <a:spcAft>
                <a:spcPct val="0"/>
              </a:spcAft>
              <a:buChar char="»"/>
              <a:defRPr lang="en-CA" altLang="en-US" sz="2000" i="1">
                <a:solidFill>
                  <a:srgbClr val="4C4B19"/>
                </a:solidFill>
                <a:latin typeface="+mn-lt"/>
              </a:defRPr>
            </a:lvl8pPr>
            <a:lvl9pPr marL="3886200" indent="-228600" algn="l" rtl="0" fontAlgn="base">
              <a:spcBef>
                <a:spcPct val="20000"/>
              </a:spcBef>
              <a:spcAft>
                <a:spcPct val="0"/>
              </a:spcAft>
              <a:buChar char="»"/>
              <a:defRPr lang="en-CA" altLang="en-US" sz="2000" i="1">
                <a:solidFill>
                  <a:srgbClr val="4C4B19"/>
                </a:solidFill>
                <a:latin typeface="+mn-lt"/>
              </a:defRPr>
            </a:lvl9pPr>
          </a:lstStyle>
          <a:p>
            <a:pPr lvl="0">
              <a:lnSpc>
                <a:spcPct val="90000"/>
              </a:lnSpc>
              <a:spcBef>
                <a:spcPct val="96000"/>
              </a:spcBef>
              <a:spcAft>
                <a:spcPct val="24000"/>
              </a:spcAft>
              <a:buNone/>
            </a:pPr>
            <a:r>
              <a:rPr lang="fr-CA" sz="2000" b="1" dirty="0">
                <a:solidFill>
                  <a:schemeClr val="tx1"/>
                </a:solidFill>
                <a:latin typeface="Arial" pitchFamily="34" charset="0"/>
              </a:rPr>
              <a:t>Distribution :</a:t>
            </a:r>
            <a:r>
              <a:rPr lang="fr-CA" sz="2000" dirty="0">
                <a:solidFill>
                  <a:schemeClr val="tx1"/>
                </a:solidFill>
                <a:latin typeface="Arial" pitchFamily="34" charset="0"/>
              </a:rPr>
              <a:t> Pour la distribution publique nationale au moyen du </a:t>
            </a:r>
            <a:r>
              <a:rPr lang="fr-CA" sz="2000" i="1" dirty="0">
                <a:solidFill>
                  <a:srgbClr val="FF0000"/>
                </a:solidFill>
                <a:latin typeface="Arial" pitchFamily="34" charset="0"/>
              </a:rPr>
              <a:t>site Web du CCPO </a:t>
            </a:r>
            <a:r>
              <a:rPr lang="fr-CA" sz="2000" dirty="0">
                <a:solidFill>
                  <a:schemeClr val="tx1"/>
                </a:solidFill>
                <a:latin typeface="Arial" pitchFamily="34" charset="0"/>
              </a:rPr>
              <a:t>au : </a:t>
            </a:r>
            <a:r>
              <a:rPr lang="fr-CA" sz="2000" dirty="0">
                <a:solidFill>
                  <a:srgbClr val="0000FF"/>
                </a:solidFill>
                <a:hlinkClick r:id="rId4"/>
              </a:rPr>
              <a:t>https://meteo.gc.ca/hurricane/track_f.html </a:t>
            </a:r>
            <a:r>
              <a:rPr lang="fr-CA" sz="2000" dirty="0">
                <a:solidFill>
                  <a:schemeClr val="tx1"/>
                </a:solidFill>
              </a:rPr>
              <a:t>et</a:t>
            </a:r>
            <a:r>
              <a:rPr lang="fr-CA" sz="2000" dirty="0">
                <a:solidFill>
                  <a:srgbClr val="0000FF"/>
                </a:solidFill>
              </a:rPr>
              <a:t> </a:t>
            </a:r>
            <a:r>
              <a:rPr lang="fr-CA" sz="2000" dirty="0">
                <a:solidFill>
                  <a:srgbClr val="0000FF"/>
                </a:solidFill>
                <a:hlinkClick r:id="rId5"/>
              </a:rPr>
              <a:t>https://meteo.gc.ca/hurricane/index_f.html</a:t>
            </a:r>
            <a:r>
              <a:rPr lang="fr-CA" sz="2000" dirty="0">
                <a:solidFill>
                  <a:srgbClr val="0000FF"/>
                </a:solidFill>
              </a:rPr>
              <a:t> </a:t>
            </a:r>
            <a:r>
              <a:rPr lang="fr-CA" sz="2000" dirty="0">
                <a:solidFill>
                  <a:schemeClr val="tx1"/>
                </a:solidFill>
              </a:rPr>
              <a:t>et site statique : </a:t>
            </a:r>
            <a:r>
              <a:rPr lang="fr-CA" sz="2000" dirty="0">
                <a:solidFill>
                  <a:srgbClr val="0000FF"/>
                </a:solidFill>
                <a:hlinkClick r:id="rId6"/>
              </a:rPr>
              <a:t>www.canada.ca/ouragans</a:t>
            </a:r>
            <a:r>
              <a:rPr lang="fr-CA" sz="2000" dirty="0">
                <a:solidFill>
                  <a:srgbClr val="0000FF"/>
                </a:solidFill>
              </a:rPr>
              <a:t> </a:t>
            </a:r>
          </a:p>
          <a:p>
            <a:pPr lvl="0">
              <a:lnSpc>
                <a:spcPct val="90000"/>
              </a:lnSpc>
              <a:spcBef>
                <a:spcPct val="96000"/>
              </a:spcBef>
              <a:spcAft>
                <a:spcPct val="24000"/>
              </a:spcAft>
              <a:buNone/>
            </a:pPr>
            <a:r>
              <a:rPr lang="fr-CA" sz="2000" b="1" dirty="0">
                <a:solidFill>
                  <a:schemeClr val="tx1"/>
                </a:solidFill>
                <a:latin typeface="Arial" pitchFamily="34" charset="0"/>
              </a:rPr>
              <a:t>Formats : </a:t>
            </a:r>
            <a:r>
              <a:rPr lang="fr-CA" sz="2000" dirty="0">
                <a:solidFill>
                  <a:schemeClr val="tx1"/>
                </a:solidFill>
                <a:latin typeface="Arial" pitchFamily="34" charset="0"/>
              </a:rPr>
              <a:t>le progiciel « </a:t>
            </a:r>
            <a:r>
              <a:rPr lang="fr-CA" sz="2000" dirty="0" err="1">
                <a:solidFill>
                  <a:schemeClr val="tx1"/>
                </a:solidFill>
                <a:latin typeface="Arial" pitchFamily="34" charset="0"/>
              </a:rPr>
              <a:t>NinJo</a:t>
            </a:r>
            <a:r>
              <a:rPr lang="fr-CA" sz="2000" dirty="0">
                <a:solidFill>
                  <a:schemeClr val="tx1"/>
                </a:solidFill>
                <a:latin typeface="Arial" pitchFamily="34" charset="0"/>
              </a:rPr>
              <a:t>-PWB (NICHE) » du CCPO est nécessaire pour générer le format PNG nécessaire à la transmission vers le site Web du CCPO. </a:t>
            </a:r>
          </a:p>
          <a:p>
            <a:pPr lvl="0">
              <a:buNone/>
            </a:pPr>
            <a:r>
              <a:rPr lang="fr-CA" sz="1800" dirty="0">
                <a:latin typeface="Times New Roman" pitchFamily="18" charset="0"/>
                <a:ea typeface="Times New Roman" panose="02020603050405020304" pitchFamily="18" charset="0"/>
              </a:rPr>
              <a:t>	</a:t>
            </a:r>
            <a:r>
              <a:rPr lang="fr-CA" sz="1800" dirty="0">
                <a:solidFill>
                  <a:schemeClr val="tx1"/>
                </a:solidFill>
                <a:latin typeface="Times New Roman" pitchFamily="18" charset="0"/>
                <a:ea typeface="Times New Roman" panose="02020603050405020304" pitchFamily="18" charset="0"/>
              </a:rPr>
              <a:t>Fichiers </a:t>
            </a:r>
            <a:r>
              <a:rPr lang="fr-CA" sz="1800" dirty="0" err="1">
                <a:solidFill>
                  <a:schemeClr val="tx1"/>
                </a:solidFill>
                <a:latin typeface="Times New Roman" pitchFamily="18" charset="0"/>
                <a:ea typeface="Times New Roman" panose="02020603050405020304" pitchFamily="18" charset="0"/>
              </a:rPr>
              <a:t>GeoJSON</a:t>
            </a:r>
            <a:r>
              <a:rPr lang="fr-CA" sz="1800" dirty="0">
                <a:solidFill>
                  <a:schemeClr val="tx1"/>
                </a:solidFill>
                <a:latin typeface="Times New Roman" pitchFamily="18" charset="0"/>
                <a:ea typeface="Times New Roman" panose="02020603050405020304" pitchFamily="18" charset="0"/>
              </a:rPr>
              <a:t> des ouragans :</a:t>
            </a:r>
          </a:p>
          <a:p>
            <a:pPr lvl="0">
              <a:buNone/>
            </a:pPr>
            <a:r>
              <a:rPr lang="fr-CA" sz="1800" dirty="0">
                <a:latin typeface="Times New Roman" pitchFamily="18" charset="0"/>
                <a:ea typeface="Times New Roman" panose="02020603050405020304" pitchFamily="18" charset="0"/>
              </a:rPr>
              <a:t>	</a:t>
            </a:r>
            <a:r>
              <a:rPr lang="fr-CA" sz="1800" i="1" dirty="0">
                <a:solidFill>
                  <a:srgbClr val="0000FF"/>
                </a:solidFill>
                <a:latin typeface="Times New Roman" pitchFamily="18" charset="0"/>
                <a:ea typeface="Times New Roman" panose="02020603050405020304" pitchFamily="18" charset="0"/>
              </a:rPr>
              <a:t>https://ddi-cmc-opddi-cmcs03{4,5,6}.cmc.ec.gc.ca/YYYYMMDD/MSC-DMS-OP/HURRICANE-GEOJSON/</a:t>
            </a:r>
          </a:p>
          <a:p>
            <a:pPr lvl="0">
              <a:buNone/>
            </a:pPr>
            <a:r>
              <a:rPr lang="fr-CA" sz="1800" i="1" dirty="0">
                <a:solidFill>
                  <a:srgbClr val="0000FF"/>
                </a:solidFill>
                <a:latin typeface="Times New Roman" pitchFamily="18" charset="0"/>
                <a:ea typeface="Times New Roman" panose="02020603050405020304" pitchFamily="18" charset="0"/>
              </a:rPr>
              <a:t>      https://hpfx.collab.science.gc.ca/YYYYMMDD/WXO-DD/hurricanes/ </a:t>
            </a:r>
          </a:p>
          <a:p>
            <a:pPr lvl="0">
              <a:buNone/>
            </a:pPr>
            <a:endParaRPr lang="en-CA" altLang="en-US" sz="1050" b="1" dirty="0">
              <a:solidFill>
                <a:schemeClr val="tx1"/>
              </a:solidFill>
              <a:latin typeface="Arial" pitchFamily="34" charset="0"/>
            </a:endParaRPr>
          </a:p>
          <a:p>
            <a:pPr lvl="0">
              <a:buNone/>
            </a:pPr>
            <a:r>
              <a:rPr lang="fr-CA" sz="2000" b="1" dirty="0">
                <a:solidFill>
                  <a:schemeClr val="tx1"/>
                </a:solidFill>
                <a:latin typeface="Arial" pitchFamily="34" charset="0"/>
              </a:rPr>
              <a:t>Fréquence de diffusion :	</a:t>
            </a:r>
            <a:r>
              <a:rPr lang="fr-CA" sz="2000" dirty="0">
                <a:solidFill>
                  <a:schemeClr val="tx1"/>
                </a:solidFill>
                <a:latin typeface="Arial" pitchFamily="34" charset="0"/>
              </a:rPr>
              <a:t>Au moins toutes les 6 heures : 00, 06 UTC...</a:t>
            </a:r>
          </a:p>
          <a:p>
            <a:pPr lvl="0">
              <a:buNone/>
            </a:pPr>
            <a:endParaRPr lang="en-CA" altLang="en-US" sz="800" b="1" dirty="0">
              <a:solidFill>
                <a:schemeClr val="tx1"/>
              </a:solidFill>
              <a:latin typeface="Arial" pitchFamily="34" charset="0"/>
            </a:endParaRPr>
          </a:p>
          <a:p>
            <a:pPr lvl="0">
              <a:buNone/>
            </a:pPr>
            <a:r>
              <a:rPr lang="fr-CA" sz="2000" dirty="0">
                <a:solidFill>
                  <a:schemeClr val="tx1"/>
                </a:solidFill>
                <a:latin typeface="Arial" pitchFamily="34" charset="0"/>
              </a:rPr>
              <a:t>Archive de cartes de trajectoire (il est préférable d’utiliser Chrome et d’enlever le « s » dans « https ») : </a:t>
            </a:r>
            <a:r>
              <a:rPr lang="fr-CA" sz="1800" i="1" dirty="0">
                <a:solidFill>
                  <a:srgbClr val="0000FF"/>
                </a:solidFill>
                <a:latin typeface="Times New Roman" pitchFamily="18" charset="0"/>
                <a:ea typeface="Times New Roman" panose="02020603050405020304" pitchFamily="18" charset="0"/>
              </a:rPr>
              <a:t>http://jervis.pyr.ec.gc.ca/archive_db/YYYYMM/YYYYMMDD/PROG-SUB/CHART/ NATIONAL/hurricane-</a:t>
            </a:r>
            <a:r>
              <a:rPr lang="fr-CA" sz="1800" i="1" dirty="0" err="1">
                <a:solidFill>
                  <a:srgbClr val="0000FF"/>
                </a:solidFill>
                <a:latin typeface="Times New Roman" pitchFamily="18" charset="0"/>
                <a:ea typeface="Times New Roman" panose="02020603050405020304" pitchFamily="18" charset="0"/>
              </a:rPr>
              <a:t>track</a:t>
            </a:r>
            <a:r>
              <a:rPr lang="fr-CA" sz="1800" i="1" dirty="0">
                <a:solidFill>
                  <a:srgbClr val="0000FF"/>
                </a:solidFill>
                <a:latin typeface="Times New Roman" pitchFamily="18" charset="0"/>
                <a:ea typeface="Times New Roman" panose="02020603050405020304" pitchFamily="18" charset="0"/>
              </a:rPr>
              <a:t>/ </a:t>
            </a:r>
          </a:p>
          <a:p>
            <a:pPr lvl="0">
              <a:buNone/>
            </a:pPr>
            <a:endParaRPr lang="en-CA" altLang="en-US" sz="2000" b="1" dirty="0">
              <a:solidFill>
                <a:schemeClr val="tx1"/>
              </a:solidFill>
              <a:latin typeface="Arial" pitchFamily="34" charset="0"/>
            </a:endParaRPr>
          </a:p>
          <a:p>
            <a:pPr lvl="0">
              <a:lnSpc>
                <a:spcPct val="90000"/>
              </a:lnSpc>
              <a:spcBef>
                <a:spcPct val="96000"/>
              </a:spcBef>
              <a:spcAft>
                <a:spcPct val="24000"/>
              </a:spcAft>
              <a:buNone/>
            </a:pPr>
            <a:endParaRPr lang="en-CA" altLang="en-US" sz="2000" b="1" dirty="0">
              <a:solidFill>
                <a:schemeClr val="tx1"/>
              </a:solidFill>
              <a:latin typeface="Arial" pitchFamily="34"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22631.0"/>
  <p:tag name="AS_RELEASE_DATE" val="2021.09.14"/>
  <p:tag name="AS_TITLE" val="Aspose.Slides for .NET 4.0 Client Profile"/>
  <p:tag name="AS_VERSION" val="21.9"/>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2.xml><?xml version="1.0" encoding="utf-8"?>
<p:tagLst xmlns:a="http://schemas.openxmlformats.org/drawingml/2006/main" xmlns:r="http://schemas.openxmlformats.org/officeDocument/2006/relationships" xmlns:p="http://schemas.openxmlformats.org/presentationml/2006/main">
  <p:tag name="NUM" val="11"/>
</p:tagLst>
</file>

<file path=ppt/tags/tag23.xml><?xml version="1.0" encoding="utf-8"?>
<p:tagLst xmlns:a="http://schemas.openxmlformats.org/drawingml/2006/main" xmlns:r="http://schemas.openxmlformats.org/officeDocument/2006/relationships" xmlns:p="http://schemas.openxmlformats.org/presentationml/2006/main">
  <p:tag name="NUM" val="12"/>
</p:tagLst>
</file>

<file path=ppt/tags/tag24.xml><?xml version="1.0" encoding="utf-8"?>
<p:tagLst xmlns:a="http://schemas.openxmlformats.org/drawingml/2006/main" xmlns:r="http://schemas.openxmlformats.org/officeDocument/2006/relationships" xmlns:p="http://schemas.openxmlformats.org/presentationml/2006/main">
  <p:tag name="NUM" val="13"/>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9"/>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11"/>
</p:tagLst>
</file>

<file path=ppt/tags/tag66.xml><?xml version="1.0" encoding="utf-8"?>
<p:tagLst xmlns:a="http://schemas.openxmlformats.org/drawingml/2006/main" xmlns:r="http://schemas.openxmlformats.org/officeDocument/2006/relationships" xmlns:p="http://schemas.openxmlformats.org/presentationml/2006/main">
  <p:tag name="NUM" val="12"/>
</p:tagLst>
</file>

<file path=ppt/tags/tag67.xml><?xml version="1.0" encoding="utf-8"?>
<p:tagLst xmlns:a="http://schemas.openxmlformats.org/drawingml/2006/main" xmlns:r="http://schemas.openxmlformats.org/officeDocument/2006/relationships" xmlns:p="http://schemas.openxmlformats.org/presentationml/2006/main">
  <p:tag name="NUM" val="13"/>
</p:tagLst>
</file>

<file path=ppt/tags/tag68.xml><?xml version="1.0" encoding="utf-8"?>
<p:tagLst xmlns:a="http://schemas.openxmlformats.org/drawingml/2006/main" xmlns:r="http://schemas.openxmlformats.org/officeDocument/2006/relationships" xmlns:p="http://schemas.openxmlformats.org/presentationml/2006/main">
  <p:tag name="NUM" val="14"/>
</p:tagLst>
</file>

<file path=ppt/tags/tag69.xml><?xml version="1.0" encoding="utf-8"?>
<p:tagLst xmlns:a="http://schemas.openxmlformats.org/drawingml/2006/main" xmlns:r="http://schemas.openxmlformats.org/officeDocument/2006/relationships" xmlns:p="http://schemas.openxmlformats.org/presentationml/2006/main">
  <p:tag name="NUM" val="15"/>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6"/>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DOW en">
  <a:themeElements>
    <a:clrScheme name="ODOW 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DOW en">
      <a:majorFont>
        <a:latin typeface="Arial"/>
        <a:ea typeface="Arial"/>
        <a:cs typeface="Arial"/>
      </a:majorFont>
      <a:minorFont>
        <a:latin typeface="Arial Narrow"/>
        <a:ea typeface="Arial Narrow"/>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DOW 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DOW 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DOW 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DOW 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DOW 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DOW 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DOW 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DOW 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DOW 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DOW 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DOW 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DOW 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5753</TotalTime>
  <Words>4393</Words>
  <Application>Microsoft Office PowerPoint</Application>
  <PresentationFormat>On-screen Show (4:3)</PresentationFormat>
  <Paragraphs>401</Paragraphs>
  <Slides>50</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Aptos</vt:lpstr>
      <vt:lpstr>Arial</vt:lpstr>
      <vt:lpstr>Arial Unicode MS</vt:lpstr>
      <vt:lpstr>Calibri</vt:lpstr>
      <vt:lpstr>Times New Roman</vt:lpstr>
      <vt:lpstr>Wingdings</vt:lpstr>
      <vt:lpstr>ODOW en</vt:lpstr>
      <vt:lpstr>PowerPoint Presentation</vt:lpstr>
      <vt:lpstr>PowerPoint Presentation</vt:lpstr>
      <vt:lpstr>PowerPoint Presentation</vt:lpstr>
      <vt:lpstr>La « zone d’intervention » (ZI) du CCPO</vt:lpstr>
      <vt:lpstr>PowerPoint Presentation</vt:lpstr>
      <vt:lpstr>PowerPoint Presentation</vt:lpstr>
      <vt:lpstr>Fonctions du CCPO</vt:lpstr>
      <vt:lpstr>PowerPoint Presentation</vt:lpstr>
      <vt:lpstr>Cartes de la trajectoire des cyclones tropicaux</vt:lpstr>
      <vt:lpstr>PowerPoint Presentation</vt:lpstr>
      <vt:lpstr>PowerPoint Presentation</vt:lpstr>
      <vt:lpstr>PowerPoint Presentation</vt:lpstr>
      <vt:lpstr>PowerPoint Presentation</vt:lpstr>
      <vt:lpstr>PowerPoint Presentation</vt:lpstr>
      <vt:lpstr>Affichage des veilles et des alertes sur le site Web du NHC (zones côtières) points d’arrêt établis pour faire fonctionner leur logiciel d’affichage des cartes.</vt:lpstr>
      <vt:lpstr>Veilles et avertissements du CCPO apparaissant sur les graphiques du NHC – exemple de l’ouragan Earl</vt:lpstr>
      <vt:lpstr>Heures de diffusion des bulletins</vt:lpstr>
      <vt:lpstr>PowerPoint Presentation</vt:lpstr>
      <vt:lpstr>PowerPoint Presentation</vt:lpstr>
      <vt:lpstr>Coordination avec les bureaux météorologiques régionaux (centres de prévision des intempéries)</vt:lpstr>
      <vt:lpstr>  Couche d’alerte NinJo du CCPO avec les « zones tropicales » du Québec</vt:lpstr>
      <vt:lpstr>PowerPoint Presentation</vt:lpstr>
      <vt:lpstr>Quelques cas passés</vt:lpstr>
      <vt:lpstr>PowerPoint Presentation</vt:lpstr>
      <vt:lpstr>PowerPoint Presentation</vt:lpstr>
      <vt:lpstr>PowerPoint Presentation</vt:lpstr>
      <vt:lpstr>PowerPoint Presentation</vt:lpstr>
      <vt:lpstr>       Résumé météorologique de la présentation de M. Fleury</vt:lpstr>
      <vt:lpstr>« orange foncé » prévu – rouge observé </vt:lpstr>
      <vt:lpstr>Lignes directrices du CCPO</vt:lpstr>
      <vt:lpstr>Quelques notes supplémentaires tirées de la présentation de M. Fleury</vt:lpstr>
      <vt:lpstr>Documents de référence</vt:lpstr>
      <vt:lpstr>Carte des coordonnées du Centre canadien de prévision des ouragans (distribution limitée/organismes gouvernementaux seulement)</vt:lpstr>
      <vt:lpstr>Traduction de l’image – Diapositive 2</vt:lpstr>
      <vt:lpstr>Traduction de l’image – Diapositive 2</vt:lpstr>
      <vt:lpstr>Traduction de l’image – Diapositive 2</vt:lpstr>
      <vt:lpstr>Traduction de l’image – Diapositive 3</vt:lpstr>
      <vt:lpstr>Traduction de l’image – Diapositive 10</vt:lpstr>
      <vt:lpstr>Traduction de l’image – Diapositive 11</vt:lpstr>
      <vt:lpstr>Traduction de l’image – Diapositive 13</vt:lpstr>
      <vt:lpstr>Traduction de l’image – Diapositive 16</vt:lpstr>
      <vt:lpstr>Traduction de l’image – Diapositive 18</vt:lpstr>
      <vt:lpstr>Traduction de l’image – Diapositive 19</vt:lpstr>
      <vt:lpstr>Traduction de l’image – Diapositive 21</vt:lpstr>
      <vt:lpstr>Traduction de l’image – Diapositive 23</vt:lpstr>
      <vt:lpstr>Traduction de l’image – Diapositive 26</vt:lpstr>
      <vt:lpstr>Traduction de l’image – Diapositive 26</vt:lpstr>
      <vt:lpstr>Traduction de l’image – Diapositive 26</vt:lpstr>
      <vt:lpstr>Traduction de l’image – Diapositive 27</vt:lpstr>
      <vt:lpstr>Traduction de l’image – Diapositive 32</vt:lpstr>
    </vt:vector>
  </TitlesOfParts>
  <Company>Environment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 Bowyer</dc:creator>
  <cp:lastModifiedBy>Fogarty,Chris (ECCC)</cp:lastModifiedBy>
  <cp:revision>288</cp:revision>
  <dcterms:created xsi:type="dcterms:W3CDTF">2004-05-13T12:12:50Z</dcterms:created>
  <dcterms:modified xsi:type="dcterms:W3CDTF">2025-04-30T17:59:18Z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2025-04-29T19:35:08Z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e0e4bce4-436b-48a7-8fa3-0eff3ac9c547</vt:lpwstr>
  </property>
  <property fmtid="{D5CDD505-2E9C-101B-9397-08002B2CF9AE}" pid="8" name="MSIP_Label_834ed4f5-eae4-40c7-82be-b1cdf720a1b9_ContentBits">
    <vt:lpwstr>0</vt:lpwstr>
  </property>
</Properties>
</file>